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6"/>
  </p:notesMasterIdLst>
  <p:handoutMasterIdLst>
    <p:handoutMasterId r:id="rId57"/>
  </p:handoutMasterIdLst>
  <p:sldIdLst>
    <p:sldId id="266" r:id="rId2"/>
    <p:sldId id="493" r:id="rId3"/>
    <p:sldId id="511" r:id="rId4"/>
    <p:sldId id="468" r:id="rId5"/>
    <p:sldId id="592" r:id="rId6"/>
    <p:sldId id="591" r:id="rId7"/>
    <p:sldId id="477" r:id="rId8"/>
    <p:sldId id="593" r:id="rId9"/>
    <p:sldId id="596" r:id="rId10"/>
    <p:sldId id="597" r:id="rId11"/>
    <p:sldId id="538" r:id="rId12"/>
    <p:sldId id="509" r:id="rId13"/>
    <p:sldId id="598" r:id="rId14"/>
    <p:sldId id="599" r:id="rId15"/>
    <p:sldId id="600" r:id="rId16"/>
    <p:sldId id="601" r:id="rId17"/>
    <p:sldId id="602" r:id="rId18"/>
    <p:sldId id="492" r:id="rId19"/>
    <p:sldId id="603" r:id="rId20"/>
    <p:sldId id="604" r:id="rId21"/>
    <p:sldId id="605" r:id="rId22"/>
    <p:sldId id="533" r:id="rId23"/>
    <p:sldId id="594" r:id="rId24"/>
    <p:sldId id="539" r:id="rId25"/>
    <p:sldId id="530" r:id="rId26"/>
    <p:sldId id="531" r:id="rId27"/>
    <p:sldId id="532" r:id="rId28"/>
    <p:sldId id="534" r:id="rId29"/>
    <p:sldId id="535" r:id="rId30"/>
    <p:sldId id="540" r:id="rId31"/>
    <p:sldId id="606" r:id="rId32"/>
    <p:sldId id="616" r:id="rId33"/>
    <p:sldId id="617" r:id="rId34"/>
    <p:sldId id="514" r:id="rId35"/>
    <p:sldId id="595" r:id="rId36"/>
    <p:sldId id="608" r:id="rId37"/>
    <p:sldId id="609" r:id="rId38"/>
    <p:sldId id="568" r:id="rId39"/>
    <p:sldId id="571" r:id="rId40"/>
    <p:sldId id="607" r:id="rId41"/>
    <p:sldId id="610" r:id="rId42"/>
    <p:sldId id="611" r:id="rId43"/>
    <p:sldId id="612" r:id="rId44"/>
    <p:sldId id="613" r:id="rId45"/>
    <p:sldId id="614" r:id="rId46"/>
    <p:sldId id="615" r:id="rId47"/>
    <p:sldId id="621" r:id="rId48"/>
    <p:sldId id="574" r:id="rId49"/>
    <p:sldId id="618" r:id="rId50"/>
    <p:sldId id="620" r:id="rId51"/>
    <p:sldId id="619" r:id="rId52"/>
    <p:sldId id="623" r:id="rId53"/>
    <p:sldId id="554" r:id="rId54"/>
    <p:sldId id="622" r:id="rId55"/>
  </p:sldIdLst>
  <p:sldSz cx="9144000" cy="6858000" type="screen4x3"/>
  <p:notesSz cx="7315200" cy="96012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Gill Sans Ultra Bold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Gill Sans Ultra Bold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Gill Sans Ultra Bold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Gill Sans Ultra Bold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Gill Sans Ultra Bold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Gill Sans Ultra Bold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Gill Sans Ultra Bold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Gill Sans Ultra Bold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Gill Sans Ultra Bold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CC"/>
    <a:srgbClr val="3D3DCF"/>
    <a:srgbClr val="00FF00"/>
    <a:srgbClr val="0066FF"/>
    <a:srgbClr val="FFCCFF"/>
    <a:srgbClr val="3366CC"/>
    <a:srgbClr val="6666FF"/>
    <a:srgbClr val="3366FF"/>
    <a:srgbClr val="0033CC"/>
    <a:srgbClr val="F5F5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8" autoAdjust="0"/>
    <p:restoredTop sz="97338" autoAdjust="0"/>
  </p:normalViewPr>
  <p:slideViewPr>
    <p:cSldViewPr snapToObjects="1" showGuides="1">
      <p:cViewPr varScale="1">
        <p:scale>
          <a:sx n="69" d="100"/>
          <a:sy n="69" d="100"/>
        </p:scale>
        <p:origin x="-1302" y="-108"/>
      </p:cViewPr>
      <p:guideLst>
        <p:guide orient="horz" pos="96"/>
        <p:guide orient="horz" pos="3888"/>
        <p:guide orient="horz" pos="1584"/>
        <p:guide orient="horz" pos="921"/>
        <p:guide orient="horz" pos="2736"/>
        <p:guide orient="horz" pos="3312"/>
        <p:guide pos="5759"/>
        <p:guide pos="249"/>
        <p:guide pos="1472"/>
        <p:guide pos="2880"/>
        <p:guide pos="3620"/>
        <p:guide pos="1728"/>
        <p:guide pos="558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984"/>
    </p:cViewPr>
  </p:sorterViewPr>
  <p:gridSpacing cx="914400" cy="9144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handoutMaster" Target="handoutMasters/handoutMaster1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93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59" tIns="47380" rIns="94759" bIns="47380" numCol="1" anchor="t" anchorCtr="0" compatLnSpc="1">
            <a:prstTxWarp prst="textNoShape">
              <a:avLst/>
            </a:prstTxWarp>
          </a:bodyPr>
          <a:lstStyle>
            <a:lvl1pPr defTabSz="947738">
              <a:defRPr sz="1200">
                <a:latin typeface="Arial Narrow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693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3375" y="0"/>
            <a:ext cx="31702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59" tIns="47380" rIns="94759" bIns="47380" numCol="1" anchor="t" anchorCtr="0" compatLnSpc="1">
            <a:prstTxWarp prst="textNoShape">
              <a:avLst/>
            </a:prstTxWarp>
          </a:bodyPr>
          <a:lstStyle>
            <a:lvl1pPr algn="r" defTabSz="947738">
              <a:defRPr sz="1200">
                <a:latin typeface="Arial Narrow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693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18600"/>
            <a:ext cx="31702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59" tIns="47380" rIns="94759" bIns="47380" numCol="1" anchor="b" anchorCtr="0" compatLnSpc="1">
            <a:prstTxWarp prst="textNoShape">
              <a:avLst/>
            </a:prstTxWarp>
          </a:bodyPr>
          <a:lstStyle>
            <a:lvl1pPr defTabSz="947738">
              <a:defRPr sz="1200">
                <a:latin typeface="Arial Narrow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693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3375" y="9118600"/>
            <a:ext cx="31702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59" tIns="47380" rIns="94759" bIns="47380" numCol="1" anchor="b" anchorCtr="0" compatLnSpc="1">
            <a:prstTxWarp prst="textNoShape">
              <a:avLst/>
            </a:prstTxWarp>
          </a:bodyPr>
          <a:lstStyle>
            <a:lvl1pPr algn="r" defTabSz="947738">
              <a:defRPr sz="1200">
                <a:latin typeface="Arial Narrow" pitchFamily="34" charset="0"/>
              </a:defRPr>
            </a:lvl1pPr>
          </a:lstStyle>
          <a:p>
            <a:pPr>
              <a:defRPr/>
            </a:pPr>
            <a:fld id="{851A5957-4415-4F63-BC6C-941D0BF58ED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42416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59" tIns="47380" rIns="94759" bIns="47380" numCol="1" anchor="t" anchorCtr="0" compatLnSpc="1">
            <a:prstTxWarp prst="textNoShape">
              <a:avLst/>
            </a:prstTxWarp>
          </a:bodyPr>
          <a:lstStyle>
            <a:lvl1pPr defTabSz="947738">
              <a:defRPr sz="1200">
                <a:latin typeface="Arial Narrow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47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3375" y="0"/>
            <a:ext cx="31702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59" tIns="47380" rIns="94759" bIns="47380" numCol="1" anchor="t" anchorCtr="0" compatLnSpc="1">
            <a:prstTxWarp prst="textNoShape">
              <a:avLst/>
            </a:prstTxWarp>
          </a:bodyPr>
          <a:lstStyle>
            <a:lvl1pPr algn="r" defTabSz="947738">
              <a:defRPr sz="1200">
                <a:latin typeface="Arial Narrow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47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5713" y="719138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47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31838" y="4560888"/>
            <a:ext cx="5851525" cy="432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59" tIns="47380" rIns="94759" bIns="4738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747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18600"/>
            <a:ext cx="31702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59" tIns="47380" rIns="94759" bIns="47380" numCol="1" anchor="b" anchorCtr="0" compatLnSpc="1">
            <a:prstTxWarp prst="textNoShape">
              <a:avLst/>
            </a:prstTxWarp>
          </a:bodyPr>
          <a:lstStyle>
            <a:lvl1pPr defTabSz="947738">
              <a:defRPr sz="1200">
                <a:latin typeface="Arial Narrow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47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3375" y="9118600"/>
            <a:ext cx="31702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59" tIns="47380" rIns="94759" bIns="47380" numCol="1" anchor="b" anchorCtr="0" compatLnSpc="1">
            <a:prstTxWarp prst="textNoShape">
              <a:avLst/>
            </a:prstTxWarp>
          </a:bodyPr>
          <a:lstStyle>
            <a:lvl1pPr algn="r" defTabSz="947738">
              <a:defRPr sz="1200">
                <a:latin typeface="Arial Narrow" pitchFamily="34" charset="0"/>
              </a:defRPr>
            </a:lvl1pPr>
          </a:lstStyle>
          <a:p>
            <a:pPr>
              <a:defRPr/>
            </a:pPr>
            <a:fld id="{EADCF337-33D2-445D-92F4-0ED1CE91B6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82810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Narrow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Narrow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Narrow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Narrow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Narrow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C7EA871-8189-4018-B1E4-729CD51DFDDD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ADCF337-33D2-445D-92F4-0ED1CE91B609}" type="slidenum">
              <a:rPr lang="en-US" smtClean="0"/>
              <a:pPr>
                <a:defRPr/>
              </a:pPr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58675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Source descriptions and principal of operation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436F14D-6ED9-4B35-8AB5-DD1230AF679E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43720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4D7A410-C6C6-4E65-89D2-6F20CAA3F6C4}" type="slidenum">
              <a:rPr lang="en-US"/>
              <a:pPr/>
              <a:t>8</a:t>
            </a:fld>
            <a:endParaRPr lang="en-US"/>
          </a:p>
        </p:txBody>
      </p:sp>
      <p:sp>
        <p:nvSpPr>
          <p:cNvPr id="178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17625" y="722313"/>
            <a:ext cx="4735513" cy="3551237"/>
          </a:xfrm>
          <a:ln w="12700" cap="flat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sp>
      <p:sp>
        <p:nvSpPr>
          <p:cNvPr id="1781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5360" y="4560570"/>
            <a:ext cx="5364480" cy="4318874"/>
          </a:xfrm>
          <a:ln/>
        </p:spPr>
        <p:txBody>
          <a:bodyPr lIns="97283" tIns="47814" rIns="97283" bIns="47814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C6AF43B-6842-40EA-8594-7BE54BAEEB1C}" type="slidenum">
              <a:rPr lang="en-US"/>
              <a:pPr/>
              <a:t>23</a:t>
            </a:fld>
            <a:endParaRPr lang="en-US"/>
          </a:p>
        </p:txBody>
      </p:sp>
      <p:sp>
        <p:nvSpPr>
          <p:cNvPr id="175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63650" y="720725"/>
            <a:ext cx="4791075" cy="3594100"/>
          </a:xfrm>
          <a:ln/>
        </p:spPr>
      </p:sp>
      <p:sp>
        <p:nvSpPr>
          <p:cNvPr id="1751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0281" y="4560570"/>
            <a:ext cx="5374640" cy="4355545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ADCF337-33D2-445D-92F4-0ED1CE91B609}" type="slidenum">
              <a:rPr lang="en-US" smtClean="0"/>
              <a:pPr>
                <a:defRPr/>
              </a:pPr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18369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ADCF337-33D2-445D-92F4-0ED1CE91B609}" type="slidenum">
              <a:rPr lang="en-US" smtClean="0"/>
              <a:pPr>
                <a:defRPr/>
              </a:pPr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53824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ADCF337-33D2-445D-92F4-0ED1CE91B609}" type="slidenum">
              <a:rPr lang="en-US" smtClean="0"/>
              <a:pPr>
                <a:defRPr/>
              </a:pPr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58675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ADCF337-33D2-445D-92F4-0ED1CE91B609}" type="slidenum">
              <a:rPr lang="en-US" smtClean="0"/>
              <a:pPr>
                <a:defRPr/>
              </a:pPr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58675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 userDrawn="1"/>
        </p:nvPicPr>
        <p:blipFill>
          <a:blip r:embed="rId2" cstate="print"/>
          <a:srcRect r="3276"/>
          <a:stretch>
            <a:fillRect/>
          </a:stretch>
        </p:blipFill>
        <p:spPr bwMode="auto">
          <a:xfrm>
            <a:off x="1544638" y="339725"/>
            <a:ext cx="7451725" cy="166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1" descr="SCHLUM logoblue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69100" y="5986463"/>
            <a:ext cx="2222500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509588" y="2170113"/>
            <a:ext cx="6642100" cy="1498600"/>
          </a:xfrm>
        </p:spPr>
        <p:txBody>
          <a:bodyPr lIns="91440" tIns="45720" rIns="91440" bIns="45720"/>
          <a:lstStyle>
            <a:lvl1pPr>
              <a:defRPr sz="3600">
                <a:solidFill>
                  <a:srgbClr val="003366"/>
                </a:solidFill>
              </a:defRPr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1843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508000" y="4349750"/>
            <a:ext cx="6604000" cy="1803400"/>
          </a:xfrm>
        </p:spPr>
        <p:txBody>
          <a:bodyPr lIns="72000" tIns="72000" rIns="72000" bIns="72000"/>
          <a:lstStyle>
            <a:lvl1pPr marL="0" indent="0">
              <a:buFont typeface="Symbol" pitchFamily="18" charset="2"/>
              <a:buNone/>
              <a:defRPr sz="2000"/>
            </a:lvl1pPr>
          </a:lstStyle>
          <a:p>
            <a:r>
              <a:rPr lang="en-GB"/>
              <a:t>Click to edit Master subtitle style</a:t>
            </a:r>
          </a:p>
        </p:txBody>
      </p:sp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73850" y="152400"/>
            <a:ext cx="2089150" cy="61341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06400" y="152400"/>
            <a:ext cx="6115050" cy="61341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31800" y="1460500"/>
            <a:ext cx="4089400" cy="4826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3600" y="1460500"/>
            <a:ext cx="4089400" cy="4826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06400" y="152400"/>
            <a:ext cx="614680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2000" bIns="360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</a:t>
            </a:r>
            <a:br>
              <a:rPr lang="en-GB" smtClean="0"/>
            </a:br>
            <a:r>
              <a:rPr lang="en-GB" smtClean="0"/>
              <a:t>Master title style</a:t>
            </a: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blackGray">
          <a:xfrm>
            <a:off x="0" y="1079500"/>
            <a:ext cx="9144000" cy="195263"/>
          </a:xfrm>
          <a:prstGeom prst="rect">
            <a:avLst/>
          </a:prstGeom>
          <a:gradFill rotWithShape="0">
            <a:gsLst>
              <a:gs pos="0">
                <a:srgbClr val="003366">
                  <a:gamma/>
                  <a:tint val="0"/>
                  <a:invGamma/>
                </a:srgbClr>
              </a:gs>
              <a:gs pos="100000">
                <a:srgbClr val="003366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fr-FR">
              <a:latin typeface="Arial Narrow" pitchFamily="34" charset="0"/>
            </a:endParaRPr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8572500" y="946150"/>
            <a:ext cx="43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eaLnBrk="0" hangingPunct="0">
              <a:tabLst>
                <a:tab pos="228600" algn="l"/>
              </a:tabLst>
              <a:defRPr/>
            </a:pPr>
            <a:fld id="{C047D59F-9AC4-495A-9B3E-FDBE5CF325C6}" type="slidenum">
              <a:rPr kumimoji="1" lang="en-GB" altLang="en-US" sz="1000">
                <a:solidFill>
                  <a:schemeClr val="bg1"/>
                </a:solidFill>
                <a:latin typeface="Arial Narrow" pitchFamily="34" charset="0"/>
              </a:rPr>
              <a:pPr eaLnBrk="0" hangingPunct="0">
                <a:tabLst>
                  <a:tab pos="228600" algn="l"/>
                </a:tabLst>
                <a:defRPr/>
              </a:pPr>
              <a:t>‹#›</a:t>
            </a:fld>
            <a:r>
              <a:rPr kumimoji="1" lang="en-GB" altLang="en-US" sz="1000">
                <a:solidFill>
                  <a:schemeClr val="bg1"/>
                </a:solidFill>
                <a:latin typeface="Arial Narrow" pitchFamily="34" charset="0"/>
              </a:rPr>
              <a:t>	</a:t>
            </a:r>
          </a:p>
        </p:txBody>
      </p:sp>
      <p:sp>
        <p:nvSpPr>
          <p:cNvPr id="1029" name="Rectangle 40"/>
          <p:cNvSpPr>
            <a:spLocks noGrp="1" noChangeArrowheads="1"/>
          </p:cNvSpPr>
          <p:nvPr>
            <p:ph type="body" idx="1"/>
          </p:nvPr>
        </p:nvSpPr>
        <p:spPr bwMode="auto">
          <a:xfrm>
            <a:off x="431800" y="1460500"/>
            <a:ext cx="8331200" cy="482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text styles</a:t>
            </a:r>
          </a:p>
          <a:p>
            <a:pPr lvl="1"/>
            <a:r>
              <a:rPr lang="en-GB" altLang="en-US" smtClean="0"/>
              <a:t>Second level</a:t>
            </a:r>
          </a:p>
          <a:p>
            <a:pPr lvl="2"/>
            <a:r>
              <a:rPr lang="en-GB" altLang="en-US" smtClean="0"/>
              <a:t>Third level</a:t>
            </a:r>
          </a:p>
          <a:p>
            <a:pPr lvl="3"/>
            <a:r>
              <a:rPr lang="en-GB" altLang="en-US" smtClean="0"/>
              <a:t>Fourth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5" r:id="rId1"/>
    <p:sldLayoutId id="2147483925" r:id="rId2"/>
    <p:sldLayoutId id="2147483926" r:id="rId3"/>
    <p:sldLayoutId id="2147483927" r:id="rId4"/>
    <p:sldLayoutId id="2147483928" r:id="rId5"/>
    <p:sldLayoutId id="2147483929" r:id="rId6"/>
    <p:sldLayoutId id="2147483930" r:id="rId7"/>
    <p:sldLayoutId id="2147483931" r:id="rId8"/>
    <p:sldLayoutId id="2147483932" r:id="rId9"/>
    <p:sldLayoutId id="2147483933" r:id="rId10"/>
    <p:sldLayoutId id="2147483934" r:id="rId11"/>
  </p:sldLayoutIdLst>
  <p:transition spd="med">
    <p:fade/>
  </p:transition>
  <p:txStyles>
    <p:titleStyle>
      <a:lvl1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</a:defRPr>
      </a:lvl2pPr>
      <a:lvl3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</a:defRPr>
      </a:lvl3pPr>
      <a:lvl4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</a:defRPr>
      </a:lvl4pPr>
      <a:lvl5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</a:defRPr>
      </a:lvl5pPr>
      <a:lvl6pPr marL="457200" algn="l" rtl="0" fontAlgn="base">
        <a:lnSpc>
          <a:spcPct val="850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 Narrow" pitchFamily="34" charset="0"/>
        </a:defRPr>
      </a:lvl6pPr>
      <a:lvl7pPr marL="914400" algn="l" rtl="0" fontAlgn="base">
        <a:lnSpc>
          <a:spcPct val="850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 Narrow" pitchFamily="34" charset="0"/>
        </a:defRPr>
      </a:lvl7pPr>
      <a:lvl8pPr marL="1371600" algn="l" rtl="0" fontAlgn="base">
        <a:lnSpc>
          <a:spcPct val="850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 Narrow" pitchFamily="34" charset="0"/>
        </a:defRPr>
      </a:lvl8pPr>
      <a:lvl9pPr marL="1828800" algn="l" rtl="0" fontAlgn="base">
        <a:lnSpc>
          <a:spcPct val="850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 Narrow" pitchFamily="34" charset="0"/>
        </a:defRPr>
      </a:lvl9pPr>
    </p:titleStyle>
    <p:bodyStyle>
      <a:lvl1pPr marL="187325" indent="-187325" algn="l" rtl="0" eaLnBrk="0" fontAlgn="base" hangingPunct="0">
        <a:spcBef>
          <a:spcPct val="20000"/>
        </a:spcBef>
        <a:spcAft>
          <a:spcPct val="0"/>
        </a:spcAft>
        <a:buClr>
          <a:srgbClr val="0066FF"/>
        </a:buClr>
        <a:buFont typeface="Symbol" pitchFamily="18" charset="2"/>
        <a:buChar char="·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71513" indent="-200025" algn="l" rtl="0" eaLnBrk="0" fontAlgn="base" hangingPunct="0">
        <a:spcBef>
          <a:spcPct val="20000"/>
        </a:spcBef>
        <a:spcAft>
          <a:spcPct val="0"/>
        </a:spcAft>
        <a:buClr>
          <a:srgbClr val="0066FF"/>
        </a:buClr>
        <a:buFont typeface="Arial Narrow" pitchFamily="34" charset="0"/>
        <a:buChar char="─"/>
        <a:defRPr sz="2000">
          <a:solidFill>
            <a:schemeClr val="tx1"/>
          </a:solidFill>
          <a:latin typeface="+mn-lt"/>
        </a:defRPr>
      </a:lvl2pPr>
      <a:lvl3pPr marL="1046163" indent="-98425" algn="l" rtl="0" eaLnBrk="0" fontAlgn="base" hangingPunct="0">
        <a:spcBef>
          <a:spcPct val="20000"/>
        </a:spcBef>
        <a:spcAft>
          <a:spcPct val="0"/>
        </a:spcAft>
        <a:buClr>
          <a:srgbClr val="0066FF"/>
        </a:buClr>
        <a:buFont typeface="Symbol" pitchFamily="18" charset="2"/>
        <a:buChar char="·"/>
        <a:defRPr>
          <a:solidFill>
            <a:schemeClr val="tx1"/>
          </a:solidFill>
          <a:latin typeface="+mn-lt"/>
        </a:defRPr>
      </a:lvl3pPr>
      <a:lvl4pPr marL="1528763" indent="-157163" algn="l" rtl="0" eaLnBrk="0" fontAlgn="base" hangingPunct="0">
        <a:spcBef>
          <a:spcPct val="20000"/>
        </a:spcBef>
        <a:spcAft>
          <a:spcPct val="0"/>
        </a:spcAft>
        <a:buClr>
          <a:srgbClr val="0066FF"/>
        </a:buClr>
        <a:buFont typeface="Arial Narrow" pitchFamily="34" charset="0"/>
        <a:buChar char="─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gif"/><Relationship Id="rId4" Type="http://schemas.openxmlformats.org/officeDocument/2006/relationships/image" Target="../media/image22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gif"/><Relationship Id="rId4" Type="http://schemas.openxmlformats.org/officeDocument/2006/relationships/image" Target="../media/image26.gi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gi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7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8.pn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Relationship Id="rId9" Type="http://schemas.openxmlformats.org/officeDocument/2006/relationships/image" Target="../media/image43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gi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gi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gif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gif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gif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gif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gif"/><Relationship Id="rId3" Type="http://schemas.openxmlformats.org/officeDocument/2006/relationships/image" Target="../media/image20.gif"/><Relationship Id="rId7" Type="http://schemas.openxmlformats.org/officeDocument/2006/relationships/image" Target="../media/image56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gif"/><Relationship Id="rId5" Type="http://schemas.openxmlformats.org/officeDocument/2006/relationships/image" Target="../media/image22.gif"/><Relationship Id="rId4" Type="http://schemas.openxmlformats.org/officeDocument/2006/relationships/image" Target="../media/image21.gi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gif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gif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gif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gif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gif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gif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gif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emf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gif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gif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8.png"/><Relationship Id="rId4" Type="http://schemas.openxmlformats.org/officeDocument/2006/relationships/image" Target="../media/image63.gif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gi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074"/>
          <p:cNvSpPr>
            <a:spLocks noGrp="1" noChangeArrowheads="1"/>
          </p:cNvSpPr>
          <p:nvPr>
            <p:ph type="ctrTitle"/>
          </p:nvPr>
        </p:nvSpPr>
        <p:spPr>
          <a:xfrm>
            <a:off x="509588" y="3264628"/>
            <a:ext cx="8482012" cy="2173287"/>
          </a:xfrm>
        </p:spPr>
        <p:txBody>
          <a:bodyPr/>
          <a:lstStyle/>
          <a:p>
            <a:pPr>
              <a:defRPr/>
            </a:pPr>
            <a:r>
              <a:rPr lang="en-US" sz="2800" dirty="0" smtClean="0"/>
              <a:t>URS / NETL / ECA</a:t>
            </a:r>
            <a:br>
              <a:rPr lang="en-US" sz="2800" dirty="0" smtClean="0"/>
            </a:br>
            <a:r>
              <a:rPr lang="en-US" sz="2800" dirty="0" smtClean="0"/>
              <a:t>	</a:t>
            </a:r>
            <a:br>
              <a:rPr lang="en-US" sz="2800" dirty="0" smtClean="0"/>
            </a:br>
            <a:r>
              <a:rPr lang="en-US" sz="2800" dirty="0" smtClean="0"/>
              <a:t>Crosswell Seismic Results</a:t>
            </a:r>
            <a:r>
              <a:rPr lang="en-US" sz="2800" dirty="0"/>
              <a:t/>
            </a:r>
            <a:br>
              <a:rPr lang="en-US" sz="2800" dirty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Clearfield County, Pennsylvania</a:t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/>
              <a:t/>
            </a:r>
            <a:br>
              <a:rPr lang="en-US" sz="2800" dirty="0"/>
            </a:br>
            <a:r>
              <a:rPr lang="en-US" sz="2800" dirty="0"/>
              <a:t>9</a:t>
            </a:r>
            <a:r>
              <a:rPr lang="en-US" sz="2800" dirty="0" smtClean="0"/>
              <a:t>-September-2013</a:t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2800" dirty="0" smtClean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54727"/>
            <a:ext cx="7456306" cy="5361707"/>
          </a:xfrm>
          <a:prstGeom prst="rect">
            <a:avLst/>
          </a:prstGeom>
        </p:spPr>
      </p:pic>
      <p:sp>
        <p:nvSpPr>
          <p:cNvPr id="2" name="Rectangle 13"/>
          <p:cNvSpPr txBox="1">
            <a:spLocks noChangeArrowheads="1"/>
          </p:cNvSpPr>
          <p:nvPr/>
        </p:nvSpPr>
        <p:spPr bwMode="auto">
          <a:xfrm>
            <a:off x="386080" y="152400"/>
            <a:ext cx="837184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2000" tIns="36000" rIns="72000" bIns="36000" anchor="ctr"/>
          <a:lstStyle/>
          <a:p>
            <a:pPr>
              <a:lnSpc>
                <a:spcPct val="85000"/>
              </a:lnSpc>
              <a:defRPr/>
            </a:pPr>
            <a:r>
              <a:rPr lang="en-US" sz="2800" b="1" kern="0" dirty="0" smtClean="0">
                <a:solidFill>
                  <a:srgbClr val="003366"/>
                </a:solidFill>
                <a:latin typeface="+mj-lt"/>
                <a:ea typeface="+mj-ea"/>
                <a:cs typeface="+mj-cs"/>
              </a:rPr>
              <a:t>First Arrival Shear Picking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756209" y="4200552"/>
            <a:ext cx="2102031" cy="193899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+mn-lt"/>
              </a:rPr>
              <a:t>Baseline Picks in </a:t>
            </a:r>
            <a:r>
              <a:rPr lang="en-US" b="1" dirty="0" smtClean="0">
                <a:solidFill>
                  <a:srgbClr val="FF0000"/>
                </a:solidFill>
                <a:latin typeface="+mn-lt"/>
              </a:rPr>
              <a:t>Red</a:t>
            </a:r>
          </a:p>
          <a:p>
            <a:pPr algn="ctr"/>
            <a:endParaRPr lang="en-US" dirty="0">
              <a:latin typeface="+mn-lt"/>
            </a:endParaRPr>
          </a:p>
          <a:p>
            <a:pPr algn="ctr"/>
            <a:r>
              <a:rPr lang="en-US" dirty="0" smtClean="0">
                <a:latin typeface="+mn-lt"/>
              </a:rPr>
              <a:t>Repeat Picks in </a:t>
            </a:r>
            <a:r>
              <a:rPr lang="en-US" b="1" dirty="0" smtClean="0">
                <a:solidFill>
                  <a:srgbClr val="00FF00"/>
                </a:solidFill>
                <a:latin typeface="+mn-lt"/>
              </a:rPr>
              <a:t>Green</a:t>
            </a:r>
            <a:endParaRPr lang="en-US" b="1" dirty="0">
              <a:solidFill>
                <a:srgbClr val="00FF00"/>
              </a:solidFill>
              <a:latin typeface="+mn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8619" y="1357323"/>
            <a:ext cx="2813752" cy="707886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+mj-lt"/>
              </a:rPr>
              <a:t>Baseline              Shear Data</a:t>
            </a:r>
            <a:endParaRPr lang="en-US" sz="2000" dirty="0">
              <a:latin typeface="+mj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43408" y="1357323"/>
            <a:ext cx="2813752" cy="707886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+mj-lt"/>
              </a:rPr>
              <a:t>Repeat                 Shear Data</a:t>
            </a:r>
            <a:endParaRPr lang="en-US" sz="2000" dirty="0">
              <a:latin typeface="+mj-lt"/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>
            <a:off x="3784526" y="2065209"/>
            <a:ext cx="0" cy="4709664"/>
          </a:xfrm>
          <a:prstGeom prst="straightConnector1">
            <a:avLst/>
          </a:prstGeom>
          <a:ln w="508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3448010" y="3848600"/>
            <a:ext cx="369332" cy="626775"/>
          </a:xfrm>
          <a:prstGeom prst="rect">
            <a:avLst/>
          </a:prstGeom>
          <a:noFill/>
        </p:spPr>
        <p:txBody>
          <a:bodyPr vert="vert270" wrap="none" lIns="45720" rIns="45720" rtlCol="0" anchor="ctr" anchorCtr="0">
            <a:spAutoFit/>
          </a:bodyPr>
          <a:lstStyle/>
          <a:p>
            <a:pPr algn="just">
              <a:spcBef>
                <a:spcPts val="0"/>
              </a:spcBef>
            </a:pPr>
            <a:r>
              <a:rPr lang="en-US" sz="1800" b="1" dirty="0" smtClean="0">
                <a:solidFill>
                  <a:srgbClr val="FF0000"/>
                </a:solidFill>
                <a:latin typeface="+mj-lt"/>
              </a:rPr>
              <a:t>Time</a:t>
            </a:r>
            <a:endParaRPr lang="en-US" sz="1800" b="1" dirty="0">
              <a:solidFill>
                <a:srgbClr val="FF0000"/>
              </a:solidFill>
              <a:latin typeface="+mj-lt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386080" y="6453771"/>
            <a:ext cx="2939011" cy="338554"/>
            <a:chOff x="4465143" y="5210286"/>
            <a:chExt cx="2939011" cy="338554"/>
          </a:xfrm>
          <a:solidFill>
            <a:schemeClr val="bg1"/>
          </a:solidFill>
        </p:grpSpPr>
        <p:sp>
          <p:nvSpPr>
            <p:cNvPr id="12" name="TextBox 11"/>
            <p:cNvSpPr txBox="1"/>
            <p:nvPr/>
          </p:nvSpPr>
          <p:spPr>
            <a:xfrm>
              <a:off x="5151301" y="5210286"/>
              <a:ext cx="1516762" cy="338554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solidFill>
                    <a:srgbClr val="3D3DCF"/>
                  </a:solidFill>
                  <a:latin typeface="+mj-lt"/>
                </a:rPr>
                <a:t>Source Depth</a:t>
              </a:r>
              <a:endParaRPr lang="en-US" sz="1600" b="1" dirty="0">
                <a:solidFill>
                  <a:srgbClr val="3D3DCF"/>
                </a:solidFill>
                <a:latin typeface="+mj-lt"/>
              </a:endParaRPr>
            </a:p>
          </p:txBody>
        </p:sp>
        <p:cxnSp>
          <p:nvCxnSpPr>
            <p:cNvPr id="13" name="Straight Arrow Connector 12"/>
            <p:cNvCxnSpPr/>
            <p:nvPr/>
          </p:nvCxnSpPr>
          <p:spPr>
            <a:xfrm flipV="1">
              <a:off x="4465143" y="5212733"/>
              <a:ext cx="2939011" cy="10422"/>
            </a:xfrm>
            <a:prstGeom prst="straightConnector1">
              <a:avLst/>
            </a:prstGeom>
            <a:grpFill/>
            <a:ln w="38100">
              <a:solidFill>
                <a:srgbClr val="3333CC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Group 13"/>
          <p:cNvGrpSpPr/>
          <p:nvPr/>
        </p:nvGrpSpPr>
        <p:grpSpPr>
          <a:xfrm>
            <a:off x="4243408" y="6453771"/>
            <a:ext cx="2891683" cy="338554"/>
            <a:chOff x="6687581" y="5245093"/>
            <a:chExt cx="2891683" cy="338554"/>
          </a:xfrm>
        </p:grpSpPr>
        <p:sp>
          <p:nvSpPr>
            <p:cNvPr id="15" name="TextBox 14"/>
            <p:cNvSpPr txBox="1"/>
            <p:nvPr/>
          </p:nvSpPr>
          <p:spPr>
            <a:xfrm>
              <a:off x="7430884" y="5245093"/>
              <a:ext cx="1516762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solidFill>
                    <a:srgbClr val="3D3DCF"/>
                  </a:solidFill>
                  <a:latin typeface="+mj-lt"/>
                </a:rPr>
                <a:t>Source Depth</a:t>
              </a:r>
              <a:endParaRPr lang="en-US" sz="1600" b="1" dirty="0">
                <a:solidFill>
                  <a:srgbClr val="3D3DCF"/>
                </a:solidFill>
                <a:latin typeface="+mj-lt"/>
              </a:endParaRPr>
            </a:p>
          </p:txBody>
        </p:sp>
        <p:cxnSp>
          <p:nvCxnSpPr>
            <p:cNvPr id="16" name="Straight Arrow Connector 15"/>
            <p:cNvCxnSpPr/>
            <p:nvPr/>
          </p:nvCxnSpPr>
          <p:spPr>
            <a:xfrm>
              <a:off x="6687581" y="5257962"/>
              <a:ext cx="2891683" cy="3433"/>
            </a:xfrm>
            <a:prstGeom prst="straightConnector1">
              <a:avLst/>
            </a:prstGeom>
            <a:ln w="38100">
              <a:solidFill>
                <a:srgbClr val="3333CC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5193473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3"/>
          <p:cNvSpPr txBox="1">
            <a:spLocks noChangeArrowheads="1"/>
          </p:cNvSpPr>
          <p:nvPr/>
        </p:nvSpPr>
        <p:spPr bwMode="auto">
          <a:xfrm>
            <a:off x="386080" y="152400"/>
            <a:ext cx="837184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2000" tIns="36000" rIns="72000" bIns="36000" anchor="ctr"/>
          <a:lstStyle/>
          <a:p>
            <a:pPr>
              <a:lnSpc>
                <a:spcPct val="85000"/>
              </a:lnSpc>
              <a:defRPr/>
            </a:pPr>
            <a:r>
              <a:rPr lang="en-US" sz="2800" b="1" kern="0" dirty="0" smtClean="0">
                <a:solidFill>
                  <a:srgbClr val="003366"/>
                </a:solidFill>
                <a:latin typeface="+mj-lt"/>
                <a:ea typeface="+mj-ea"/>
                <a:cs typeface="+mj-cs"/>
              </a:rPr>
              <a:t>Model Building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04" y="2471634"/>
            <a:ext cx="3609474" cy="3429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7620" y="1375075"/>
            <a:ext cx="3657600" cy="541365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984851" y="3082655"/>
            <a:ext cx="8114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chemeClr val="bg1"/>
                </a:solidFill>
                <a:latin typeface="+mj-lt"/>
              </a:rPr>
              <a:t>4104M</a:t>
            </a:r>
            <a:endParaRPr lang="en-US" sz="16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07746" y="4177195"/>
            <a:ext cx="8114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chemeClr val="bg1"/>
                </a:solidFill>
                <a:latin typeface="+mj-lt"/>
              </a:rPr>
              <a:t>4123M</a:t>
            </a:r>
            <a:endParaRPr lang="en-US" sz="16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345071" y="3553715"/>
            <a:ext cx="77617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chemeClr val="bg1"/>
                </a:solidFill>
                <a:latin typeface="+mj-lt"/>
              </a:rPr>
              <a:t>4169P</a:t>
            </a:r>
            <a:endParaRPr lang="en-US" sz="16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552891" y="4592835"/>
            <a:ext cx="8000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chemeClr val="bg1"/>
                </a:solidFill>
                <a:latin typeface="+mj-lt"/>
              </a:rPr>
              <a:t>4116M</a:t>
            </a:r>
            <a:endParaRPr lang="en-US" sz="16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28851" y="3872385"/>
            <a:ext cx="77617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chemeClr val="bg1"/>
                </a:solidFill>
                <a:latin typeface="+mj-lt"/>
              </a:rPr>
              <a:t>4166P</a:t>
            </a:r>
            <a:endParaRPr lang="en-US" sz="16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73426" y="3387455"/>
            <a:ext cx="7887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chemeClr val="bg1"/>
                </a:solidFill>
                <a:latin typeface="+mj-lt"/>
              </a:rPr>
              <a:t>4111M</a:t>
            </a:r>
            <a:endParaRPr lang="en-US" sz="16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233065" y="4946956"/>
            <a:ext cx="8114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chemeClr val="bg1"/>
                </a:solidFill>
                <a:latin typeface="+mj-lt"/>
              </a:rPr>
              <a:t>4107M</a:t>
            </a:r>
            <a:endParaRPr lang="en-US" sz="1600" b="1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0615412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3"/>
          <p:cNvSpPr txBox="1">
            <a:spLocks noChangeArrowheads="1"/>
          </p:cNvSpPr>
          <p:nvPr/>
        </p:nvSpPr>
        <p:spPr bwMode="auto">
          <a:xfrm>
            <a:off x="386080" y="152400"/>
            <a:ext cx="837184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2000" tIns="36000" rIns="72000" bIns="36000" anchor="ctr"/>
          <a:lstStyle/>
          <a:p>
            <a:pPr>
              <a:lnSpc>
                <a:spcPct val="85000"/>
              </a:lnSpc>
              <a:defRPr/>
            </a:pPr>
            <a:r>
              <a:rPr lang="en-US" sz="2800" b="1" kern="0" dirty="0" smtClean="0">
                <a:solidFill>
                  <a:srgbClr val="003366"/>
                </a:solidFill>
                <a:latin typeface="+mj-lt"/>
                <a:ea typeface="+mj-ea"/>
                <a:cs typeface="+mj-cs"/>
              </a:rPr>
              <a:t>First Arrival Pick Times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34"/>
          <a:stretch/>
        </p:blipFill>
        <p:spPr>
          <a:xfrm>
            <a:off x="1710711" y="1306222"/>
            <a:ext cx="2861289" cy="304930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32" b="8172"/>
          <a:stretch/>
        </p:blipFill>
        <p:spPr>
          <a:xfrm>
            <a:off x="1575941" y="4073253"/>
            <a:ext cx="2996059" cy="272934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/>
          <a:stretch/>
        </p:blipFill>
        <p:spPr>
          <a:xfrm>
            <a:off x="4572000" y="1320077"/>
            <a:ext cx="2861289" cy="301915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35" b="8393"/>
          <a:stretch/>
        </p:blipFill>
        <p:spPr>
          <a:xfrm>
            <a:off x="4572000" y="4073253"/>
            <a:ext cx="3042710" cy="274442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119725" y="1304795"/>
            <a:ext cx="1949829" cy="400110"/>
          </a:xfrm>
          <a:prstGeom prst="rect">
            <a:avLst/>
          </a:prstGeom>
          <a:solidFill>
            <a:schemeClr val="accent3"/>
          </a:solidFill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+mn-lt"/>
              </a:rPr>
              <a:t>P Baseline Picks</a:t>
            </a:r>
            <a:endParaRPr lang="en-US" sz="2000" b="1" dirty="0">
              <a:latin typeface="+mn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15360" y="1304795"/>
            <a:ext cx="1949573" cy="400110"/>
          </a:xfrm>
          <a:prstGeom prst="rect">
            <a:avLst/>
          </a:prstGeom>
          <a:solidFill>
            <a:schemeClr val="accent3"/>
          </a:solidFill>
        </p:spPr>
        <p:txBody>
          <a:bodyPr wrap="none" rtlCol="0">
            <a:spAutoFit/>
          </a:bodyPr>
          <a:lstStyle/>
          <a:p>
            <a:r>
              <a:rPr lang="en-US" sz="2000" b="1" dirty="0">
                <a:latin typeface="+mn-lt"/>
              </a:rPr>
              <a:t>S</a:t>
            </a:r>
            <a:r>
              <a:rPr lang="en-US" sz="2000" b="1" dirty="0" smtClean="0">
                <a:latin typeface="+mn-lt"/>
              </a:rPr>
              <a:t> Baseline Picks</a:t>
            </a:r>
            <a:endParaRPr lang="en-US" sz="2000" b="1" dirty="0">
              <a:latin typeface="+mn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189101" y="3994537"/>
            <a:ext cx="1808508" cy="400110"/>
          </a:xfrm>
          <a:prstGeom prst="rect">
            <a:avLst/>
          </a:prstGeom>
          <a:solidFill>
            <a:schemeClr val="accent3"/>
          </a:solidFill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+mn-lt"/>
              </a:rPr>
              <a:t>S Repeat Picks</a:t>
            </a:r>
            <a:endParaRPr lang="en-US" sz="2000" b="1" dirty="0">
              <a:latin typeface="+mn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205369" y="3994537"/>
            <a:ext cx="1808765" cy="400110"/>
          </a:xfrm>
          <a:prstGeom prst="rect">
            <a:avLst/>
          </a:prstGeom>
          <a:solidFill>
            <a:schemeClr val="accent3"/>
          </a:solidFill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+mn-lt"/>
              </a:rPr>
              <a:t>P Repeat Picks</a:t>
            </a:r>
            <a:endParaRPr lang="en-US" sz="2000" b="1" dirty="0">
              <a:latin typeface="+mn-lt"/>
            </a:endParaRPr>
          </a:p>
        </p:txBody>
      </p:sp>
      <p:cxnSp>
        <p:nvCxnSpPr>
          <p:cNvPr id="4" name="Straight Arrow Connector 3"/>
          <p:cNvCxnSpPr/>
          <p:nvPr/>
        </p:nvCxnSpPr>
        <p:spPr>
          <a:xfrm>
            <a:off x="1828800" y="1704905"/>
            <a:ext cx="13855" cy="2077386"/>
          </a:xfrm>
          <a:prstGeom prst="straightConnector1">
            <a:avLst/>
          </a:prstGeom>
          <a:ln w="25400">
            <a:solidFill>
              <a:srgbClr val="3333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 rot="16200000">
            <a:off x="1052950" y="2514600"/>
            <a:ext cx="13484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3D3DCF"/>
                </a:solidFill>
                <a:latin typeface="+mj-lt"/>
              </a:rPr>
              <a:t>Source Depth</a:t>
            </a:r>
            <a:endParaRPr lang="en-US" sz="1400" b="1" dirty="0">
              <a:solidFill>
                <a:srgbClr val="3D3DCF"/>
              </a:solidFill>
              <a:latin typeface="+mj-lt"/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>
            <a:off x="4827516" y="1704905"/>
            <a:ext cx="13855" cy="2077386"/>
          </a:xfrm>
          <a:prstGeom prst="straightConnector1">
            <a:avLst/>
          </a:prstGeom>
          <a:ln w="25400">
            <a:solidFill>
              <a:srgbClr val="3333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 rot="16200000">
            <a:off x="4051666" y="2514600"/>
            <a:ext cx="13484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3D3DCF"/>
                </a:solidFill>
                <a:latin typeface="+mj-lt"/>
              </a:rPr>
              <a:t>Source Depth</a:t>
            </a:r>
            <a:endParaRPr lang="en-US" sz="1400" b="1" dirty="0">
              <a:solidFill>
                <a:srgbClr val="3D3DCF"/>
              </a:solidFill>
              <a:latin typeface="+mj-lt"/>
            </a:endParaRPr>
          </a:p>
        </p:txBody>
      </p:sp>
      <p:cxnSp>
        <p:nvCxnSpPr>
          <p:cNvPr id="16" name="Straight Arrow Connector 15"/>
          <p:cNvCxnSpPr/>
          <p:nvPr/>
        </p:nvCxnSpPr>
        <p:spPr>
          <a:xfrm>
            <a:off x="1787236" y="4448105"/>
            <a:ext cx="13855" cy="2077386"/>
          </a:xfrm>
          <a:prstGeom prst="straightConnector1">
            <a:avLst/>
          </a:prstGeom>
          <a:ln w="25400">
            <a:solidFill>
              <a:srgbClr val="3333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 rot="16200000">
            <a:off x="1011386" y="5257800"/>
            <a:ext cx="13484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3D3DCF"/>
                </a:solidFill>
                <a:latin typeface="+mj-lt"/>
              </a:rPr>
              <a:t>Source Depth</a:t>
            </a:r>
            <a:endParaRPr lang="en-US" sz="1400" b="1" dirty="0">
              <a:solidFill>
                <a:srgbClr val="3D3DCF"/>
              </a:solidFill>
              <a:latin typeface="+mj-lt"/>
            </a:endParaRPr>
          </a:p>
        </p:txBody>
      </p:sp>
      <p:cxnSp>
        <p:nvCxnSpPr>
          <p:cNvPr id="18" name="Straight Arrow Connector 17"/>
          <p:cNvCxnSpPr/>
          <p:nvPr/>
        </p:nvCxnSpPr>
        <p:spPr>
          <a:xfrm>
            <a:off x="4841371" y="4448105"/>
            <a:ext cx="13855" cy="2077386"/>
          </a:xfrm>
          <a:prstGeom prst="straightConnector1">
            <a:avLst/>
          </a:prstGeom>
          <a:ln w="25400">
            <a:solidFill>
              <a:srgbClr val="3333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 rot="16200000">
            <a:off x="4065521" y="5257800"/>
            <a:ext cx="13484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3D3DCF"/>
                </a:solidFill>
                <a:latin typeface="+mj-lt"/>
              </a:rPr>
              <a:t>Source Depth</a:t>
            </a:r>
            <a:endParaRPr lang="en-US" sz="1400" b="1" dirty="0">
              <a:solidFill>
                <a:srgbClr val="3D3DCF"/>
              </a:solidFill>
              <a:latin typeface="+mj-lt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424535" y="3810008"/>
            <a:ext cx="1487908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3D3DCF"/>
                </a:solidFill>
                <a:latin typeface="+mj-lt"/>
              </a:rPr>
              <a:t>Receiver Depth</a:t>
            </a:r>
            <a:endParaRPr lang="en-US" sz="1400" b="1" dirty="0">
              <a:solidFill>
                <a:srgbClr val="3D3DCF"/>
              </a:solidFill>
              <a:latin typeface="+mj-lt"/>
            </a:endParaRPr>
          </a:p>
        </p:txBody>
      </p:sp>
      <p:cxnSp>
        <p:nvCxnSpPr>
          <p:cNvPr id="21" name="Straight Arrow Connector 20"/>
          <p:cNvCxnSpPr/>
          <p:nvPr/>
        </p:nvCxnSpPr>
        <p:spPr>
          <a:xfrm>
            <a:off x="2230582" y="3851562"/>
            <a:ext cx="1801091" cy="0"/>
          </a:xfrm>
          <a:prstGeom prst="straightConnector1">
            <a:avLst/>
          </a:prstGeom>
          <a:ln w="25400">
            <a:solidFill>
              <a:srgbClr val="3333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5258690" y="3814436"/>
            <a:ext cx="1487908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3D3DCF"/>
                </a:solidFill>
                <a:latin typeface="+mj-lt"/>
              </a:rPr>
              <a:t>Receiver Depth</a:t>
            </a:r>
            <a:endParaRPr lang="en-US" sz="1400" b="1" dirty="0">
              <a:solidFill>
                <a:srgbClr val="3D3DCF"/>
              </a:solidFill>
              <a:latin typeface="+mj-lt"/>
            </a:endParaRPr>
          </a:p>
        </p:txBody>
      </p:sp>
      <p:cxnSp>
        <p:nvCxnSpPr>
          <p:cNvPr id="25" name="Straight Arrow Connector 24"/>
          <p:cNvCxnSpPr/>
          <p:nvPr/>
        </p:nvCxnSpPr>
        <p:spPr>
          <a:xfrm>
            <a:off x="5064737" y="3855990"/>
            <a:ext cx="1801091" cy="0"/>
          </a:xfrm>
          <a:prstGeom prst="straightConnector1">
            <a:avLst/>
          </a:prstGeom>
          <a:ln w="25400">
            <a:solidFill>
              <a:srgbClr val="3333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2419074" y="6497802"/>
            <a:ext cx="1487908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3D3DCF"/>
                </a:solidFill>
                <a:latin typeface="+mj-lt"/>
              </a:rPr>
              <a:t>Receiver Depth</a:t>
            </a:r>
            <a:endParaRPr lang="en-US" sz="1400" b="1" dirty="0">
              <a:solidFill>
                <a:srgbClr val="3D3DCF"/>
              </a:solidFill>
              <a:latin typeface="+mj-lt"/>
            </a:endParaRPr>
          </a:p>
        </p:txBody>
      </p:sp>
      <p:cxnSp>
        <p:nvCxnSpPr>
          <p:cNvPr id="27" name="Straight Arrow Connector 26"/>
          <p:cNvCxnSpPr/>
          <p:nvPr/>
        </p:nvCxnSpPr>
        <p:spPr>
          <a:xfrm>
            <a:off x="2225121" y="6539356"/>
            <a:ext cx="1801091" cy="0"/>
          </a:xfrm>
          <a:prstGeom prst="straightConnector1">
            <a:avLst/>
          </a:prstGeom>
          <a:ln w="25400">
            <a:solidFill>
              <a:srgbClr val="3333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5477025" y="6511646"/>
            <a:ext cx="1487908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3D3DCF"/>
                </a:solidFill>
                <a:latin typeface="+mj-lt"/>
              </a:rPr>
              <a:t>Receiver Depth</a:t>
            </a:r>
            <a:endParaRPr lang="en-US" sz="1400" b="1" dirty="0">
              <a:solidFill>
                <a:srgbClr val="3D3DCF"/>
              </a:solidFill>
              <a:latin typeface="+mj-lt"/>
            </a:endParaRPr>
          </a:p>
        </p:txBody>
      </p:sp>
      <p:cxnSp>
        <p:nvCxnSpPr>
          <p:cNvPr id="29" name="Straight Arrow Connector 28"/>
          <p:cNvCxnSpPr/>
          <p:nvPr/>
        </p:nvCxnSpPr>
        <p:spPr>
          <a:xfrm>
            <a:off x="5283072" y="6553200"/>
            <a:ext cx="1801091" cy="0"/>
          </a:xfrm>
          <a:prstGeom prst="straightConnector1">
            <a:avLst/>
          </a:prstGeom>
          <a:ln w="25400">
            <a:solidFill>
              <a:srgbClr val="3333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974973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47"/>
          <a:stretch/>
        </p:blipFill>
        <p:spPr>
          <a:xfrm>
            <a:off x="1710710" y="1306222"/>
            <a:ext cx="2861289" cy="299488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21" b="8553"/>
          <a:stretch/>
        </p:blipFill>
        <p:spPr>
          <a:xfrm>
            <a:off x="1714753" y="4073253"/>
            <a:ext cx="2857247" cy="257952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04"/>
          <a:stretch/>
        </p:blipFill>
        <p:spPr>
          <a:xfrm>
            <a:off x="4571999" y="1320076"/>
            <a:ext cx="2861290" cy="297719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12" b="7707"/>
          <a:stretch/>
        </p:blipFill>
        <p:spPr>
          <a:xfrm>
            <a:off x="4571999" y="3994537"/>
            <a:ext cx="3112911" cy="2808056"/>
          </a:xfrm>
          <a:prstGeom prst="rect">
            <a:avLst/>
          </a:prstGeom>
        </p:spPr>
      </p:pic>
      <p:sp>
        <p:nvSpPr>
          <p:cNvPr id="2" name="Rectangle 13"/>
          <p:cNvSpPr txBox="1">
            <a:spLocks noChangeArrowheads="1"/>
          </p:cNvSpPr>
          <p:nvPr/>
        </p:nvSpPr>
        <p:spPr bwMode="auto">
          <a:xfrm>
            <a:off x="386080" y="152400"/>
            <a:ext cx="837184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2000" tIns="36000" rIns="72000" bIns="36000" anchor="ctr"/>
          <a:lstStyle/>
          <a:p>
            <a:pPr>
              <a:lnSpc>
                <a:spcPct val="85000"/>
              </a:lnSpc>
              <a:defRPr/>
            </a:pPr>
            <a:r>
              <a:rPr lang="en-US" sz="2800" b="1" kern="0" dirty="0" smtClean="0">
                <a:solidFill>
                  <a:srgbClr val="003366"/>
                </a:solidFill>
                <a:latin typeface="+mj-lt"/>
                <a:ea typeface="+mj-ea"/>
                <a:cs typeface="+mj-cs"/>
              </a:rPr>
              <a:t>First Arrival Travel Time Residuals after Tomographic Inversion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884886" y="1304795"/>
            <a:ext cx="2419509" cy="400110"/>
          </a:xfrm>
          <a:prstGeom prst="rect">
            <a:avLst/>
          </a:prstGeom>
          <a:solidFill>
            <a:schemeClr val="accent3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 smtClean="0">
                <a:latin typeface="+mn-lt"/>
              </a:rPr>
              <a:t>P Baseline Residuals</a:t>
            </a:r>
            <a:endParaRPr lang="en-US" sz="2000" b="1" dirty="0">
              <a:latin typeface="+mn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80522" y="1304795"/>
            <a:ext cx="2419252" cy="400110"/>
          </a:xfrm>
          <a:prstGeom prst="rect">
            <a:avLst/>
          </a:prstGeom>
          <a:solidFill>
            <a:schemeClr val="accent3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>
                <a:latin typeface="+mn-lt"/>
              </a:rPr>
              <a:t>S</a:t>
            </a:r>
            <a:r>
              <a:rPr lang="en-US" sz="2000" b="1" dirty="0" smtClean="0">
                <a:latin typeface="+mn-lt"/>
              </a:rPr>
              <a:t> Baseline Residuals</a:t>
            </a:r>
            <a:endParaRPr lang="en-US" sz="2000" b="1" dirty="0">
              <a:latin typeface="+mn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954263" y="3951673"/>
            <a:ext cx="2278188" cy="400110"/>
          </a:xfrm>
          <a:prstGeom prst="rect">
            <a:avLst/>
          </a:prstGeom>
          <a:solidFill>
            <a:schemeClr val="accent3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 smtClean="0">
                <a:latin typeface="+mn-lt"/>
              </a:rPr>
              <a:t>S Repeat Residuals</a:t>
            </a:r>
            <a:endParaRPr lang="en-US" sz="2000" b="1" dirty="0">
              <a:latin typeface="+mn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970532" y="3965961"/>
            <a:ext cx="2278444" cy="400110"/>
          </a:xfrm>
          <a:prstGeom prst="rect">
            <a:avLst/>
          </a:prstGeom>
          <a:solidFill>
            <a:schemeClr val="accent3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 smtClean="0">
                <a:latin typeface="+mn-lt"/>
              </a:rPr>
              <a:t>P Repeat Residuals</a:t>
            </a:r>
            <a:endParaRPr lang="en-US" sz="2000" b="1" dirty="0">
              <a:latin typeface="+mn-lt"/>
            </a:endParaRPr>
          </a:p>
        </p:txBody>
      </p:sp>
      <p:cxnSp>
        <p:nvCxnSpPr>
          <p:cNvPr id="15" name="Straight Arrow Connector 14"/>
          <p:cNvCxnSpPr/>
          <p:nvPr/>
        </p:nvCxnSpPr>
        <p:spPr>
          <a:xfrm>
            <a:off x="1828800" y="1704905"/>
            <a:ext cx="13855" cy="2077386"/>
          </a:xfrm>
          <a:prstGeom prst="straightConnector1">
            <a:avLst/>
          </a:prstGeom>
          <a:ln w="25400">
            <a:solidFill>
              <a:srgbClr val="3333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 rot="16200000">
            <a:off x="1052950" y="2514600"/>
            <a:ext cx="13484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3D3DCF"/>
                </a:solidFill>
                <a:latin typeface="+mj-lt"/>
              </a:rPr>
              <a:t>Source Depth</a:t>
            </a:r>
            <a:endParaRPr lang="en-US" sz="1400" b="1" dirty="0">
              <a:solidFill>
                <a:srgbClr val="3D3DCF"/>
              </a:solidFill>
              <a:latin typeface="+mj-lt"/>
            </a:endParaRPr>
          </a:p>
        </p:txBody>
      </p:sp>
      <p:cxnSp>
        <p:nvCxnSpPr>
          <p:cNvPr id="17" name="Straight Arrow Connector 16"/>
          <p:cNvCxnSpPr/>
          <p:nvPr/>
        </p:nvCxnSpPr>
        <p:spPr>
          <a:xfrm>
            <a:off x="4827516" y="1704905"/>
            <a:ext cx="13855" cy="2077386"/>
          </a:xfrm>
          <a:prstGeom prst="straightConnector1">
            <a:avLst/>
          </a:prstGeom>
          <a:ln w="25400">
            <a:solidFill>
              <a:srgbClr val="3333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 rot="16200000">
            <a:off x="4051666" y="2514600"/>
            <a:ext cx="13484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3D3DCF"/>
                </a:solidFill>
                <a:latin typeface="+mj-lt"/>
              </a:rPr>
              <a:t>Source Depth</a:t>
            </a:r>
            <a:endParaRPr lang="en-US" sz="1400" b="1" dirty="0">
              <a:solidFill>
                <a:srgbClr val="3D3DCF"/>
              </a:solidFill>
              <a:latin typeface="+mj-lt"/>
            </a:endParaRPr>
          </a:p>
        </p:txBody>
      </p:sp>
      <p:cxnSp>
        <p:nvCxnSpPr>
          <p:cNvPr id="19" name="Straight Arrow Connector 18"/>
          <p:cNvCxnSpPr/>
          <p:nvPr/>
        </p:nvCxnSpPr>
        <p:spPr>
          <a:xfrm>
            <a:off x="1787236" y="4448105"/>
            <a:ext cx="13855" cy="2077386"/>
          </a:xfrm>
          <a:prstGeom prst="straightConnector1">
            <a:avLst/>
          </a:prstGeom>
          <a:ln w="25400">
            <a:solidFill>
              <a:srgbClr val="3333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 rot="16200000">
            <a:off x="1011386" y="5257800"/>
            <a:ext cx="13484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3D3DCF"/>
                </a:solidFill>
                <a:latin typeface="+mj-lt"/>
              </a:rPr>
              <a:t>Source Depth</a:t>
            </a:r>
            <a:endParaRPr lang="en-US" sz="1400" b="1" dirty="0">
              <a:solidFill>
                <a:srgbClr val="3D3DCF"/>
              </a:solidFill>
              <a:latin typeface="+mj-lt"/>
            </a:endParaRPr>
          </a:p>
        </p:txBody>
      </p:sp>
      <p:cxnSp>
        <p:nvCxnSpPr>
          <p:cNvPr id="21" name="Straight Arrow Connector 20"/>
          <p:cNvCxnSpPr/>
          <p:nvPr/>
        </p:nvCxnSpPr>
        <p:spPr>
          <a:xfrm>
            <a:off x="4841371" y="4448105"/>
            <a:ext cx="13855" cy="2077386"/>
          </a:xfrm>
          <a:prstGeom prst="straightConnector1">
            <a:avLst/>
          </a:prstGeom>
          <a:ln w="25400">
            <a:solidFill>
              <a:srgbClr val="3333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 rot="16200000">
            <a:off x="4065521" y="5257800"/>
            <a:ext cx="13484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3D3DCF"/>
                </a:solidFill>
                <a:latin typeface="+mj-lt"/>
              </a:rPr>
              <a:t>Source Depth</a:t>
            </a:r>
            <a:endParaRPr lang="en-US" sz="1400" b="1" dirty="0">
              <a:solidFill>
                <a:srgbClr val="3D3DCF"/>
              </a:solidFill>
              <a:latin typeface="+mj-lt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424535" y="3768443"/>
            <a:ext cx="1487908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3D3DCF"/>
                </a:solidFill>
                <a:latin typeface="+mj-lt"/>
              </a:rPr>
              <a:t>Receiver Depth</a:t>
            </a:r>
            <a:endParaRPr lang="en-US" sz="1400" b="1" dirty="0">
              <a:solidFill>
                <a:srgbClr val="3D3DCF"/>
              </a:solidFill>
              <a:latin typeface="+mj-lt"/>
            </a:endParaRPr>
          </a:p>
        </p:txBody>
      </p:sp>
      <p:cxnSp>
        <p:nvCxnSpPr>
          <p:cNvPr id="24" name="Straight Arrow Connector 23"/>
          <p:cNvCxnSpPr/>
          <p:nvPr/>
        </p:nvCxnSpPr>
        <p:spPr>
          <a:xfrm>
            <a:off x="2230582" y="3809997"/>
            <a:ext cx="1801091" cy="0"/>
          </a:xfrm>
          <a:prstGeom prst="straightConnector1">
            <a:avLst/>
          </a:prstGeom>
          <a:ln w="25400">
            <a:solidFill>
              <a:srgbClr val="3333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5258690" y="3772871"/>
            <a:ext cx="1487908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3D3DCF"/>
                </a:solidFill>
                <a:latin typeface="+mj-lt"/>
              </a:rPr>
              <a:t>Receiver Depth</a:t>
            </a:r>
            <a:endParaRPr lang="en-US" sz="1400" b="1" dirty="0">
              <a:solidFill>
                <a:srgbClr val="3D3DCF"/>
              </a:solidFill>
              <a:latin typeface="+mj-lt"/>
            </a:endParaRPr>
          </a:p>
        </p:txBody>
      </p:sp>
      <p:cxnSp>
        <p:nvCxnSpPr>
          <p:cNvPr id="26" name="Straight Arrow Connector 25"/>
          <p:cNvCxnSpPr/>
          <p:nvPr/>
        </p:nvCxnSpPr>
        <p:spPr>
          <a:xfrm>
            <a:off x="5064737" y="3814425"/>
            <a:ext cx="1801091" cy="0"/>
          </a:xfrm>
          <a:prstGeom prst="straightConnector1">
            <a:avLst/>
          </a:prstGeom>
          <a:ln w="25400">
            <a:solidFill>
              <a:srgbClr val="3333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2419074" y="6497802"/>
            <a:ext cx="1487908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3D3DCF"/>
                </a:solidFill>
                <a:latin typeface="+mj-lt"/>
              </a:rPr>
              <a:t>Receiver Depth</a:t>
            </a:r>
            <a:endParaRPr lang="en-US" sz="1400" b="1" dirty="0">
              <a:solidFill>
                <a:srgbClr val="3D3DCF"/>
              </a:solidFill>
              <a:latin typeface="+mj-lt"/>
            </a:endParaRPr>
          </a:p>
        </p:txBody>
      </p:sp>
      <p:cxnSp>
        <p:nvCxnSpPr>
          <p:cNvPr id="28" name="Straight Arrow Connector 27"/>
          <p:cNvCxnSpPr/>
          <p:nvPr/>
        </p:nvCxnSpPr>
        <p:spPr>
          <a:xfrm>
            <a:off x="2225121" y="6539356"/>
            <a:ext cx="1801091" cy="0"/>
          </a:xfrm>
          <a:prstGeom prst="straightConnector1">
            <a:avLst/>
          </a:prstGeom>
          <a:ln w="25400">
            <a:solidFill>
              <a:srgbClr val="3333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5477025" y="6511646"/>
            <a:ext cx="1487908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3D3DCF"/>
                </a:solidFill>
                <a:latin typeface="+mj-lt"/>
              </a:rPr>
              <a:t>Receiver Depth</a:t>
            </a:r>
            <a:endParaRPr lang="en-US" sz="1400" b="1" dirty="0">
              <a:solidFill>
                <a:srgbClr val="3D3DCF"/>
              </a:solidFill>
              <a:latin typeface="+mj-lt"/>
            </a:endParaRPr>
          </a:p>
        </p:txBody>
      </p:sp>
      <p:cxnSp>
        <p:nvCxnSpPr>
          <p:cNvPr id="30" name="Straight Arrow Connector 29"/>
          <p:cNvCxnSpPr/>
          <p:nvPr/>
        </p:nvCxnSpPr>
        <p:spPr>
          <a:xfrm>
            <a:off x="5283072" y="6553200"/>
            <a:ext cx="1801091" cy="0"/>
          </a:xfrm>
          <a:prstGeom prst="straightConnector1">
            <a:avLst/>
          </a:prstGeom>
          <a:ln w="25400">
            <a:solidFill>
              <a:srgbClr val="3333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5449724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3"/>
          <p:cNvSpPr txBox="1">
            <a:spLocks noChangeArrowheads="1"/>
          </p:cNvSpPr>
          <p:nvPr/>
        </p:nvSpPr>
        <p:spPr bwMode="auto">
          <a:xfrm>
            <a:off x="386080" y="152400"/>
            <a:ext cx="837184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2000" tIns="36000" rIns="72000" bIns="36000" anchor="ctr"/>
          <a:lstStyle/>
          <a:p>
            <a:pPr>
              <a:lnSpc>
                <a:spcPct val="85000"/>
              </a:lnSpc>
              <a:defRPr/>
            </a:pPr>
            <a:r>
              <a:rPr lang="en-US" sz="2800" b="1" kern="0" dirty="0" smtClean="0">
                <a:solidFill>
                  <a:srgbClr val="003366"/>
                </a:solidFill>
                <a:latin typeface="+mj-lt"/>
                <a:ea typeface="+mj-ea"/>
                <a:cs typeface="+mj-cs"/>
              </a:rPr>
              <a:t>Tomographic Inversion Steps</a:t>
            </a:r>
          </a:p>
          <a:p>
            <a:pPr>
              <a:lnSpc>
                <a:spcPct val="85000"/>
              </a:lnSpc>
              <a:defRPr/>
            </a:pPr>
            <a:r>
              <a:rPr lang="en-US" sz="2800" b="1" kern="0" dirty="0" smtClean="0">
                <a:solidFill>
                  <a:srgbClr val="003366"/>
                </a:solidFill>
                <a:latin typeface="+mj-lt"/>
                <a:ea typeface="+mj-ea"/>
                <a:cs typeface="+mj-cs"/>
              </a:rPr>
              <a:t>Baseline Compressional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980"/>
          <a:stretch/>
        </p:blipFill>
        <p:spPr>
          <a:xfrm>
            <a:off x="864986" y="1364665"/>
            <a:ext cx="7414029" cy="5340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246787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515"/>
          <a:stretch/>
        </p:blipFill>
        <p:spPr>
          <a:xfrm>
            <a:off x="864985" y="1364665"/>
            <a:ext cx="7414029" cy="5340935"/>
          </a:xfrm>
          <a:prstGeom prst="rect">
            <a:avLst/>
          </a:prstGeom>
        </p:spPr>
      </p:pic>
      <p:sp>
        <p:nvSpPr>
          <p:cNvPr id="2" name="Rectangle 13"/>
          <p:cNvSpPr txBox="1">
            <a:spLocks noChangeArrowheads="1"/>
          </p:cNvSpPr>
          <p:nvPr/>
        </p:nvSpPr>
        <p:spPr bwMode="auto">
          <a:xfrm>
            <a:off x="386080" y="152400"/>
            <a:ext cx="837184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2000" tIns="36000" rIns="72000" bIns="36000" anchor="ctr"/>
          <a:lstStyle/>
          <a:p>
            <a:pPr>
              <a:lnSpc>
                <a:spcPct val="85000"/>
              </a:lnSpc>
              <a:defRPr/>
            </a:pPr>
            <a:r>
              <a:rPr lang="en-US" sz="2800" b="1" kern="0" dirty="0" smtClean="0">
                <a:solidFill>
                  <a:srgbClr val="003366"/>
                </a:solidFill>
                <a:latin typeface="+mj-lt"/>
                <a:ea typeface="+mj-ea"/>
                <a:cs typeface="+mj-cs"/>
              </a:rPr>
              <a:t>Tomographic Inversion Steps</a:t>
            </a:r>
          </a:p>
          <a:p>
            <a:pPr>
              <a:lnSpc>
                <a:spcPct val="85000"/>
              </a:lnSpc>
              <a:defRPr/>
            </a:pPr>
            <a:r>
              <a:rPr lang="en-US" sz="2800" b="1" kern="0" dirty="0" smtClean="0">
                <a:solidFill>
                  <a:srgbClr val="003366"/>
                </a:solidFill>
                <a:latin typeface="+mj-lt"/>
                <a:ea typeface="+mj-ea"/>
                <a:cs typeface="+mj-cs"/>
              </a:rPr>
              <a:t>Repeat Compressional</a:t>
            </a:r>
          </a:p>
        </p:txBody>
      </p:sp>
    </p:spTree>
    <p:extLst>
      <p:ext uri="{BB962C8B-B14F-4D97-AF65-F5344CB8AC3E}">
        <p14:creationId xmlns:p14="http://schemas.microsoft.com/office/powerpoint/2010/main" val="54994946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384"/>
          <a:stretch/>
        </p:blipFill>
        <p:spPr>
          <a:xfrm>
            <a:off x="864986" y="1364664"/>
            <a:ext cx="7414029" cy="5340935"/>
          </a:xfrm>
          <a:prstGeom prst="rect">
            <a:avLst/>
          </a:prstGeom>
        </p:spPr>
      </p:pic>
      <p:sp>
        <p:nvSpPr>
          <p:cNvPr id="2" name="Rectangle 13"/>
          <p:cNvSpPr txBox="1">
            <a:spLocks noChangeArrowheads="1"/>
          </p:cNvSpPr>
          <p:nvPr/>
        </p:nvSpPr>
        <p:spPr bwMode="auto">
          <a:xfrm>
            <a:off x="386080" y="152400"/>
            <a:ext cx="837184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2000" tIns="36000" rIns="72000" bIns="36000" anchor="ctr"/>
          <a:lstStyle/>
          <a:p>
            <a:pPr>
              <a:lnSpc>
                <a:spcPct val="85000"/>
              </a:lnSpc>
              <a:defRPr/>
            </a:pPr>
            <a:r>
              <a:rPr lang="en-US" sz="2800" b="1" kern="0" dirty="0" smtClean="0">
                <a:solidFill>
                  <a:srgbClr val="003366"/>
                </a:solidFill>
                <a:latin typeface="+mj-lt"/>
                <a:ea typeface="+mj-ea"/>
                <a:cs typeface="+mj-cs"/>
              </a:rPr>
              <a:t>Tomographic Inversion Steps</a:t>
            </a:r>
          </a:p>
          <a:p>
            <a:pPr>
              <a:lnSpc>
                <a:spcPct val="85000"/>
              </a:lnSpc>
              <a:defRPr/>
            </a:pPr>
            <a:r>
              <a:rPr lang="en-US" sz="2800" b="1" kern="0" dirty="0" smtClean="0">
                <a:solidFill>
                  <a:srgbClr val="003366"/>
                </a:solidFill>
                <a:latin typeface="+mj-lt"/>
                <a:ea typeface="+mj-ea"/>
                <a:cs typeface="+mj-cs"/>
              </a:rPr>
              <a:t>Baseline Shear</a:t>
            </a:r>
          </a:p>
        </p:txBody>
      </p:sp>
    </p:spTree>
    <p:extLst>
      <p:ext uri="{BB962C8B-B14F-4D97-AF65-F5344CB8AC3E}">
        <p14:creationId xmlns:p14="http://schemas.microsoft.com/office/powerpoint/2010/main" val="54994946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182"/>
          <a:stretch/>
        </p:blipFill>
        <p:spPr>
          <a:xfrm>
            <a:off x="864985" y="1364665"/>
            <a:ext cx="7414029" cy="5340935"/>
          </a:xfrm>
          <a:prstGeom prst="rect">
            <a:avLst/>
          </a:prstGeom>
        </p:spPr>
      </p:pic>
      <p:sp>
        <p:nvSpPr>
          <p:cNvPr id="2" name="Rectangle 13"/>
          <p:cNvSpPr txBox="1">
            <a:spLocks noChangeArrowheads="1"/>
          </p:cNvSpPr>
          <p:nvPr/>
        </p:nvSpPr>
        <p:spPr bwMode="auto">
          <a:xfrm>
            <a:off x="386080" y="152400"/>
            <a:ext cx="837184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2000" tIns="36000" rIns="72000" bIns="36000" anchor="ctr"/>
          <a:lstStyle/>
          <a:p>
            <a:pPr>
              <a:lnSpc>
                <a:spcPct val="85000"/>
              </a:lnSpc>
              <a:defRPr/>
            </a:pPr>
            <a:r>
              <a:rPr lang="en-US" sz="2800" b="1" kern="0" dirty="0" smtClean="0">
                <a:solidFill>
                  <a:srgbClr val="003366"/>
                </a:solidFill>
                <a:latin typeface="+mj-lt"/>
                <a:ea typeface="+mj-ea"/>
                <a:cs typeface="+mj-cs"/>
              </a:rPr>
              <a:t>Tomographic Inversion Steps</a:t>
            </a:r>
          </a:p>
          <a:p>
            <a:pPr>
              <a:lnSpc>
                <a:spcPct val="85000"/>
              </a:lnSpc>
              <a:defRPr/>
            </a:pPr>
            <a:r>
              <a:rPr lang="en-US" sz="2800" b="1" kern="0" dirty="0" smtClean="0">
                <a:solidFill>
                  <a:srgbClr val="003366"/>
                </a:solidFill>
                <a:latin typeface="+mj-lt"/>
                <a:ea typeface="+mj-ea"/>
                <a:cs typeface="+mj-cs"/>
              </a:rPr>
              <a:t>Baseline Compressional</a:t>
            </a:r>
          </a:p>
        </p:txBody>
      </p:sp>
    </p:spTree>
    <p:extLst>
      <p:ext uri="{BB962C8B-B14F-4D97-AF65-F5344CB8AC3E}">
        <p14:creationId xmlns:p14="http://schemas.microsoft.com/office/powerpoint/2010/main" val="54994946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704" y="1351252"/>
            <a:ext cx="7797699" cy="5459041"/>
          </a:xfrm>
          <a:prstGeom prst="rect">
            <a:avLst/>
          </a:prstGeom>
        </p:spPr>
      </p:pic>
      <p:sp>
        <p:nvSpPr>
          <p:cNvPr id="2" name="Rectangle 13"/>
          <p:cNvSpPr txBox="1">
            <a:spLocks noChangeArrowheads="1"/>
          </p:cNvSpPr>
          <p:nvPr/>
        </p:nvSpPr>
        <p:spPr bwMode="auto">
          <a:xfrm>
            <a:off x="386080" y="152400"/>
            <a:ext cx="837184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2000" tIns="36000" rIns="72000" bIns="36000" anchor="ctr"/>
          <a:lstStyle/>
          <a:p>
            <a:pPr>
              <a:lnSpc>
                <a:spcPct val="85000"/>
              </a:lnSpc>
              <a:defRPr/>
            </a:pPr>
            <a:r>
              <a:rPr lang="en-US" sz="2800" b="1" kern="0" dirty="0" smtClean="0">
                <a:solidFill>
                  <a:srgbClr val="003366"/>
                </a:solidFill>
                <a:latin typeface="+mj-lt"/>
                <a:ea typeface="+mj-ea"/>
                <a:cs typeface="+mj-cs"/>
              </a:rPr>
              <a:t>Baseline Compressional Tomography</a:t>
            </a:r>
          </a:p>
        </p:txBody>
      </p:sp>
      <p:cxnSp>
        <p:nvCxnSpPr>
          <p:cNvPr id="5" name="Straight Arrow Connector 4"/>
          <p:cNvCxnSpPr/>
          <p:nvPr/>
        </p:nvCxnSpPr>
        <p:spPr>
          <a:xfrm flipH="1">
            <a:off x="1413164" y="2299855"/>
            <a:ext cx="13854" cy="4045527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 rot="16200000">
            <a:off x="-304810" y="4128648"/>
            <a:ext cx="32111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 smtClean="0">
                <a:solidFill>
                  <a:srgbClr val="FF0000"/>
                </a:solidFill>
                <a:latin typeface="+mj-lt"/>
              </a:rPr>
              <a:t>Depth From Datum (2173 </a:t>
            </a:r>
            <a:r>
              <a:rPr lang="en-US" sz="1800" b="1" dirty="0" err="1" smtClean="0">
                <a:solidFill>
                  <a:srgbClr val="FF0000"/>
                </a:solidFill>
                <a:latin typeface="+mj-lt"/>
              </a:rPr>
              <a:t>ft</a:t>
            </a:r>
            <a:r>
              <a:rPr lang="en-US" sz="1800" b="1" dirty="0" smtClean="0">
                <a:solidFill>
                  <a:srgbClr val="FF0000"/>
                </a:solidFill>
                <a:latin typeface="+mj-lt"/>
              </a:rPr>
              <a:t>)</a:t>
            </a:r>
            <a:endParaRPr lang="en-US" sz="1800" b="1" dirty="0">
              <a:solidFill>
                <a:srgbClr val="FF0000"/>
              </a:solidFill>
              <a:latin typeface="+mj-lt"/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 flipV="1">
            <a:off x="3214270" y="6386945"/>
            <a:ext cx="2784748" cy="4"/>
          </a:xfrm>
          <a:prstGeom prst="straightConnector1">
            <a:avLst/>
          </a:prstGeom>
          <a:ln w="25400">
            <a:solidFill>
              <a:srgbClr val="3D3DC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2953162" y="6386949"/>
            <a:ext cx="32839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 smtClean="0">
                <a:solidFill>
                  <a:srgbClr val="3333CC"/>
                </a:solidFill>
                <a:latin typeface="+mj-lt"/>
              </a:rPr>
              <a:t>Distance from Receiver Well</a:t>
            </a:r>
            <a:endParaRPr lang="en-US" sz="1800" b="1" dirty="0">
              <a:solidFill>
                <a:srgbClr val="3333C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1372581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705" y="1351252"/>
            <a:ext cx="7797698" cy="5451330"/>
          </a:xfrm>
          <a:prstGeom prst="rect">
            <a:avLst/>
          </a:prstGeom>
        </p:spPr>
      </p:pic>
      <p:sp>
        <p:nvSpPr>
          <p:cNvPr id="2" name="Rectangle 13"/>
          <p:cNvSpPr txBox="1">
            <a:spLocks noChangeArrowheads="1"/>
          </p:cNvSpPr>
          <p:nvPr/>
        </p:nvSpPr>
        <p:spPr bwMode="auto">
          <a:xfrm>
            <a:off x="386080" y="152400"/>
            <a:ext cx="837184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2000" tIns="36000" rIns="72000" bIns="36000" anchor="ctr"/>
          <a:lstStyle/>
          <a:p>
            <a:pPr>
              <a:lnSpc>
                <a:spcPct val="85000"/>
              </a:lnSpc>
              <a:defRPr/>
            </a:pPr>
            <a:r>
              <a:rPr lang="en-US" sz="2800" b="1" kern="0" dirty="0" smtClean="0">
                <a:solidFill>
                  <a:srgbClr val="003366"/>
                </a:solidFill>
                <a:latin typeface="+mj-lt"/>
                <a:ea typeface="+mj-ea"/>
                <a:cs typeface="+mj-cs"/>
              </a:rPr>
              <a:t>Repeat Compressional Tomography</a:t>
            </a:r>
          </a:p>
        </p:txBody>
      </p:sp>
      <p:cxnSp>
        <p:nvCxnSpPr>
          <p:cNvPr id="4" name="Straight Arrow Connector 3"/>
          <p:cNvCxnSpPr/>
          <p:nvPr/>
        </p:nvCxnSpPr>
        <p:spPr>
          <a:xfrm flipH="1">
            <a:off x="1413164" y="2299855"/>
            <a:ext cx="13854" cy="4045527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 rot="16200000">
            <a:off x="-304810" y="4128648"/>
            <a:ext cx="32111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 smtClean="0">
                <a:solidFill>
                  <a:srgbClr val="FF0000"/>
                </a:solidFill>
                <a:latin typeface="+mj-lt"/>
              </a:rPr>
              <a:t>Depth From Datum (2173 </a:t>
            </a:r>
            <a:r>
              <a:rPr lang="en-US" sz="1800" b="1" dirty="0" err="1" smtClean="0">
                <a:solidFill>
                  <a:srgbClr val="FF0000"/>
                </a:solidFill>
                <a:latin typeface="+mj-lt"/>
              </a:rPr>
              <a:t>ft</a:t>
            </a:r>
            <a:r>
              <a:rPr lang="en-US" sz="1800" b="1" dirty="0" smtClean="0">
                <a:solidFill>
                  <a:srgbClr val="FF0000"/>
                </a:solidFill>
                <a:latin typeface="+mj-lt"/>
              </a:rPr>
              <a:t>)</a:t>
            </a:r>
            <a:endParaRPr lang="en-US" sz="1800" b="1" dirty="0">
              <a:solidFill>
                <a:srgbClr val="FF0000"/>
              </a:solidFill>
              <a:latin typeface="+mj-lt"/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 flipV="1">
            <a:off x="3214270" y="6386945"/>
            <a:ext cx="2784748" cy="4"/>
          </a:xfrm>
          <a:prstGeom prst="straightConnector1">
            <a:avLst/>
          </a:prstGeom>
          <a:ln w="25400">
            <a:solidFill>
              <a:srgbClr val="3D3DC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2953162" y="6386949"/>
            <a:ext cx="32839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 smtClean="0">
                <a:solidFill>
                  <a:srgbClr val="3333CC"/>
                </a:solidFill>
                <a:latin typeface="+mj-lt"/>
              </a:rPr>
              <a:t>Distance from Receiver Well</a:t>
            </a:r>
            <a:endParaRPr lang="en-US" sz="1800" b="1" dirty="0">
              <a:solidFill>
                <a:srgbClr val="3333C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08418020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3"/>
          <p:cNvSpPr txBox="1">
            <a:spLocks noChangeArrowheads="1"/>
          </p:cNvSpPr>
          <p:nvPr/>
        </p:nvSpPr>
        <p:spPr bwMode="auto">
          <a:xfrm>
            <a:off x="386080" y="152400"/>
            <a:ext cx="837184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2000" tIns="36000" rIns="72000" bIns="36000" anchor="ctr"/>
          <a:lstStyle/>
          <a:p>
            <a:pPr>
              <a:lnSpc>
                <a:spcPct val="85000"/>
              </a:lnSpc>
              <a:defRPr/>
            </a:pPr>
            <a:r>
              <a:rPr lang="en-US" sz="2800" b="1" kern="0" dirty="0" smtClean="0">
                <a:solidFill>
                  <a:srgbClr val="003366"/>
                </a:solidFill>
                <a:latin typeface="+mj-lt"/>
                <a:ea typeface="+mj-ea"/>
                <a:cs typeface="+mj-cs"/>
              </a:rPr>
              <a:t>Overview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6775" y="1808962"/>
            <a:ext cx="8294325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spcAft>
                <a:spcPts val="2400"/>
              </a:spcAft>
              <a:buFont typeface="Arial" pitchFamily="34" charset="0"/>
              <a:buChar char="•"/>
            </a:pPr>
            <a:r>
              <a:rPr lang="en-US" dirty="0" smtClean="0">
                <a:latin typeface="+mj-lt"/>
              </a:rPr>
              <a:t>Project Discussion</a:t>
            </a:r>
          </a:p>
          <a:p>
            <a:pPr marL="342900" lvl="0" indent="-342900">
              <a:spcAft>
                <a:spcPts val="2400"/>
              </a:spcAft>
              <a:buFont typeface="Arial" pitchFamily="34" charset="0"/>
              <a:buChar char="•"/>
            </a:pPr>
            <a:r>
              <a:rPr lang="en-US" dirty="0" smtClean="0">
                <a:latin typeface="+mj-lt"/>
              </a:rPr>
              <a:t>Data Acquisition</a:t>
            </a:r>
          </a:p>
          <a:p>
            <a:pPr marL="342900" lvl="0" indent="-342900">
              <a:spcAft>
                <a:spcPts val="2400"/>
              </a:spcAft>
              <a:buFont typeface="Arial" pitchFamily="34" charset="0"/>
              <a:buChar char="•"/>
            </a:pPr>
            <a:r>
              <a:rPr lang="en-US" dirty="0" smtClean="0">
                <a:latin typeface="+mj-lt"/>
              </a:rPr>
              <a:t>Data Processing</a:t>
            </a:r>
          </a:p>
          <a:p>
            <a:pPr marL="342900" lvl="0" indent="-342900">
              <a:spcAft>
                <a:spcPts val="2400"/>
              </a:spcAft>
              <a:buFont typeface="Arial" pitchFamily="34" charset="0"/>
              <a:buChar char="•"/>
            </a:pPr>
            <a:r>
              <a:rPr lang="en-US" dirty="0" smtClean="0">
                <a:latin typeface="+mj-lt"/>
              </a:rPr>
              <a:t>Results</a:t>
            </a:r>
            <a:endParaRPr lang="en-US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83955620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703" y="1351252"/>
            <a:ext cx="7797699" cy="5465184"/>
          </a:xfrm>
          <a:prstGeom prst="rect">
            <a:avLst/>
          </a:prstGeom>
        </p:spPr>
      </p:pic>
      <p:sp>
        <p:nvSpPr>
          <p:cNvPr id="2" name="Rectangle 13"/>
          <p:cNvSpPr txBox="1">
            <a:spLocks noChangeArrowheads="1"/>
          </p:cNvSpPr>
          <p:nvPr/>
        </p:nvSpPr>
        <p:spPr bwMode="auto">
          <a:xfrm>
            <a:off x="386080" y="152400"/>
            <a:ext cx="837184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2000" tIns="36000" rIns="72000" bIns="36000" anchor="ctr"/>
          <a:lstStyle/>
          <a:p>
            <a:pPr>
              <a:lnSpc>
                <a:spcPct val="85000"/>
              </a:lnSpc>
              <a:defRPr/>
            </a:pPr>
            <a:r>
              <a:rPr lang="en-US" sz="2800" b="1" kern="0" dirty="0" smtClean="0">
                <a:solidFill>
                  <a:srgbClr val="003366"/>
                </a:solidFill>
                <a:latin typeface="+mj-lt"/>
                <a:ea typeface="+mj-ea"/>
                <a:cs typeface="+mj-cs"/>
              </a:rPr>
              <a:t>Baseline Shear Tomography</a:t>
            </a:r>
          </a:p>
        </p:txBody>
      </p:sp>
      <p:cxnSp>
        <p:nvCxnSpPr>
          <p:cNvPr id="4" name="Straight Arrow Connector 3"/>
          <p:cNvCxnSpPr/>
          <p:nvPr/>
        </p:nvCxnSpPr>
        <p:spPr>
          <a:xfrm flipH="1">
            <a:off x="1413164" y="2299855"/>
            <a:ext cx="13854" cy="4045527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 rot="16200000">
            <a:off x="-304810" y="4128648"/>
            <a:ext cx="32111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 smtClean="0">
                <a:solidFill>
                  <a:srgbClr val="FF0000"/>
                </a:solidFill>
                <a:latin typeface="+mj-lt"/>
              </a:rPr>
              <a:t>Depth From Datum (2173 </a:t>
            </a:r>
            <a:r>
              <a:rPr lang="en-US" sz="1800" b="1" dirty="0" err="1" smtClean="0">
                <a:solidFill>
                  <a:srgbClr val="FF0000"/>
                </a:solidFill>
                <a:latin typeface="+mj-lt"/>
              </a:rPr>
              <a:t>ft</a:t>
            </a:r>
            <a:r>
              <a:rPr lang="en-US" sz="1800" b="1" dirty="0" smtClean="0">
                <a:solidFill>
                  <a:srgbClr val="FF0000"/>
                </a:solidFill>
                <a:latin typeface="+mj-lt"/>
              </a:rPr>
              <a:t>)</a:t>
            </a:r>
            <a:endParaRPr lang="en-US" sz="1800" b="1" dirty="0">
              <a:solidFill>
                <a:srgbClr val="FF0000"/>
              </a:solidFill>
              <a:latin typeface="+mj-lt"/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 flipV="1">
            <a:off x="3214270" y="6386945"/>
            <a:ext cx="2784748" cy="4"/>
          </a:xfrm>
          <a:prstGeom prst="straightConnector1">
            <a:avLst/>
          </a:prstGeom>
          <a:ln w="25400">
            <a:solidFill>
              <a:srgbClr val="3D3DC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2953162" y="6386949"/>
            <a:ext cx="32839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 smtClean="0">
                <a:solidFill>
                  <a:srgbClr val="3333CC"/>
                </a:solidFill>
                <a:latin typeface="+mj-lt"/>
              </a:rPr>
              <a:t>Distance from Receiver Well</a:t>
            </a:r>
            <a:endParaRPr lang="en-US" sz="1800" b="1" dirty="0">
              <a:solidFill>
                <a:srgbClr val="3333C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08418020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703" y="1351252"/>
            <a:ext cx="7797699" cy="5465184"/>
          </a:xfrm>
          <a:prstGeom prst="rect">
            <a:avLst/>
          </a:prstGeom>
        </p:spPr>
      </p:pic>
      <p:sp>
        <p:nvSpPr>
          <p:cNvPr id="2" name="Rectangle 13"/>
          <p:cNvSpPr txBox="1">
            <a:spLocks noChangeArrowheads="1"/>
          </p:cNvSpPr>
          <p:nvPr/>
        </p:nvSpPr>
        <p:spPr bwMode="auto">
          <a:xfrm>
            <a:off x="386080" y="152400"/>
            <a:ext cx="837184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2000" tIns="36000" rIns="72000" bIns="36000" anchor="ctr"/>
          <a:lstStyle/>
          <a:p>
            <a:pPr>
              <a:lnSpc>
                <a:spcPct val="85000"/>
              </a:lnSpc>
              <a:defRPr/>
            </a:pPr>
            <a:r>
              <a:rPr lang="en-US" sz="2800" b="1" kern="0" dirty="0" smtClean="0">
                <a:solidFill>
                  <a:srgbClr val="003366"/>
                </a:solidFill>
                <a:latin typeface="+mj-lt"/>
                <a:ea typeface="+mj-ea"/>
                <a:cs typeface="+mj-cs"/>
              </a:rPr>
              <a:t>Repeat Shear Tomography</a:t>
            </a:r>
          </a:p>
        </p:txBody>
      </p:sp>
      <p:cxnSp>
        <p:nvCxnSpPr>
          <p:cNvPr id="4" name="Straight Arrow Connector 3"/>
          <p:cNvCxnSpPr/>
          <p:nvPr/>
        </p:nvCxnSpPr>
        <p:spPr>
          <a:xfrm flipH="1">
            <a:off x="1413164" y="2299855"/>
            <a:ext cx="13854" cy="4045527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 rot="16200000">
            <a:off x="-304810" y="4128648"/>
            <a:ext cx="32111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 smtClean="0">
                <a:solidFill>
                  <a:srgbClr val="FF0000"/>
                </a:solidFill>
                <a:latin typeface="+mj-lt"/>
              </a:rPr>
              <a:t>Depth From Datum (2173 </a:t>
            </a:r>
            <a:r>
              <a:rPr lang="en-US" sz="1800" b="1" dirty="0" err="1" smtClean="0">
                <a:solidFill>
                  <a:srgbClr val="FF0000"/>
                </a:solidFill>
                <a:latin typeface="+mj-lt"/>
              </a:rPr>
              <a:t>ft</a:t>
            </a:r>
            <a:r>
              <a:rPr lang="en-US" sz="1800" b="1" dirty="0" smtClean="0">
                <a:solidFill>
                  <a:srgbClr val="FF0000"/>
                </a:solidFill>
                <a:latin typeface="+mj-lt"/>
              </a:rPr>
              <a:t>)</a:t>
            </a:r>
            <a:endParaRPr lang="en-US" sz="1800" b="1" dirty="0">
              <a:solidFill>
                <a:srgbClr val="FF0000"/>
              </a:solidFill>
              <a:latin typeface="+mj-lt"/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 flipV="1">
            <a:off x="3214270" y="6386945"/>
            <a:ext cx="2784748" cy="4"/>
          </a:xfrm>
          <a:prstGeom prst="straightConnector1">
            <a:avLst/>
          </a:prstGeom>
          <a:ln w="25400">
            <a:solidFill>
              <a:srgbClr val="3D3DC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2953162" y="6386949"/>
            <a:ext cx="32839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 smtClean="0">
                <a:solidFill>
                  <a:srgbClr val="3333CC"/>
                </a:solidFill>
                <a:latin typeface="+mj-lt"/>
              </a:rPr>
              <a:t>Distance from Receiver Well</a:t>
            </a:r>
            <a:endParaRPr lang="en-US" sz="1800" b="1" dirty="0">
              <a:solidFill>
                <a:srgbClr val="3333C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08418020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188913"/>
            <a:ext cx="5630863" cy="91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en-US" sz="4200" i="1">
              <a:solidFill>
                <a:srgbClr val="0099CC"/>
              </a:solidFill>
              <a:latin typeface="Arial" charset="0"/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title"/>
          </p:nvPr>
        </p:nvSpPr>
        <p:spPr>
          <a:xfrm>
            <a:off x="228600" y="-76200"/>
            <a:ext cx="8915400" cy="1219200"/>
          </a:xfrm>
        </p:spPr>
        <p:txBody>
          <a:bodyPr/>
          <a:lstStyle/>
          <a:p>
            <a:r>
              <a:rPr lang="en-US" smtClean="0"/>
              <a:t>Processing Overview</a:t>
            </a:r>
          </a:p>
        </p:txBody>
      </p:sp>
      <p:sp>
        <p:nvSpPr>
          <p:cNvPr id="1427469" name="Rectangle 13" descr="White marble"/>
          <p:cNvSpPr>
            <a:spLocks noChangeArrowheads="1"/>
          </p:cNvSpPr>
          <p:nvPr/>
        </p:nvSpPr>
        <p:spPr bwMode="auto">
          <a:xfrm>
            <a:off x="1555750" y="3109913"/>
            <a:ext cx="7054850" cy="3506787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28575">
            <a:solidFill>
              <a:srgbClr val="00AE00"/>
            </a:solidFill>
            <a:prstDash val="lgDash"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27470" name="Rectangle 14" descr="Granite"/>
          <p:cNvSpPr>
            <a:spLocks noChangeArrowheads="1"/>
          </p:cNvSpPr>
          <p:nvPr/>
        </p:nvSpPr>
        <p:spPr bwMode="auto">
          <a:xfrm>
            <a:off x="228600" y="1295400"/>
            <a:ext cx="2908300" cy="2709863"/>
          </a:xfrm>
          <a:prstGeom prst="rect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 w="28575">
            <a:solidFill>
              <a:schemeClr val="accent1"/>
            </a:solidFill>
            <a:prstDash val="lgDash"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27471" name="Line 15"/>
          <p:cNvSpPr>
            <a:spLocks noChangeShapeType="1"/>
          </p:cNvSpPr>
          <p:nvPr/>
        </p:nvSpPr>
        <p:spPr bwMode="auto">
          <a:xfrm>
            <a:off x="1555750" y="3895725"/>
            <a:ext cx="698500" cy="106362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" name="Group 16"/>
          <p:cNvGrpSpPr>
            <a:grpSpLocks/>
          </p:cNvGrpSpPr>
          <p:nvPr/>
        </p:nvGrpSpPr>
        <p:grpSpPr bwMode="auto">
          <a:xfrm>
            <a:off x="395288" y="1600200"/>
            <a:ext cx="2365375" cy="2247900"/>
            <a:chOff x="81" y="1033"/>
            <a:chExt cx="1615" cy="1338"/>
          </a:xfrm>
        </p:grpSpPr>
        <p:sp>
          <p:nvSpPr>
            <p:cNvPr id="6197" name="Text Box 17"/>
            <p:cNvSpPr txBox="1">
              <a:spLocks noChangeArrowheads="1"/>
            </p:cNvSpPr>
            <p:nvPr/>
          </p:nvSpPr>
          <p:spPr bwMode="auto">
            <a:xfrm>
              <a:off x="394" y="1033"/>
              <a:ext cx="1097" cy="218"/>
            </a:xfrm>
            <a:prstGeom prst="rect">
              <a:avLst/>
            </a:pr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en-US" sz="1800">
                  <a:solidFill>
                    <a:srgbClr val="FFFF00"/>
                  </a:solidFill>
                  <a:latin typeface="Times New Roman" pitchFamily="18" charset="0"/>
                </a:rPr>
                <a:t>1st Break Picks</a:t>
              </a:r>
            </a:p>
          </p:txBody>
        </p:sp>
        <p:sp>
          <p:nvSpPr>
            <p:cNvPr id="6198" name="Text Box 18"/>
            <p:cNvSpPr txBox="1">
              <a:spLocks noChangeArrowheads="1"/>
            </p:cNvSpPr>
            <p:nvPr/>
          </p:nvSpPr>
          <p:spPr bwMode="auto">
            <a:xfrm>
              <a:off x="239" y="1418"/>
              <a:ext cx="1457" cy="218"/>
            </a:xfrm>
            <a:prstGeom prst="rect">
              <a:avLst/>
            </a:pr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en-US" sz="1800">
                  <a:solidFill>
                    <a:srgbClr val="FFFF00"/>
                  </a:solidFill>
                  <a:latin typeface="Times New Roman" pitchFamily="18" charset="0"/>
                </a:rPr>
                <a:t>Structural Estimation</a:t>
              </a:r>
            </a:p>
          </p:txBody>
        </p:sp>
        <p:sp>
          <p:nvSpPr>
            <p:cNvPr id="6199" name="Text Box 19"/>
            <p:cNvSpPr txBox="1">
              <a:spLocks noChangeArrowheads="1"/>
            </p:cNvSpPr>
            <p:nvPr/>
          </p:nvSpPr>
          <p:spPr bwMode="auto">
            <a:xfrm>
              <a:off x="130" y="1787"/>
              <a:ext cx="1474" cy="218"/>
            </a:xfrm>
            <a:prstGeom prst="rect">
              <a:avLst/>
            </a:pr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9pPr>
            </a:lstStyle>
            <a:p>
              <a:pPr algn="ctr" eaLnBrk="1" hangingPunct="1"/>
              <a:r>
                <a:rPr lang="en-US" sz="1800">
                  <a:solidFill>
                    <a:srgbClr val="FFFF00"/>
                  </a:solidFill>
                  <a:latin typeface="Times New Roman" pitchFamily="18" charset="0"/>
                </a:rPr>
                <a:t>Parameter Estimation</a:t>
              </a:r>
            </a:p>
          </p:txBody>
        </p:sp>
        <p:sp>
          <p:nvSpPr>
            <p:cNvPr id="6200" name="Text Box 20"/>
            <p:cNvSpPr txBox="1">
              <a:spLocks noChangeArrowheads="1"/>
            </p:cNvSpPr>
            <p:nvPr/>
          </p:nvSpPr>
          <p:spPr bwMode="auto">
            <a:xfrm>
              <a:off x="81" y="2153"/>
              <a:ext cx="1595" cy="218"/>
            </a:xfrm>
            <a:prstGeom prst="rect">
              <a:avLst/>
            </a:pr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9pPr>
            </a:lstStyle>
            <a:p>
              <a:pPr algn="ctr" eaLnBrk="1" hangingPunct="1"/>
              <a:r>
                <a:rPr lang="en-US" sz="1800">
                  <a:solidFill>
                    <a:srgbClr val="FFFF00"/>
                  </a:solidFill>
                  <a:latin typeface="Times New Roman" pitchFamily="18" charset="0"/>
                </a:rPr>
                <a:t>Tomographic Inversion</a:t>
              </a:r>
            </a:p>
          </p:txBody>
        </p:sp>
        <p:sp>
          <p:nvSpPr>
            <p:cNvPr id="6201" name="Line 21"/>
            <p:cNvSpPr>
              <a:spLocks noChangeShapeType="1"/>
            </p:cNvSpPr>
            <p:nvPr/>
          </p:nvSpPr>
          <p:spPr bwMode="auto">
            <a:xfrm flipH="1">
              <a:off x="873" y="1263"/>
              <a:ext cx="0" cy="163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202" name="Line 22"/>
            <p:cNvSpPr>
              <a:spLocks noChangeShapeType="1"/>
            </p:cNvSpPr>
            <p:nvPr/>
          </p:nvSpPr>
          <p:spPr bwMode="auto">
            <a:xfrm flipH="1">
              <a:off x="873" y="1632"/>
              <a:ext cx="0" cy="163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203" name="Line 23"/>
            <p:cNvSpPr>
              <a:spLocks noChangeShapeType="1"/>
            </p:cNvSpPr>
            <p:nvPr/>
          </p:nvSpPr>
          <p:spPr bwMode="auto">
            <a:xfrm flipH="1">
              <a:off x="873" y="2023"/>
              <a:ext cx="0" cy="162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3" name="Group 24"/>
          <p:cNvGrpSpPr>
            <a:grpSpLocks/>
          </p:cNvGrpSpPr>
          <p:nvPr/>
        </p:nvGrpSpPr>
        <p:grpSpPr bwMode="auto">
          <a:xfrm>
            <a:off x="5622925" y="3079750"/>
            <a:ext cx="2951163" cy="3251200"/>
            <a:chOff x="3542" y="1708"/>
            <a:chExt cx="1859" cy="2048"/>
          </a:xfrm>
        </p:grpSpPr>
        <p:sp>
          <p:nvSpPr>
            <p:cNvPr id="6186" name="Line 25"/>
            <p:cNvSpPr>
              <a:spLocks noChangeShapeType="1"/>
            </p:cNvSpPr>
            <p:nvPr/>
          </p:nvSpPr>
          <p:spPr bwMode="auto">
            <a:xfrm>
              <a:off x="3545" y="3248"/>
              <a:ext cx="1245" cy="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187" name="Line 26"/>
            <p:cNvSpPr>
              <a:spLocks noChangeShapeType="1"/>
            </p:cNvSpPr>
            <p:nvPr/>
          </p:nvSpPr>
          <p:spPr bwMode="auto">
            <a:xfrm>
              <a:off x="3542" y="2843"/>
              <a:ext cx="1245" cy="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188" name="Line 27"/>
            <p:cNvSpPr>
              <a:spLocks noChangeShapeType="1"/>
            </p:cNvSpPr>
            <p:nvPr/>
          </p:nvSpPr>
          <p:spPr bwMode="auto">
            <a:xfrm>
              <a:off x="3545" y="2491"/>
              <a:ext cx="1245" cy="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189" name="Line 28"/>
            <p:cNvSpPr>
              <a:spLocks noChangeShapeType="1"/>
            </p:cNvSpPr>
            <p:nvPr/>
          </p:nvSpPr>
          <p:spPr bwMode="auto">
            <a:xfrm>
              <a:off x="3545" y="2209"/>
              <a:ext cx="1245" cy="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190" name="Line 29"/>
            <p:cNvSpPr>
              <a:spLocks noChangeShapeType="1"/>
            </p:cNvSpPr>
            <p:nvPr/>
          </p:nvSpPr>
          <p:spPr bwMode="auto">
            <a:xfrm>
              <a:off x="3542" y="3629"/>
              <a:ext cx="1245" cy="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191" name="Text Box 30"/>
            <p:cNvSpPr txBox="1">
              <a:spLocks noChangeArrowheads="1"/>
            </p:cNvSpPr>
            <p:nvPr/>
          </p:nvSpPr>
          <p:spPr bwMode="auto">
            <a:xfrm>
              <a:off x="4787" y="2111"/>
              <a:ext cx="476" cy="231"/>
            </a:xfrm>
            <a:prstGeom prst="rect">
              <a:avLst/>
            </a:prstGeom>
            <a:solidFill>
              <a:srgbClr val="99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9pPr>
            </a:lstStyle>
            <a:p>
              <a:pPr algn="ctr" eaLnBrk="1" hangingPunct="1"/>
              <a:r>
                <a:rPr lang="en-US" sz="1800">
                  <a:latin typeface="Times New Roman" pitchFamily="18" charset="0"/>
                </a:rPr>
                <a:t>Image</a:t>
              </a:r>
            </a:p>
          </p:txBody>
        </p:sp>
        <p:sp>
          <p:nvSpPr>
            <p:cNvPr id="6192" name="Text Box 31"/>
            <p:cNvSpPr txBox="1">
              <a:spLocks noChangeArrowheads="1"/>
            </p:cNvSpPr>
            <p:nvPr/>
          </p:nvSpPr>
          <p:spPr bwMode="auto">
            <a:xfrm>
              <a:off x="4787" y="2390"/>
              <a:ext cx="476" cy="231"/>
            </a:xfrm>
            <a:prstGeom prst="rect">
              <a:avLst/>
            </a:prstGeom>
            <a:solidFill>
              <a:srgbClr val="99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9pPr>
            </a:lstStyle>
            <a:p>
              <a:pPr algn="ctr" eaLnBrk="1" hangingPunct="1"/>
              <a:r>
                <a:rPr lang="en-US" sz="1800">
                  <a:latin typeface="Times New Roman" pitchFamily="18" charset="0"/>
                </a:rPr>
                <a:t>Image</a:t>
              </a:r>
            </a:p>
          </p:txBody>
        </p:sp>
        <p:sp>
          <p:nvSpPr>
            <p:cNvPr id="6193" name="Text Box 32"/>
            <p:cNvSpPr txBox="1">
              <a:spLocks noChangeArrowheads="1"/>
            </p:cNvSpPr>
            <p:nvPr/>
          </p:nvSpPr>
          <p:spPr bwMode="auto">
            <a:xfrm>
              <a:off x="4790" y="2726"/>
              <a:ext cx="476" cy="231"/>
            </a:xfrm>
            <a:prstGeom prst="rect">
              <a:avLst/>
            </a:prstGeom>
            <a:solidFill>
              <a:srgbClr val="99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9pPr>
            </a:lstStyle>
            <a:p>
              <a:pPr algn="ctr" eaLnBrk="1" hangingPunct="1"/>
              <a:r>
                <a:rPr lang="en-US" sz="1800">
                  <a:latin typeface="Times New Roman" pitchFamily="18" charset="0"/>
                </a:rPr>
                <a:t>Image</a:t>
              </a:r>
            </a:p>
          </p:txBody>
        </p:sp>
        <p:sp>
          <p:nvSpPr>
            <p:cNvPr id="6194" name="Text Box 33"/>
            <p:cNvSpPr txBox="1">
              <a:spLocks noChangeArrowheads="1"/>
            </p:cNvSpPr>
            <p:nvPr/>
          </p:nvSpPr>
          <p:spPr bwMode="auto">
            <a:xfrm>
              <a:off x="4790" y="3150"/>
              <a:ext cx="476" cy="231"/>
            </a:xfrm>
            <a:prstGeom prst="rect">
              <a:avLst/>
            </a:prstGeom>
            <a:solidFill>
              <a:srgbClr val="99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9pPr>
            </a:lstStyle>
            <a:p>
              <a:pPr algn="ctr" eaLnBrk="1" hangingPunct="1"/>
              <a:r>
                <a:rPr lang="en-US" sz="1800">
                  <a:latin typeface="Times New Roman" pitchFamily="18" charset="0"/>
                </a:rPr>
                <a:t>Image</a:t>
              </a:r>
            </a:p>
          </p:txBody>
        </p:sp>
        <p:sp>
          <p:nvSpPr>
            <p:cNvPr id="6195" name="Text Box 34"/>
            <p:cNvSpPr txBox="1">
              <a:spLocks noChangeArrowheads="1"/>
            </p:cNvSpPr>
            <p:nvPr/>
          </p:nvSpPr>
          <p:spPr bwMode="auto">
            <a:xfrm>
              <a:off x="4790" y="3525"/>
              <a:ext cx="476" cy="231"/>
            </a:xfrm>
            <a:prstGeom prst="rect">
              <a:avLst/>
            </a:prstGeom>
            <a:solidFill>
              <a:srgbClr val="99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9pPr>
            </a:lstStyle>
            <a:p>
              <a:pPr algn="ctr" eaLnBrk="1" hangingPunct="1"/>
              <a:r>
                <a:rPr lang="en-US" sz="1800">
                  <a:latin typeface="Times New Roman" pitchFamily="18" charset="0"/>
                </a:rPr>
                <a:t>Image</a:t>
              </a:r>
            </a:p>
          </p:txBody>
        </p:sp>
        <p:sp>
          <p:nvSpPr>
            <p:cNvPr id="6196" name="Text Box 35"/>
            <p:cNvSpPr txBox="1">
              <a:spLocks noChangeArrowheads="1"/>
            </p:cNvSpPr>
            <p:nvPr/>
          </p:nvSpPr>
          <p:spPr bwMode="auto">
            <a:xfrm>
              <a:off x="4640" y="1708"/>
              <a:ext cx="761" cy="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ct val="80000"/>
                </a:lnSpc>
              </a:pPr>
              <a:r>
                <a:rPr lang="en-US" sz="2000">
                  <a:latin typeface="Times New Roman" pitchFamily="18" charset="0"/>
                </a:rPr>
                <a:t>Post-Map</a:t>
              </a:r>
            </a:p>
            <a:p>
              <a:pPr algn="ctr" eaLnBrk="1" hangingPunct="1">
                <a:lnSpc>
                  <a:spcPct val="80000"/>
                </a:lnSpc>
              </a:pPr>
              <a:r>
                <a:rPr lang="en-US" sz="2000">
                  <a:latin typeface="Times New Roman" pitchFamily="18" charset="0"/>
                </a:rPr>
                <a:t>Migration</a:t>
              </a:r>
            </a:p>
          </p:txBody>
        </p:sp>
      </p:grpSp>
      <p:grpSp>
        <p:nvGrpSpPr>
          <p:cNvPr id="4" name="Group 36"/>
          <p:cNvGrpSpPr>
            <a:grpSpLocks/>
          </p:cNvGrpSpPr>
          <p:nvPr/>
        </p:nvGrpSpPr>
        <p:grpSpPr bwMode="auto">
          <a:xfrm>
            <a:off x="2924175" y="3109913"/>
            <a:ext cx="4010025" cy="3424237"/>
            <a:chOff x="1842" y="1727"/>
            <a:chExt cx="2526" cy="2157"/>
          </a:xfrm>
        </p:grpSpPr>
        <p:sp>
          <p:nvSpPr>
            <p:cNvPr id="6161" name="Text Box 37"/>
            <p:cNvSpPr txBox="1">
              <a:spLocks noChangeArrowheads="1"/>
            </p:cNvSpPr>
            <p:nvPr/>
          </p:nvSpPr>
          <p:spPr bwMode="auto">
            <a:xfrm>
              <a:off x="3743" y="2101"/>
              <a:ext cx="476" cy="231"/>
            </a:xfrm>
            <a:prstGeom prst="rect">
              <a:avLst/>
            </a:prstGeom>
            <a:solidFill>
              <a:srgbClr val="99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9pPr>
            </a:lstStyle>
            <a:p>
              <a:pPr algn="ctr" eaLnBrk="1" hangingPunct="1"/>
              <a:r>
                <a:rPr lang="en-US" sz="1800">
                  <a:latin typeface="Times New Roman" pitchFamily="18" charset="0"/>
                </a:rPr>
                <a:t>Image</a:t>
              </a:r>
            </a:p>
          </p:txBody>
        </p:sp>
        <p:sp>
          <p:nvSpPr>
            <p:cNvPr id="6162" name="Text Box 38"/>
            <p:cNvSpPr txBox="1">
              <a:spLocks noChangeArrowheads="1"/>
            </p:cNvSpPr>
            <p:nvPr/>
          </p:nvSpPr>
          <p:spPr bwMode="auto">
            <a:xfrm>
              <a:off x="3743" y="2371"/>
              <a:ext cx="476" cy="231"/>
            </a:xfrm>
            <a:prstGeom prst="rect">
              <a:avLst/>
            </a:prstGeom>
            <a:solidFill>
              <a:srgbClr val="99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9pPr>
            </a:lstStyle>
            <a:p>
              <a:pPr algn="ctr" eaLnBrk="1" hangingPunct="1"/>
              <a:r>
                <a:rPr lang="en-US" sz="1800">
                  <a:latin typeface="Times New Roman" pitchFamily="18" charset="0"/>
                </a:rPr>
                <a:t>Image</a:t>
              </a:r>
            </a:p>
          </p:txBody>
        </p:sp>
        <p:sp>
          <p:nvSpPr>
            <p:cNvPr id="6163" name="Text Box 39"/>
            <p:cNvSpPr txBox="1">
              <a:spLocks noChangeArrowheads="1"/>
            </p:cNvSpPr>
            <p:nvPr/>
          </p:nvSpPr>
          <p:spPr bwMode="auto">
            <a:xfrm>
              <a:off x="3748" y="2707"/>
              <a:ext cx="476" cy="231"/>
            </a:xfrm>
            <a:prstGeom prst="rect">
              <a:avLst/>
            </a:prstGeom>
            <a:solidFill>
              <a:srgbClr val="99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9pPr>
            </a:lstStyle>
            <a:p>
              <a:pPr algn="ctr" eaLnBrk="1" hangingPunct="1"/>
              <a:r>
                <a:rPr lang="en-US" sz="1800">
                  <a:latin typeface="Times New Roman" pitchFamily="18" charset="0"/>
                </a:rPr>
                <a:t>Image</a:t>
              </a:r>
            </a:p>
          </p:txBody>
        </p:sp>
        <p:sp>
          <p:nvSpPr>
            <p:cNvPr id="6164" name="Text Box 40"/>
            <p:cNvSpPr txBox="1">
              <a:spLocks noChangeArrowheads="1"/>
            </p:cNvSpPr>
            <p:nvPr/>
          </p:nvSpPr>
          <p:spPr bwMode="auto">
            <a:xfrm>
              <a:off x="3748" y="3130"/>
              <a:ext cx="476" cy="231"/>
            </a:xfrm>
            <a:prstGeom prst="rect">
              <a:avLst/>
            </a:prstGeom>
            <a:solidFill>
              <a:srgbClr val="99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9pPr>
            </a:lstStyle>
            <a:p>
              <a:pPr algn="ctr" eaLnBrk="1" hangingPunct="1"/>
              <a:r>
                <a:rPr lang="en-US" sz="1800">
                  <a:latin typeface="Times New Roman" pitchFamily="18" charset="0"/>
                </a:rPr>
                <a:t>Image</a:t>
              </a:r>
            </a:p>
          </p:txBody>
        </p:sp>
        <p:sp>
          <p:nvSpPr>
            <p:cNvPr id="6165" name="Text Box 41"/>
            <p:cNvSpPr txBox="1">
              <a:spLocks noChangeArrowheads="1"/>
            </p:cNvSpPr>
            <p:nvPr/>
          </p:nvSpPr>
          <p:spPr bwMode="auto">
            <a:xfrm>
              <a:off x="3748" y="3513"/>
              <a:ext cx="476" cy="231"/>
            </a:xfrm>
            <a:prstGeom prst="rect">
              <a:avLst/>
            </a:prstGeom>
            <a:solidFill>
              <a:srgbClr val="99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9pPr>
            </a:lstStyle>
            <a:p>
              <a:pPr algn="ctr" eaLnBrk="1" hangingPunct="1"/>
              <a:r>
                <a:rPr lang="en-US" sz="1800">
                  <a:latin typeface="Times New Roman" pitchFamily="18" charset="0"/>
                </a:rPr>
                <a:t>Image</a:t>
              </a:r>
            </a:p>
          </p:txBody>
        </p:sp>
        <p:cxnSp>
          <p:nvCxnSpPr>
            <p:cNvPr id="6166" name="AutoShape 42"/>
            <p:cNvCxnSpPr>
              <a:cxnSpLocks noChangeShapeType="1"/>
              <a:stCxn id="1427518" idx="3"/>
              <a:endCxn id="6185" idx="1"/>
            </p:cNvCxnSpPr>
            <p:nvPr/>
          </p:nvCxnSpPr>
          <p:spPr bwMode="auto">
            <a:xfrm>
              <a:off x="1842" y="3008"/>
              <a:ext cx="670" cy="674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rgbClr val="FF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67" name="AutoShape 43"/>
            <p:cNvCxnSpPr>
              <a:cxnSpLocks noChangeShapeType="1"/>
              <a:stCxn id="1427518" idx="3"/>
              <a:endCxn id="6181" idx="1"/>
            </p:cNvCxnSpPr>
            <p:nvPr/>
          </p:nvCxnSpPr>
          <p:spPr bwMode="auto">
            <a:xfrm flipV="1">
              <a:off x="1842" y="2239"/>
              <a:ext cx="635" cy="769"/>
            </a:xfrm>
            <a:prstGeom prst="bentConnector3">
              <a:avLst>
                <a:gd name="adj1" fmla="val 49921"/>
              </a:avLst>
            </a:prstGeom>
            <a:noFill/>
            <a:ln w="28575">
              <a:solidFill>
                <a:srgbClr val="FF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68" name="AutoShape 44"/>
            <p:cNvCxnSpPr>
              <a:cxnSpLocks noChangeShapeType="1"/>
              <a:stCxn id="1427518" idx="3"/>
              <a:endCxn id="6182" idx="1"/>
            </p:cNvCxnSpPr>
            <p:nvPr/>
          </p:nvCxnSpPr>
          <p:spPr bwMode="auto">
            <a:xfrm flipV="1">
              <a:off x="1842" y="2523"/>
              <a:ext cx="363" cy="485"/>
            </a:xfrm>
            <a:prstGeom prst="bentConnector3">
              <a:avLst>
                <a:gd name="adj1" fmla="val 49861"/>
              </a:avLst>
            </a:prstGeom>
            <a:noFill/>
            <a:ln w="28575">
              <a:solidFill>
                <a:srgbClr val="FF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69" name="AutoShape 45"/>
            <p:cNvCxnSpPr>
              <a:cxnSpLocks noChangeShapeType="1"/>
              <a:stCxn id="1427518" idx="3"/>
              <a:endCxn id="6183" idx="1"/>
            </p:cNvCxnSpPr>
            <p:nvPr/>
          </p:nvCxnSpPr>
          <p:spPr bwMode="auto">
            <a:xfrm flipV="1">
              <a:off x="1842" y="2892"/>
              <a:ext cx="510" cy="116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rgbClr val="FF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70" name="AutoShape 46"/>
            <p:cNvCxnSpPr>
              <a:cxnSpLocks noChangeShapeType="1"/>
              <a:stCxn id="1427518" idx="3"/>
              <a:endCxn id="6184" idx="1"/>
            </p:cNvCxnSpPr>
            <p:nvPr/>
          </p:nvCxnSpPr>
          <p:spPr bwMode="auto">
            <a:xfrm>
              <a:off x="1842" y="3008"/>
              <a:ext cx="515" cy="290"/>
            </a:xfrm>
            <a:prstGeom prst="bentConnector3">
              <a:avLst>
                <a:gd name="adj1" fmla="val 49903"/>
              </a:avLst>
            </a:prstGeom>
            <a:noFill/>
            <a:ln w="28575">
              <a:solidFill>
                <a:srgbClr val="FF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71" name="Line 47"/>
            <p:cNvSpPr>
              <a:spLocks noChangeShapeType="1"/>
            </p:cNvSpPr>
            <p:nvPr/>
          </p:nvSpPr>
          <p:spPr bwMode="auto">
            <a:xfrm>
              <a:off x="3048" y="2209"/>
              <a:ext cx="729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72" name="Line 48"/>
            <p:cNvSpPr>
              <a:spLocks noChangeShapeType="1"/>
            </p:cNvSpPr>
            <p:nvPr/>
          </p:nvSpPr>
          <p:spPr bwMode="auto">
            <a:xfrm>
              <a:off x="3313" y="2491"/>
              <a:ext cx="460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73" name="Line 49"/>
            <p:cNvSpPr>
              <a:spLocks noChangeShapeType="1"/>
            </p:cNvSpPr>
            <p:nvPr/>
          </p:nvSpPr>
          <p:spPr bwMode="auto">
            <a:xfrm>
              <a:off x="3160" y="2838"/>
              <a:ext cx="613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74" name="Line 50"/>
            <p:cNvSpPr>
              <a:spLocks noChangeShapeType="1"/>
            </p:cNvSpPr>
            <p:nvPr/>
          </p:nvSpPr>
          <p:spPr bwMode="auto">
            <a:xfrm>
              <a:off x="3111" y="3244"/>
              <a:ext cx="662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75" name="Line 51"/>
            <p:cNvSpPr>
              <a:spLocks noChangeShapeType="1"/>
            </p:cNvSpPr>
            <p:nvPr/>
          </p:nvSpPr>
          <p:spPr bwMode="auto">
            <a:xfrm>
              <a:off x="2972" y="3629"/>
              <a:ext cx="805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76" name="Line 52"/>
            <p:cNvSpPr>
              <a:spLocks noChangeShapeType="1"/>
            </p:cNvSpPr>
            <p:nvPr/>
          </p:nvSpPr>
          <p:spPr bwMode="auto">
            <a:xfrm flipH="1">
              <a:off x="2763" y="2293"/>
              <a:ext cx="7" cy="13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77" name="Line 53"/>
            <p:cNvSpPr>
              <a:spLocks noChangeShapeType="1"/>
            </p:cNvSpPr>
            <p:nvPr/>
          </p:nvSpPr>
          <p:spPr bwMode="auto">
            <a:xfrm flipH="1">
              <a:off x="2763" y="2576"/>
              <a:ext cx="0" cy="124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78" name="Line 54"/>
            <p:cNvSpPr>
              <a:spLocks noChangeShapeType="1"/>
            </p:cNvSpPr>
            <p:nvPr/>
          </p:nvSpPr>
          <p:spPr bwMode="auto">
            <a:xfrm flipH="1">
              <a:off x="2778" y="2986"/>
              <a:ext cx="0" cy="125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79" name="Line 55"/>
            <p:cNvSpPr>
              <a:spLocks noChangeShapeType="1"/>
            </p:cNvSpPr>
            <p:nvPr/>
          </p:nvSpPr>
          <p:spPr bwMode="auto">
            <a:xfrm flipH="1">
              <a:off x="2778" y="3373"/>
              <a:ext cx="0" cy="124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80" name="Text Box 56"/>
            <p:cNvSpPr txBox="1">
              <a:spLocks noChangeArrowheads="1"/>
            </p:cNvSpPr>
            <p:nvPr/>
          </p:nvSpPr>
          <p:spPr bwMode="auto">
            <a:xfrm>
              <a:off x="3577" y="1727"/>
              <a:ext cx="791" cy="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ct val="80000"/>
                </a:lnSpc>
              </a:pPr>
              <a:r>
                <a:rPr lang="en-US" sz="2000">
                  <a:latin typeface="Times New Roman" pitchFamily="18" charset="0"/>
                </a:rPr>
                <a:t>VSP-CDP</a:t>
              </a:r>
            </a:p>
            <a:p>
              <a:pPr algn="ctr" eaLnBrk="1" hangingPunct="1">
                <a:lnSpc>
                  <a:spcPct val="80000"/>
                </a:lnSpc>
              </a:pPr>
              <a:r>
                <a:rPr lang="en-US" sz="2000">
                  <a:latin typeface="Times New Roman" pitchFamily="18" charset="0"/>
                </a:rPr>
                <a:t>Transform</a:t>
              </a:r>
            </a:p>
          </p:txBody>
        </p:sp>
        <p:sp>
          <p:nvSpPr>
            <p:cNvPr id="6181" name="Text Box 57"/>
            <p:cNvSpPr txBox="1">
              <a:spLocks noChangeArrowheads="1"/>
            </p:cNvSpPr>
            <p:nvPr/>
          </p:nvSpPr>
          <p:spPr bwMode="auto">
            <a:xfrm>
              <a:off x="2477" y="2123"/>
              <a:ext cx="688" cy="231"/>
            </a:xfrm>
            <a:prstGeom prst="rect">
              <a:avLst/>
            </a:prstGeom>
            <a:solidFill>
              <a:srgbClr val="FFF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en-US" sz="1800">
                  <a:latin typeface="Times New Roman" pitchFamily="18" charset="0"/>
                </a:rPr>
                <a:t>Raw Data</a:t>
              </a:r>
            </a:p>
          </p:txBody>
        </p:sp>
        <p:sp>
          <p:nvSpPr>
            <p:cNvPr id="6182" name="Text Box 58"/>
            <p:cNvSpPr txBox="1">
              <a:spLocks noChangeArrowheads="1"/>
            </p:cNvSpPr>
            <p:nvPr/>
          </p:nvSpPr>
          <p:spPr bwMode="auto">
            <a:xfrm>
              <a:off x="2205" y="2407"/>
              <a:ext cx="1272" cy="231"/>
            </a:xfrm>
            <a:prstGeom prst="rect">
              <a:avLst/>
            </a:prstGeom>
            <a:solidFill>
              <a:srgbClr val="FFF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en-US" sz="1800">
                  <a:latin typeface="Times New Roman" pitchFamily="18" charset="0"/>
                </a:rPr>
                <a:t>Tubewave Removal</a:t>
              </a:r>
            </a:p>
          </p:txBody>
        </p:sp>
        <p:sp>
          <p:nvSpPr>
            <p:cNvPr id="6183" name="Text Box 59"/>
            <p:cNvSpPr txBox="1">
              <a:spLocks noChangeArrowheads="1"/>
            </p:cNvSpPr>
            <p:nvPr/>
          </p:nvSpPr>
          <p:spPr bwMode="auto">
            <a:xfrm>
              <a:off x="2352" y="2690"/>
              <a:ext cx="928" cy="404"/>
            </a:xfrm>
            <a:prstGeom prst="rect">
              <a:avLst/>
            </a:prstGeom>
            <a:solidFill>
              <a:srgbClr val="FFF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en-US" sz="1800">
                  <a:latin typeface="Times New Roman" pitchFamily="18" charset="0"/>
                </a:rPr>
                <a:t>Direct Arrival</a:t>
              </a:r>
            </a:p>
            <a:p>
              <a:pPr eaLnBrk="1" hangingPunct="1"/>
              <a:r>
                <a:rPr lang="en-US" sz="1800">
                  <a:latin typeface="Times New Roman" pitchFamily="18" charset="0"/>
                </a:rPr>
                <a:t>Removal</a:t>
              </a:r>
            </a:p>
          </p:txBody>
        </p:sp>
        <p:sp>
          <p:nvSpPr>
            <p:cNvPr id="6184" name="Text Box 60"/>
            <p:cNvSpPr txBox="1">
              <a:spLocks noChangeArrowheads="1"/>
            </p:cNvSpPr>
            <p:nvPr/>
          </p:nvSpPr>
          <p:spPr bwMode="auto">
            <a:xfrm>
              <a:off x="2357" y="3096"/>
              <a:ext cx="808" cy="404"/>
            </a:xfrm>
            <a:prstGeom prst="rect">
              <a:avLst/>
            </a:prstGeom>
            <a:solidFill>
              <a:srgbClr val="FFF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9pPr>
            </a:lstStyle>
            <a:p>
              <a:pPr algn="ctr" eaLnBrk="1" hangingPunct="1"/>
              <a:r>
                <a:rPr lang="en-US" sz="1800">
                  <a:latin typeface="Times New Roman" pitchFamily="18" charset="0"/>
                </a:rPr>
                <a:t>UP - Down </a:t>
              </a:r>
            </a:p>
            <a:p>
              <a:pPr algn="ctr" eaLnBrk="1" hangingPunct="1"/>
              <a:r>
                <a:rPr lang="en-US" sz="1800">
                  <a:latin typeface="Times New Roman" pitchFamily="18" charset="0"/>
                </a:rPr>
                <a:t>Separation</a:t>
              </a:r>
            </a:p>
          </p:txBody>
        </p:sp>
        <p:sp>
          <p:nvSpPr>
            <p:cNvPr id="6185" name="Text Box 61"/>
            <p:cNvSpPr txBox="1">
              <a:spLocks noChangeArrowheads="1"/>
            </p:cNvSpPr>
            <p:nvPr/>
          </p:nvSpPr>
          <p:spPr bwMode="auto">
            <a:xfrm>
              <a:off x="2512" y="3480"/>
              <a:ext cx="492" cy="404"/>
            </a:xfrm>
            <a:prstGeom prst="rect">
              <a:avLst/>
            </a:prstGeom>
            <a:solidFill>
              <a:srgbClr val="FFF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9pPr>
            </a:lstStyle>
            <a:p>
              <a:pPr algn="ctr" eaLnBrk="1" hangingPunct="1"/>
              <a:r>
                <a:rPr lang="en-US" sz="1800">
                  <a:latin typeface="Times New Roman" pitchFamily="18" charset="0"/>
                </a:rPr>
                <a:t>Decon</a:t>
              </a:r>
            </a:p>
            <a:p>
              <a:pPr algn="ctr" eaLnBrk="1" hangingPunct="1"/>
              <a:r>
                <a:rPr lang="en-US" sz="1800">
                  <a:latin typeface="Times New Roman" pitchFamily="18" charset="0"/>
                </a:rPr>
                <a:t>Gain</a:t>
              </a:r>
            </a:p>
          </p:txBody>
        </p:sp>
      </p:grpSp>
      <p:sp>
        <p:nvSpPr>
          <p:cNvPr id="1427518" name="Text Box 62"/>
          <p:cNvSpPr txBox="1">
            <a:spLocks noChangeArrowheads="1"/>
          </p:cNvSpPr>
          <p:nvPr/>
        </p:nvSpPr>
        <p:spPr bwMode="auto">
          <a:xfrm>
            <a:off x="1736725" y="4959350"/>
            <a:ext cx="1187450" cy="366713"/>
          </a:xfrm>
          <a:prstGeom prst="rect">
            <a:avLst/>
          </a:prstGeom>
          <a:solidFill>
            <a:srgbClr val="0000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Ultra Bold" pitchFamily="34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Ultra Bold" pitchFamily="34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Ultra Bold" pitchFamily="34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Ultra Bold" pitchFamily="34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Ultra Bold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Ultra Bold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Ultra Bold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Ultra Bold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Ultra Bold" pitchFamily="34" charset="0"/>
                <a:cs typeface="Arial" charset="0"/>
              </a:defRPr>
            </a:lvl9pPr>
          </a:lstStyle>
          <a:p>
            <a:pPr eaLnBrk="1" hangingPunct="1"/>
            <a:r>
              <a:rPr lang="en-US" sz="1800">
                <a:solidFill>
                  <a:srgbClr val="FFFF00"/>
                </a:solidFill>
                <a:latin typeface="Times New Roman" pitchFamily="18" charset="0"/>
              </a:rPr>
              <a:t>Raytracing</a:t>
            </a:r>
          </a:p>
        </p:txBody>
      </p:sp>
      <p:grpSp>
        <p:nvGrpSpPr>
          <p:cNvPr id="5" name="Group 63"/>
          <p:cNvGrpSpPr>
            <a:grpSpLocks/>
          </p:cNvGrpSpPr>
          <p:nvPr/>
        </p:nvGrpSpPr>
        <p:grpSpPr bwMode="auto">
          <a:xfrm>
            <a:off x="3563938" y="1357313"/>
            <a:ext cx="4995862" cy="400050"/>
            <a:chOff x="2245" y="855"/>
            <a:chExt cx="3147" cy="252"/>
          </a:xfrm>
        </p:grpSpPr>
        <p:sp>
          <p:nvSpPr>
            <p:cNvPr id="6159" name="Line 64"/>
            <p:cNvSpPr>
              <a:spLocks noChangeShapeType="1"/>
            </p:cNvSpPr>
            <p:nvPr/>
          </p:nvSpPr>
          <p:spPr bwMode="auto">
            <a:xfrm>
              <a:off x="2245" y="1008"/>
              <a:ext cx="803" cy="0"/>
            </a:xfrm>
            <a:prstGeom prst="line">
              <a:avLst/>
            </a:prstGeom>
            <a:noFill/>
            <a:ln w="28575">
              <a:solidFill>
                <a:schemeClr val="accent1"/>
              </a:solidFill>
              <a:prstDash val="lg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160" name="Text Box 65" descr="Granite"/>
            <p:cNvSpPr txBox="1">
              <a:spLocks noChangeArrowheads="1"/>
            </p:cNvSpPr>
            <p:nvPr/>
          </p:nvSpPr>
          <p:spPr bwMode="auto">
            <a:xfrm>
              <a:off x="3136" y="855"/>
              <a:ext cx="2256" cy="252"/>
            </a:xfrm>
            <a:prstGeom prst="rect">
              <a:avLst/>
            </a:prstGeom>
            <a:blipFill dpi="0" rotWithShape="0">
              <a:blip r:embed="rId4"/>
              <a:srcRect/>
              <a:tile tx="0" ty="0" sx="100000" sy="100000" flip="none" algn="tl"/>
            </a:blipFill>
            <a:ln w="38100">
              <a:solidFill>
                <a:schemeClr val="accent1"/>
              </a:solidFill>
              <a:prstDash val="lgDash"/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en-US" sz="2000">
                  <a:latin typeface="Georgia" pitchFamily="18" charset="0"/>
                </a:rPr>
                <a:t>Tomographic Imaging</a:t>
              </a:r>
            </a:p>
          </p:txBody>
        </p:sp>
      </p:grpSp>
      <p:grpSp>
        <p:nvGrpSpPr>
          <p:cNvPr id="6" name="Group 66"/>
          <p:cNvGrpSpPr>
            <a:grpSpLocks/>
          </p:cNvGrpSpPr>
          <p:nvPr/>
        </p:nvGrpSpPr>
        <p:grpSpPr bwMode="auto">
          <a:xfrm>
            <a:off x="3563938" y="2246313"/>
            <a:ext cx="3821112" cy="400050"/>
            <a:chOff x="2245" y="1415"/>
            <a:chExt cx="2407" cy="252"/>
          </a:xfrm>
        </p:grpSpPr>
        <p:sp>
          <p:nvSpPr>
            <p:cNvPr id="6157" name="Line 67"/>
            <p:cNvSpPr>
              <a:spLocks noChangeShapeType="1"/>
            </p:cNvSpPr>
            <p:nvPr/>
          </p:nvSpPr>
          <p:spPr bwMode="auto">
            <a:xfrm>
              <a:off x="2245" y="1576"/>
              <a:ext cx="803" cy="0"/>
            </a:xfrm>
            <a:prstGeom prst="line">
              <a:avLst/>
            </a:prstGeom>
            <a:noFill/>
            <a:ln w="28575">
              <a:solidFill>
                <a:srgbClr val="00AE00"/>
              </a:solidFill>
              <a:prstDash val="lg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158" name="Text Box 68" descr="White marble"/>
            <p:cNvSpPr txBox="1">
              <a:spLocks noChangeArrowheads="1"/>
            </p:cNvSpPr>
            <p:nvPr/>
          </p:nvSpPr>
          <p:spPr bwMode="auto">
            <a:xfrm>
              <a:off x="3176" y="1415"/>
              <a:ext cx="1476" cy="252"/>
            </a:xfrm>
            <a:prstGeom prst="rect">
              <a:avLst/>
            </a:prstGeom>
            <a:blipFill dpi="0" rotWithShape="0">
              <a:blip r:embed="rId3"/>
              <a:srcRect/>
              <a:tile tx="0" ty="0" sx="100000" sy="100000" flip="none" algn="tl"/>
            </a:blipFill>
            <a:ln w="38100">
              <a:solidFill>
                <a:srgbClr val="00AE00"/>
              </a:solidFill>
              <a:prstDash val="lgDash"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Gill Sans Ultra Bold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en-US" sz="2000">
                  <a:latin typeface="Georgia" pitchFamily="18" charset="0"/>
                </a:rPr>
                <a:t>Reflection Imaging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69297923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27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7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427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27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27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7469" grpId="0" animBg="1"/>
      <p:bldP spid="1427470" grpId="0" animBg="1"/>
      <p:bldP spid="1427471" grpId="0" animBg="1"/>
      <p:bldP spid="1427518" grpId="0" animBg="1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42888" y="238125"/>
            <a:ext cx="6146800" cy="9175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b="1"/>
              <a:t>Crosswell Reflection Imaging</a:t>
            </a:r>
          </a:p>
        </p:txBody>
      </p:sp>
      <p:grpSp>
        <p:nvGrpSpPr>
          <p:cNvPr id="174083" name="Group 1027"/>
          <p:cNvGrpSpPr>
            <a:grpSpLocks/>
          </p:cNvGrpSpPr>
          <p:nvPr/>
        </p:nvGrpSpPr>
        <p:grpSpPr bwMode="auto">
          <a:xfrm>
            <a:off x="466725" y="1706563"/>
            <a:ext cx="8758238" cy="4922837"/>
            <a:chOff x="294" y="1075"/>
            <a:chExt cx="5517" cy="3101"/>
          </a:xfrm>
        </p:grpSpPr>
        <p:pic>
          <p:nvPicPr>
            <p:cNvPr id="174084" name="Picture 1028" descr="raw_rec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4" y="1075"/>
              <a:ext cx="4147" cy="31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74085" name="Group 1029"/>
            <p:cNvGrpSpPr>
              <a:grpSpLocks/>
            </p:cNvGrpSpPr>
            <p:nvPr/>
          </p:nvGrpSpPr>
          <p:grpSpPr bwMode="auto">
            <a:xfrm>
              <a:off x="522" y="1472"/>
              <a:ext cx="5289" cy="2464"/>
              <a:chOff x="522" y="1472"/>
              <a:chExt cx="5289" cy="2464"/>
            </a:xfrm>
          </p:grpSpPr>
          <p:grpSp>
            <p:nvGrpSpPr>
              <p:cNvPr id="174086" name="Group 1030"/>
              <p:cNvGrpSpPr>
                <a:grpSpLocks/>
              </p:cNvGrpSpPr>
              <p:nvPr/>
            </p:nvGrpSpPr>
            <p:grpSpPr bwMode="auto">
              <a:xfrm>
                <a:off x="528" y="1919"/>
                <a:ext cx="3684" cy="445"/>
                <a:chOff x="528" y="1919"/>
                <a:chExt cx="3684" cy="445"/>
              </a:xfrm>
            </p:grpSpPr>
            <p:sp>
              <p:nvSpPr>
                <p:cNvPr id="174087" name="Freeform 1031"/>
                <p:cNvSpPr>
                  <a:spLocks/>
                </p:cNvSpPr>
                <p:nvPr/>
              </p:nvSpPr>
              <p:spPr bwMode="auto">
                <a:xfrm>
                  <a:off x="528" y="1919"/>
                  <a:ext cx="702" cy="133"/>
                </a:xfrm>
                <a:custGeom>
                  <a:avLst/>
                  <a:gdLst>
                    <a:gd name="T0" fmla="*/ 0 w 702"/>
                    <a:gd name="T1" fmla="*/ 133 h 133"/>
                    <a:gd name="T2" fmla="*/ 228 w 702"/>
                    <a:gd name="T3" fmla="*/ 49 h 133"/>
                    <a:gd name="T4" fmla="*/ 390 w 702"/>
                    <a:gd name="T5" fmla="*/ 13 h 133"/>
                    <a:gd name="T6" fmla="*/ 606 w 702"/>
                    <a:gd name="T7" fmla="*/ 1 h 133"/>
                    <a:gd name="T8" fmla="*/ 702 w 702"/>
                    <a:gd name="T9" fmla="*/ 19 h 1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02" h="133">
                      <a:moveTo>
                        <a:pt x="0" y="133"/>
                      </a:moveTo>
                      <a:cubicBezTo>
                        <a:pt x="81" y="101"/>
                        <a:pt x="163" y="69"/>
                        <a:pt x="228" y="49"/>
                      </a:cubicBezTo>
                      <a:cubicBezTo>
                        <a:pt x="293" y="29"/>
                        <a:pt x="327" y="21"/>
                        <a:pt x="390" y="13"/>
                      </a:cubicBezTo>
                      <a:cubicBezTo>
                        <a:pt x="453" y="5"/>
                        <a:pt x="554" y="0"/>
                        <a:pt x="606" y="1"/>
                      </a:cubicBezTo>
                      <a:cubicBezTo>
                        <a:pt x="658" y="2"/>
                        <a:pt x="680" y="10"/>
                        <a:pt x="702" y="19"/>
                      </a:cubicBezTo>
                    </a:path>
                  </a:pathLst>
                </a:custGeom>
                <a:noFill/>
                <a:ln w="28575" cap="flat" cmpd="sng">
                  <a:solidFill>
                    <a:srgbClr val="03FF03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74088" name="Freeform 1032"/>
                <p:cNvSpPr>
                  <a:spLocks/>
                </p:cNvSpPr>
                <p:nvPr/>
              </p:nvSpPr>
              <p:spPr bwMode="auto">
                <a:xfrm>
                  <a:off x="1212" y="2196"/>
                  <a:ext cx="3000" cy="168"/>
                </a:xfrm>
                <a:custGeom>
                  <a:avLst/>
                  <a:gdLst>
                    <a:gd name="T0" fmla="*/ 0 w 3000"/>
                    <a:gd name="T1" fmla="*/ 168 h 168"/>
                    <a:gd name="T2" fmla="*/ 372 w 3000"/>
                    <a:gd name="T3" fmla="*/ 138 h 168"/>
                    <a:gd name="T4" fmla="*/ 600 w 3000"/>
                    <a:gd name="T5" fmla="*/ 66 h 168"/>
                    <a:gd name="T6" fmla="*/ 978 w 3000"/>
                    <a:gd name="T7" fmla="*/ 42 h 168"/>
                    <a:gd name="T8" fmla="*/ 1134 w 3000"/>
                    <a:gd name="T9" fmla="*/ 78 h 168"/>
                    <a:gd name="T10" fmla="*/ 1296 w 3000"/>
                    <a:gd name="T11" fmla="*/ 60 h 168"/>
                    <a:gd name="T12" fmla="*/ 1572 w 3000"/>
                    <a:gd name="T13" fmla="*/ 120 h 168"/>
                    <a:gd name="T14" fmla="*/ 1782 w 3000"/>
                    <a:gd name="T15" fmla="*/ 72 h 168"/>
                    <a:gd name="T16" fmla="*/ 2010 w 3000"/>
                    <a:gd name="T17" fmla="*/ 42 h 168"/>
                    <a:gd name="T18" fmla="*/ 2166 w 3000"/>
                    <a:gd name="T19" fmla="*/ 24 h 168"/>
                    <a:gd name="T20" fmla="*/ 2298 w 3000"/>
                    <a:gd name="T21" fmla="*/ 6 h 168"/>
                    <a:gd name="T22" fmla="*/ 2550 w 3000"/>
                    <a:gd name="T23" fmla="*/ 60 h 168"/>
                    <a:gd name="T24" fmla="*/ 2628 w 3000"/>
                    <a:gd name="T25" fmla="*/ 72 h 168"/>
                    <a:gd name="T26" fmla="*/ 3000 w 3000"/>
                    <a:gd name="T27" fmla="*/ 114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000" h="168">
                      <a:moveTo>
                        <a:pt x="0" y="168"/>
                      </a:moveTo>
                      <a:cubicBezTo>
                        <a:pt x="136" y="161"/>
                        <a:pt x="272" y="155"/>
                        <a:pt x="372" y="138"/>
                      </a:cubicBezTo>
                      <a:cubicBezTo>
                        <a:pt x="472" y="121"/>
                        <a:pt x="499" y="82"/>
                        <a:pt x="600" y="66"/>
                      </a:cubicBezTo>
                      <a:cubicBezTo>
                        <a:pt x="701" y="50"/>
                        <a:pt x="889" y="40"/>
                        <a:pt x="978" y="42"/>
                      </a:cubicBezTo>
                      <a:cubicBezTo>
                        <a:pt x="1067" y="44"/>
                        <a:pt x="1081" y="75"/>
                        <a:pt x="1134" y="78"/>
                      </a:cubicBezTo>
                      <a:cubicBezTo>
                        <a:pt x="1187" y="81"/>
                        <a:pt x="1223" y="53"/>
                        <a:pt x="1296" y="60"/>
                      </a:cubicBezTo>
                      <a:cubicBezTo>
                        <a:pt x="1369" y="67"/>
                        <a:pt x="1491" y="118"/>
                        <a:pt x="1572" y="120"/>
                      </a:cubicBezTo>
                      <a:cubicBezTo>
                        <a:pt x="1653" y="122"/>
                        <a:pt x="1709" y="85"/>
                        <a:pt x="1782" y="72"/>
                      </a:cubicBezTo>
                      <a:cubicBezTo>
                        <a:pt x="1855" y="59"/>
                        <a:pt x="1946" y="50"/>
                        <a:pt x="2010" y="42"/>
                      </a:cubicBezTo>
                      <a:cubicBezTo>
                        <a:pt x="2074" y="34"/>
                        <a:pt x="2118" y="30"/>
                        <a:pt x="2166" y="24"/>
                      </a:cubicBezTo>
                      <a:cubicBezTo>
                        <a:pt x="2214" y="18"/>
                        <a:pt x="2234" y="0"/>
                        <a:pt x="2298" y="6"/>
                      </a:cubicBezTo>
                      <a:cubicBezTo>
                        <a:pt x="2362" y="12"/>
                        <a:pt x="2495" y="49"/>
                        <a:pt x="2550" y="60"/>
                      </a:cubicBezTo>
                      <a:cubicBezTo>
                        <a:pt x="2605" y="71"/>
                        <a:pt x="2553" y="63"/>
                        <a:pt x="2628" y="72"/>
                      </a:cubicBezTo>
                      <a:cubicBezTo>
                        <a:pt x="2703" y="81"/>
                        <a:pt x="2851" y="97"/>
                        <a:pt x="3000" y="114"/>
                      </a:cubicBezTo>
                    </a:path>
                  </a:pathLst>
                </a:custGeom>
                <a:noFill/>
                <a:ln w="28575" cap="flat" cmpd="sng">
                  <a:solidFill>
                    <a:srgbClr val="03FF03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174089" name="Group 1033"/>
              <p:cNvGrpSpPr>
                <a:grpSpLocks/>
              </p:cNvGrpSpPr>
              <p:nvPr/>
            </p:nvGrpSpPr>
            <p:grpSpPr bwMode="auto">
              <a:xfrm>
                <a:off x="522" y="2280"/>
                <a:ext cx="3678" cy="1626"/>
                <a:chOff x="522" y="2280"/>
                <a:chExt cx="3678" cy="1626"/>
              </a:xfrm>
            </p:grpSpPr>
            <p:sp>
              <p:nvSpPr>
                <p:cNvPr id="174090" name="Freeform 1034"/>
                <p:cNvSpPr>
                  <a:spLocks/>
                </p:cNvSpPr>
                <p:nvPr/>
              </p:nvSpPr>
              <p:spPr bwMode="auto">
                <a:xfrm>
                  <a:off x="522" y="2280"/>
                  <a:ext cx="1770" cy="816"/>
                </a:xfrm>
                <a:custGeom>
                  <a:avLst/>
                  <a:gdLst>
                    <a:gd name="T0" fmla="*/ 0 w 1770"/>
                    <a:gd name="T1" fmla="*/ 816 h 816"/>
                    <a:gd name="T2" fmla="*/ 624 w 1770"/>
                    <a:gd name="T3" fmla="*/ 384 h 816"/>
                    <a:gd name="T4" fmla="*/ 1128 w 1770"/>
                    <a:gd name="T5" fmla="*/ 204 h 816"/>
                    <a:gd name="T6" fmla="*/ 1338 w 1770"/>
                    <a:gd name="T7" fmla="*/ 120 h 816"/>
                    <a:gd name="T8" fmla="*/ 1770 w 1770"/>
                    <a:gd name="T9" fmla="*/ 0 h 8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70" h="816">
                      <a:moveTo>
                        <a:pt x="0" y="816"/>
                      </a:moveTo>
                      <a:cubicBezTo>
                        <a:pt x="104" y="745"/>
                        <a:pt x="436" y="486"/>
                        <a:pt x="624" y="384"/>
                      </a:cubicBezTo>
                      <a:cubicBezTo>
                        <a:pt x="812" y="282"/>
                        <a:pt x="1009" y="248"/>
                        <a:pt x="1128" y="204"/>
                      </a:cubicBezTo>
                      <a:cubicBezTo>
                        <a:pt x="1247" y="160"/>
                        <a:pt x="1231" y="154"/>
                        <a:pt x="1338" y="120"/>
                      </a:cubicBezTo>
                      <a:cubicBezTo>
                        <a:pt x="1445" y="86"/>
                        <a:pt x="1607" y="43"/>
                        <a:pt x="1770" y="0"/>
                      </a:cubicBezTo>
                    </a:path>
                  </a:pathLst>
                </a:custGeom>
                <a:noFill/>
                <a:ln w="28575" cap="flat" cmpd="sng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74091" name="Freeform 1035"/>
                <p:cNvSpPr>
                  <a:spLocks/>
                </p:cNvSpPr>
                <p:nvPr/>
              </p:nvSpPr>
              <p:spPr bwMode="auto">
                <a:xfrm>
                  <a:off x="1260" y="2298"/>
                  <a:ext cx="1716" cy="936"/>
                </a:xfrm>
                <a:custGeom>
                  <a:avLst/>
                  <a:gdLst>
                    <a:gd name="T0" fmla="*/ 0 w 1716"/>
                    <a:gd name="T1" fmla="*/ 936 h 936"/>
                    <a:gd name="T2" fmla="*/ 408 w 1716"/>
                    <a:gd name="T3" fmla="*/ 702 h 936"/>
                    <a:gd name="T4" fmla="*/ 852 w 1716"/>
                    <a:gd name="T5" fmla="*/ 426 h 936"/>
                    <a:gd name="T6" fmla="*/ 1272 w 1716"/>
                    <a:gd name="T7" fmla="*/ 228 h 936"/>
                    <a:gd name="T8" fmla="*/ 1716 w 1716"/>
                    <a:gd name="T9" fmla="*/ 0 h 9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16" h="936">
                      <a:moveTo>
                        <a:pt x="0" y="936"/>
                      </a:moveTo>
                      <a:cubicBezTo>
                        <a:pt x="133" y="861"/>
                        <a:pt x="266" y="787"/>
                        <a:pt x="408" y="702"/>
                      </a:cubicBezTo>
                      <a:cubicBezTo>
                        <a:pt x="550" y="617"/>
                        <a:pt x="708" y="505"/>
                        <a:pt x="852" y="426"/>
                      </a:cubicBezTo>
                      <a:cubicBezTo>
                        <a:pt x="996" y="347"/>
                        <a:pt x="1128" y="299"/>
                        <a:pt x="1272" y="228"/>
                      </a:cubicBezTo>
                      <a:cubicBezTo>
                        <a:pt x="1416" y="157"/>
                        <a:pt x="1566" y="78"/>
                        <a:pt x="1716" y="0"/>
                      </a:cubicBezTo>
                    </a:path>
                  </a:pathLst>
                </a:custGeom>
                <a:noFill/>
                <a:ln w="28575" cap="flat" cmpd="sng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74092" name="Freeform 1036"/>
                <p:cNvSpPr>
                  <a:spLocks/>
                </p:cNvSpPr>
                <p:nvPr/>
              </p:nvSpPr>
              <p:spPr bwMode="auto">
                <a:xfrm>
                  <a:off x="1452" y="2328"/>
                  <a:ext cx="2688" cy="1074"/>
                </a:xfrm>
                <a:custGeom>
                  <a:avLst/>
                  <a:gdLst>
                    <a:gd name="T0" fmla="*/ 0 w 2688"/>
                    <a:gd name="T1" fmla="*/ 1074 h 1074"/>
                    <a:gd name="T2" fmla="*/ 444 w 2688"/>
                    <a:gd name="T3" fmla="*/ 834 h 1074"/>
                    <a:gd name="T4" fmla="*/ 822 w 2688"/>
                    <a:gd name="T5" fmla="*/ 636 h 1074"/>
                    <a:gd name="T6" fmla="*/ 1302 w 2688"/>
                    <a:gd name="T7" fmla="*/ 444 h 1074"/>
                    <a:gd name="T8" fmla="*/ 1776 w 2688"/>
                    <a:gd name="T9" fmla="*/ 288 h 1074"/>
                    <a:gd name="T10" fmla="*/ 2688 w 2688"/>
                    <a:gd name="T11" fmla="*/ 0 h 10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688" h="1074">
                      <a:moveTo>
                        <a:pt x="0" y="1074"/>
                      </a:moveTo>
                      <a:cubicBezTo>
                        <a:pt x="153" y="990"/>
                        <a:pt x="307" y="907"/>
                        <a:pt x="444" y="834"/>
                      </a:cubicBezTo>
                      <a:cubicBezTo>
                        <a:pt x="581" y="761"/>
                        <a:pt x="679" y="701"/>
                        <a:pt x="822" y="636"/>
                      </a:cubicBezTo>
                      <a:cubicBezTo>
                        <a:pt x="965" y="571"/>
                        <a:pt x="1143" y="502"/>
                        <a:pt x="1302" y="444"/>
                      </a:cubicBezTo>
                      <a:cubicBezTo>
                        <a:pt x="1461" y="386"/>
                        <a:pt x="1545" y="362"/>
                        <a:pt x="1776" y="288"/>
                      </a:cubicBezTo>
                      <a:cubicBezTo>
                        <a:pt x="2007" y="214"/>
                        <a:pt x="2347" y="107"/>
                        <a:pt x="2688" y="0"/>
                      </a:cubicBezTo>
                    </a:path>
                  </a:pathLst>
                </a:custGeom>
                <a:noFill/>
                <a:ln w="28575" cap="flat" cmpd="sng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74093" name="Freeform 1037"/>
                <p:cNvSpPr>
                  <a:spLocks/>
                </p:cNvSpPr>
                <p:nvPr/>
              </p:nvSpPr>
              <p:spPr bwMode="auto">
                <a:xfrm>
                  <a:off x="1344" y="2610"/>
                  <a:ext cx="2856" cy="1296"/>
                </a:xfrm>
                <a:custGeom>
                  <a:avLst/>
                  <a:gdLst>
                    <a:gd name="T0" fmla="*/ 2856 w 2856"/>
                    <a:gd name="T1" fmla="*/ 0 h 1296"/>
                    <a:gd name="T2" fmla="*/ 2454 w 2856"/>
                    <a:gd name="T3" fmla="*/ 126 h 1296"/>
                    <a:gd name="T4" fmla="*/ 1770 w 2856"/>
                    <a:gd name="T5" fmla="*/ 420 h 1296"/>
                    <a:gd name="T6" fmla="*/ 1002 w 2856"/>
                    <a:gd name="T7" fmla="*/ 750 h 1296"/>
                    <a:gd name="T8" fmla="*/ 294 w 2856"/>
                    <a:gd name="T9" fmla="*/ 1116 h 1296"/>
                    <a:gd name="T10" fmla="*/ 0 w 2856"/>
                    <a:gd name="T11" fmla="*/ 1296 h 12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856" h="1296">
                      <a:moveTo>
                        <a:pt x="2856" y="0"/>
                      </a:moveTo>
                      <a:cubicBezTo>
                        <a:pt x="2745" y="28"/>
                        <a:pt x="2635" y="56"/>
                        <a:pt x="2454" y="126"/>
                      </a:cubicBezTo>
                      <a:cubicBezTo>
                        <a:pt x="2273" y="196"/>
                        <a:pt x="2012" y="316"/>
                        <a:pt x="1770" y="420"/>
                      </a:cubicBezTo>
                      <a:cubicBezTo>
                        <a:pt x="1528" y="524"/>
                        <a:pt x="1248" y="634"/>
                        <a:pt x="1002" y="750"/>
                      </a:cubicBezTo>
                      <a:cubicBezTo>
                        <a:pt x="756" y="866"/>
                        <a:pt x="461" y="1025"/>
                        <a:pt x="294" y="1116"/>
                      </a:cubicBezTo>
                      <a:cubicBezTo>
                        <a:pt x="127" y="1207"/>
                        <a:pt x="63" y="1251"/>
                        <a:pt x="0" y="1296"/>
                      </a:cubicBezTo>
                    </a:path>
                  </a:pathLst>
                </a:custGeom>
                <a:noFill/>
                <a:ln w="28575" cap="flat" cmpd="sng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174094" name="Group 1038"/>
              <p:cNvGrpSpPr>
                <a:grpSpLocks/>
              </p:cNvGrpSpPr>
              <p:nvPr/>
            </p:nvGrpSpPr>
            <p:grpSpPr bwMode="auto">
              <a:xfrm>
                <a:off x="1230" y="2346"/>
                <a:ext cx="2976" cy="654"/>
                <a:chOff x="1230" y="2346"/>
                <a:chExt cx="2976" cy="654"/>
              </a:xfrm>
            </p:grpSpPr>
            <p:sp>
              <p:nvSpPr>
                <p:cNvPr id="174095" name="Freeform 1039"/>
                <p:cNvSpPr>
                  <a:spLocks/>
                </p:cNvSpPr>
                <p:nvPr/>
              </p:nvSpPr>
              <p:spPr bwMode="auto">
                <a:xfrm>
                  <a:off x="1230" y="2448"/>
                  <a:ext cx="2100" cy="552"/>
                </a:xfrm>
                <a:custGeom>
                  <a:avLst/>
                  <a:gdLst>
                    <a:gd name="T0" fmla="*/ 0 w 2100"/>
                    <a:gd name="T1" fmla="*/ 0 h 552"/>
                    <a:gd name="T2" fmla="*/ 462 w 2100"/>
                    <a:gd name="T3" fmla="*/ 66 h 552"/>
                    <a:gd name="T4" fmla="*/ 1032 w 2100"/>
                    <a:gd name="T5" fmla="*/ 192 h 552"/>
                    <a:gd name="T6" fmla="*/ 1404 w 2100"/>
                    <a:gd name="T7" fmla="*/ 354 h 552"/>
                    <a:gd name="T8" fmla="*/ 1734 w 2100"/>
                    <a:gd name="T9" fmla="*/ 450 h 552"/>
                    <a:gd name="T10" fmla="*/ 2100 w 2100"/>
                    <a:gd name="T11" fmla="*/ 552 h 5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00" h="552">
                      <a:moveTo>
                        <a:pt x="0" y="0"/>
                      </a:moveTo>
                      <a:cubicBezTo>
                        <a:pt x="145" y="17"/>
                        <a:pt x="290" y="34"/>
                        <a:pt x="462" y="66"/>
                      </a:cubicBezTo>
                      <a:cubicBezTo>
                        <a:pt x="634" y="98"/>
                        <a:pt x="875" y="144"/>
                        <a:pt x="1032" y="192"/>
                      </a:cubicBezTo>
                      <a:cubicBezTo>
                        <a:pt x="1189" y="240"/>
                        <a:pt x="1287" y="311"/>
                        <a:pt x="1404" y="354"/>
                      </a:cubicBezTo>
                      <a:cubicBezTo>
                        <a:pt x="1521" y="397"/>
                        <a:pt x="1618" y="417"/>
                        <a:pt x="1734" y="450"/>
                      </a:cubicBezTo>
                      <a:cubicBezTo>
                        <a:pt x="1850" y="483"/>
                        <a:pt x="2038" y="532"/>
                        <a:pt x="2100" y="552"/>
                      </a:cubicBezTo>
                    </a:path>
                  </a:pathLst>
                </a:custGeom>
                <a:noFill/>
                <a:ln w="28575" cap="flat" cmpd="sng">
                  <a:solidFill>
                    <a:srgbClr val="00CC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74096" name="Freeform 1040"/>
                <p:cNvSpPr>
                  <a:spLocks/>
                </p:cNvSpPr>
                <p:nvPr/>
              </p:nvSpPr>
              <p:spPr bwMode="auto">
                <a:xfrm>
                  <a:off x="1794" y="2346"/>
                  <a:ext cx="1638" cy="348"/>
                </a:xfrm>
                <a:custGeom>
                  <a:avLst/>
                  <a:gdLst>
                    <a:gd name="T0" fmla="*/ 0 w 1638"/>
                    <a:gd name="T1" fmla="*/ 0 h 348"/>
                    <a:gd name="T2" fmla="*/ 426 w 1638"/>
                    <a:gd name="T3" fmla="*/ 72 h 348"/>
                    <a:gd name="T4" fmla="*/ 888 w 1638"/>
                    <a:gd name="T5" fmla="*/ 180 h 348"/>
                    <a:gd name="T6" fmla="*/ 1638 w 1638"/>
                    <a:gd name="T7" fmla="*/ 348 h 3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638" h="348">
                      <a:moveTo>
                        <a:pt x="0" y="0"/>
                      </a:moveTo>
                      <a:cubicBezTo>
                        <a:pt x="139" y="21"/>
                        <a:pt x="278" y="42"/>
                        <a:pt x="426" y="72"/>
                      </a:cubicBezTo>
                      <a:cubicBezTo>
                        <a:pt x="574" y="102"/>
                        <a:pt x="686" y="134"/>
                        <a:pt x="888" y="180"/>
                      </a:cubicBezTo>
                      <a:cubicBezTo>
                        <a:pt x="1090" y="226"/>
                        <a:pt x="1514" y="320"/>
                        <a:pt x="1638" y="348"/>
                      </a:cubicBezTo>
                    </a:path>
                  </a:pathLst>
                </a:custGeom>
                <a:noFill/>
                <a:ln w="28575" cap="flat" cmpd="sng">
                  <a:solidFill>
                    <a:srgbClr val="00CC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74097" name="Freeform 1041"/>
                <p:cNvSpPr>
                  <a:spLocks/>
                </p:cNvSpPr>
                <p:nvPr/>
              </p:nvSpPr>
              <p:spPr bwMode="auto">
                <a:xfrm>
                  <a:off x="2868" y="2346"/>
                  <a:ext cx="1338" cy="252"/>
                </a:xfrm>
                <a:custGeom>
                  <a:avLst/>
                  <a:gdLst>
                    <a:gd name="T0" fmla="*/ 0 w 1338"/>
                    <a:gd name="T1" fmla="*/ 0 h 252"/>
                    <a:gd name="T2" fmla="*/ 486 w 1338"/>
                    <a:gd name="T3" fmla="*/ 60 h 252"/>
                    <a:gd name="T4" fmla="*/ 1008 w 1338"/>
                    <a:gd name="T5" fmla="*/ 168 h 252"/>
                    <a:gd name="T6" fmla="*/ 1338 w 1338"/>
                    <a:gd name="T7" fmla="*/ 252 h 2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338" h="252">
                      <a:moveTo>
                        <a:pt x="0" y="0"/>
                      </a:moveTo>
                      <a:cubicBezTo>
                        <a:pt x="159" y="16"/>
                        <a:pt x="318" y="32"/>
                        <a:pt x="486" y="60"/>
                      </a:cubicBezTo>
                      <a:cubicBezTo>
                        <a:pt x="654" y="88"/>
                        <a:pt x="866" y="136"/>
                        <a:pt x="1008" y="168"/>
                      </a:cubicBezTo>
                      <a:cubicBezTo>
                        <a:pt x="1150" y="200"/>
                        <a:pt x="1244" y="226"/>
                        <a:pt x="1338" y="252"/>
                      </a:cubicBezTo>
                    </a:path>
                  </a:pathLst>
                </a:custGeom>
                <a:noFill/>
                <a:ln w="28575" cap="flat" cmpd="sng">
                  <a:solidFill>
                    <a:srgbClr val="00CC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174098" name="Group 1042"/>
              <p:cNvGrpSpPr>
                <a:grpSpLocks/>
              </p:cNvGrpSpPr>
              <p:nvPr/>
            </p:nvGrpSpPr>
            <p:grpSpPr bwMode="auto">
              <a:xfrm>
                <a:off x="2958" y="2574"/>
                <a:ext cx="1242" cy="1362"/>
                <a:chOff x="2958" y="2574"/>
                <a:chExt cx="1242" cy="1362"/>
              </a:xfrm>
            </p:grpSpPr>
            <p:sp>
              <p:nvSpPr>
                <p:cNvPr id="174099" name="Freeform 1043"/>
                <p:cNvSpPr>
                  <a:spLocks/>
                </p:cNvSpPr>
                <p:nvPr/>
              </p:nvSpPr>
              <p:spPr bwMode="auto">
                <a:xfrm>
                  <a:off x="2958" y="2574"/>
                  <a:ext cx="1242" cy="906"/>
                </a:xfrm>
                <a:custGeom>
                  <a:avLst/>
                  <a:gdLst>
                    <a:gd name="T0" fmla="*/ 1242 w 1242"/>
                    <a:gd name="T1" fmla="*/ 906 h 906"/>
                    <a:gd name="T2" fmla="*/ 792 w 1242"/>
                    <a:gd name="T3" fmla="*/ 582 h 906"/>
                    <a:gd name="T4" fmla="*/ 336 w 1242"/>
                    <a:gd name="T5" fmla="*/ 306 h 906"/>
                    <a:gd name="T6" fmla="*/ 0 w 1242"/>
                    <a:gd name="T7" fmla="*/ 0 h 9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42" h="906">
                      <a:moveTo>
                        <a:pt x="1242" y="906"/>
                      </a:moveTo>
                      <a:cubicBezTo>
                        <a:pt x="1092" y="794"/>
                        <a:pt x="943" y="682"/>
                        <a:pt x="792" y="582"/>
                      </a:cubicBezTo>
                      <a:cubicBezTo>
                        <a:pt x="641" y="482"/>
                        <a:pt x="468" y="403"/>
                        <a:pt x="336" y="306"/>
                      </a:cubicBezTo>
                      <a:cubicBezTo>
                        <a:pt x="204" y="209"/>
                        <a:pt x="102" y="104"/>
                        <a:pt x="0" y="0"/>
                      </a:cubicBezTo>
                    </a:path>
                  </a:pathLst>
                </a:custGeom>
                <a:noFill/>
                <a:ln w="28575" cap="flat" cmpd="sng">
                  <a:solidFill>
                    <a:srgbClr val="EEF406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74100" name="Freeform 1044"/>
                <p:cNvSpPr>
                  <a:spLocks/>
                </p:cNvSpPr>
                <p:nvPr/>
              </p:nvSpPr>
              <p:spPr bwMode="auto">
                <a:xfrm>
                  <a:off x="3174" y="3114"/>
                  <a:ext cx="1014" cy="822"/>
                </a:xfrm>
                <a:custGeom>
                  <a:avLst/>
                  <a:gdLst>
                    <a:gd name="T0" fmla="*/ 0 w 1014"/>
                    <a:gd name="T1" fmla="*/ 0 h 822"/>
                    <a:gd name="T2" fmla="*/ 462 w 1014"/>
                    <a:gd name="T3" fmla="*/ 384 h 822"/>
                    <a:gd name="T4" fmla="*/ 882 w 1014"/>
                    <a:gd name="T5" fmla="*/ 732 h 822"/>
                    <a:gd name="T6" fmla="*/ 1014 w 1014"/>
                    <a:gd name="T7" fmla="*/ 822 h 8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14" h="822">
                      <a:moveTo>
                        <a:pt x="0" y="0"/>
                      </a:moveTo>
                      <a:cubicBezTo>
                        <a:pt x="157" y="131"/>
                        <a:pt x="315" y="262"/>
                        <a:pt x="462" y="384"/>
                      </a:cubicBezTo>
                      <a:cubicBezTo>
                        <a:pt x="609" y="506"/>
                        <a:pt x="790" y="659"/>
                        <a:pt x="882" y="732"/>
                      </a:cubicBezTo>
                      <a:cubicBezTo>
                        <a:pt x="974" y="805"/>
                        <a:pt x="994" y="813"/>
                        <a:pt x="1014" y="822"/>
                      </a:cubicBezTo>
                    </a:path>
                  </a:pathLst>
                </a:custGeom>
                <a:noFill/>
                <a:ln w="28575" cap="flat" cmpd="sng">
                  <a:solidFill>
                    <a:srgbClr val="EEF406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174101" name="Group 1045"/>
              <p:cNvGrpSpPr>
                <a:grpSpLocks/>
              </p:cNvGrpSpPr>
              <p:nvPr/>
            </p:nvGrpSpPr>
            <p:grpSpPr bwMode="auto">
              <a:xfrm>
                <a:off x="4632" y="1472"/>
                <a:ext cx="763" cy="280"/>
                <a:chOff x="4632" y="1148"/>
                <a:chExt cx="763" cy="280"/>
              </a:xfrm>
            </p:grpSpPr>
            <p:sp>
              <p:nvSpPr>
                <p:cNvPr id="174102" name="Text Box 1046"/>
                <p:cNvSpPr txBox="1">
                  <a:spLocks noChangeArrowheads="1"/>
                </p:cNvSpPr>
                <p:nvPr/>
              </p:nvSpPr>
              <p:spPr bwMode="auto">
                <a:xfrm>
                  <a:off x="4632" y="1148"/>
                  <a:ext cx="763" cy="21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accent2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algn="ctr">
                    <a:lnSpc>
                      <a:spcPct val="100000"/>
                    </a:lnSpc>
                  </a:pPr>
                  <a:r>
                    <a:rPr lang="en-US" sz="1600" b="0">
                      <a:latin typeface="+mj-lt"/>
                    </a:rPr>
                    <a:t>First Arrival</a:t>
                  </a:r>
                </a:p>
              </p:txBody>
            </p:sp>
            <p:sp>
              <p:nvSpPr>
                <p:cNvPr id="174103" name="Line 1047"/>
                <p:cNvSpPr>
                  <a:spLocks noChangeShapeType="1"/>
                </p:cNvSpPr>
                <p:nvPr/>
              </p:nvSpPr>
              <p:spPr bwMode="auto">
                <a:xfrm>
                  <a:off x="4728" y="1428"/>
                  <a:ext cx="582" cy="0"/>
                </a:xfrm>
                <a:prstGeom prst="line">
                  <a:avLst/>
                </a:prstGeom>
                <a:noFill/>
                <a:ln w="28575">
                  <a:solidFill>
                    <a:srgbClr val="03FF03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174104" name="Group 1048"/>
              <p:cNvGrpSpPr>
                <a:grpSpLocks/>
              </p:cNvGrpSpPr>
              <p:nvPr/>
            </p:nvGrpSpPr>
            <p:grpSpPr bwMode="auto">
              <a:xfrm>
                <a:off x="4392" y="2012"/>
                <a:ext cx="1359" cy="283"/>
                <a:chOff x="4392" y="1688"/>
                <a:chExt cx="1359" cy="283"/>
              </a:xfrm>
            </p:grpSpPr>
            <p:sp>
              <p:nvSpPr>
                <p:cNvPr id="174105" name="Text Box 1049"/>
                <p:cNvSpPr txBox="1">
                  <a:spLocks noChangeArrowheads="1"/>
                </p:cNvSpPr>
                <p:nvPr/>
              </p:nvSpPr>
              <p:spPr bwMode="auto">
                <a:xfrm>
                  <a:off x="4392" y="1688"/>
                  <a:ext cx="1359" cy="21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algn="ctr">
                    <a:lnSpc>
                      <a:spcPct val="100000"/>
                    </a:lnSpc>
                  </a:pPr>
                  <a:r>
                    <a:rPr lang="en-US" sz="1600" b="0">
                      <a:latin typeface="+mj-lt"/>
                    </a:rPr>
                    <a:t>Upcoming Reflections</a:t>
                  </a:r>
                </a:p>
              </p:txBody>
            </p:sp>
            <p:sp>
              <p:nvSpPr>
                <p:cNvPr id="174106" name="Line 1050"/>
                <p:cNvSpPr>
                  <a:spLocks noChangeShapeType="1"/>
                </p:cNvSpPr>
                <p:nvPr/>
              </p:nvSpPr>
              <p:spPr bwMode="auto">
                <a:xfrm>
                  <a:off x="4734" y="1971"/>
                  <a:ext cx="588" cy="0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174107" name="Group 1051"/>
              <p:cNvGrpSpPr>
                <a:grpSpLocks/>
              </p:cNvGrpSpPr>
              <p:nvPr/>
            </p:nvGrpSpPr>
            <p:grpSpPr bwMode="auto">
              <a:xfrm>
                <a:off x="4389" y="2546"/>
                <a:ext cx="1422" cy="286"/>
                <a:chOff x="4389" y="2282"/>
                <a:chExt cx="1422" cy="286"/>
              </a:xfrm>
            </p:grpSpPr>
            <p:sp>
              <p:nvSpPr>
                <p:cNvPr id="174108" name="Text Box 1052"/>
                <p:cNvSpPr txBox="1">
                  <a:spLocks noChangeArrowheads="1"/>
                </p:cNvSpPr>
                <p:nvPr/>
              </p:nvSpPr>
              <p:spPr bwMode="auto">
                <a:xfrm>
                  <a:off x="4389" y="2282"/>
                  <a:ext cx="1422" cy="21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algn="ctr">
                    <a:lnSpc>
                      <a:spcPct val="100000"/>
                    </a:lnSpc>
                  </a:pPr>
                  <a:r>
                    <a:rPr lang="en-US" sz="1600" b="0" dirty="0">
                      <a:latin typeface="+mj-lt"/>
                    </a:rPr>
                    <a:t>Downgoing Reflections</a:t>
                  </a:r>
                </a:p>
              </p:txBody>
            </p:sp>
            <p:sp>
              <p:nvSpPr>
                <p:cNvPr id="174109" name="Line 1053"/>
                <p:cNvSpPr>
                  <a:spLocks noChangeShapeType="1"/>
                </p:cNvSpPr>
                <p:nvPr/>
              </p:nvSpPr>
              <p:spPr bwMode="auto">
                <a:xfrm>
                  <a:off x="4764" y="2568"/>
                  <a:ext cx="546" cy="0"/>
                </a:xfrm>
                <a:prstGeom prst="line">
                  <a:avLst/>
                </a:prstGeom>
                <a:noFill/>
                <a:ln w="28575">
                  <a:solidFill>
                    <a:srgbClr val="00CCFF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174110" name="Group 1054"/>
              <p:cNvGrpSpPr>
                <a:grpSpLocks/>
              </p:cNvGrpSpPr>
              <p:nvPr/>
            </p:nvGrpSpPr>
            <p:grpSpPr bwMode="auto">
              <a:xfrm>
                <a:off x="4509" y="3164"/>
                <a:ext cx="1131" cy="274"/>
                <a:chOff x="4509" y="2840"/>
                <a:chExt cx="1131" cy="274"/>
              </a:xfrm>
            </p:grpSpPr>
            <p:sp>
              <p:nvSpPr>
                <p:cNvPr id="174111" name="Text Box 1055"/>
                <p:cNvSpPr txBox="1">
                  <a:spLocks noChangeArrowheads="1"/>
                </p:cNvSpPr>
                <p:nvPr/>
              </p:nvSpPr>
              <p:spPr bwMode="auto">
                <a:xfrm>
                  <a:off x="4509" y="2840"/>
                  <a:ext cx="1131" cy="21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algn="ctr">
                    <a:lnSpc>
                      <a:spcPct val="100000"/>
                    </a:lnSpc>
                  </a:pPr>
                  <a:r>
                    <a:rPr lang="en-US" sz="1600" b="0">
                      <a:latin typeface="+mj-lt"/>
                    </a:rPr>
                    <a:t>Downgoing Shear</a:t>
                  </a:r>
                </a:p>
              </p:txBody>
            </p:sp>
            <p:sp>
              <p:nvSpPr>
                <p:cNvPr id="174112" name="Line 1056"/>
                <p:cNvSpPr>
                  <a:spLocks noChangeShapeType="1"/>
                </p:cNvSpPr>
                <p:nvPr/>
              </p:nvSpPr>
              <p:spPr bwMode="auto">
                <a:xfrm>
                  <a:off x="4758" y="3114"/>
                  <a:ext cx="510" cy="0"/>
                </a:xfrm>
                <a:prstGeom prst="line">
                  <a:avLst/>
                </a:prstGeom>
                <a:noFill/>
                <a:ln w="28575">
                  <a:solidFill>
                    <a:srgbClr val="EEF406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</p:grpSp>
      </p:grpSp>
      <p:grpSp>
        <p:nvGrpSpPr>
          <p:cNvPr id="174113" name="Group 1057"/>
          <p:cNvGrpSpPr>
            <a:grpSpLocks/>
          </p:cNvGrpSpPr>
          <p:nvPr/>
        </p:nvGrpSpPr>
        <p:grpSpPr bwMode="auto">
          <a:xfrm>
            <a:off x="457200" y="1716088"/>
            <a:ext cx="8686800" cy="4951412"/>
            <a:chOff x="288" y="1081"/>
            <a:chExt cx="5472" cy="3119"/>
          </a:xfrm>
        </p:grpSpPr>
        <p:grpSp>
          <p:nvGrpSpPr>
            <p:cNvPr id="174114" name="Group 1058"/>
            <p:cNvGrpSpPr>
              <a:grpSpLocks/>
            </p:cNvGrpSpPr>
            <p:nvPr/>
          </p:nvGrpSpPr>
          <p:grpSpPr bwMode="auto">
            <a:xfrm>
              <a:off x="288" y="1081"/>
              <a:ext cx="5472" cy="3119"/>
              <a:chOff x="288" y="1081"/>
              <a:chExt cx="5472" cy="3119"/>
            </a:xfrm>
          </p:grpSpPr>
          <p:pic>
            <p:nvPicPr>
              <p:cNvPr id="174115" name="Picture 1059" descr="raw_rec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88" y="1081"/>
                <a:ext cx="4147" cy="310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74116" name="Rectangle 1060"/>
              <p:cNvSpPr>
                <a:spLocks noChangeArrowheads="1"/>
              </p:cNvSpPr>
              <p:nvPr/>
            </p:nvSpPr>
            <p:spPr bwMode="auto">
              <a:xfrm>
                <a:off x="4440" y="1336"/>
                <a:ext cx="1320" cy="286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174117" name="Text Box 1061"/>
            <p:cNvSpPr txBox="1">
              <a:spLocks noChangeArrowheads="1"/>
            </p:cNvSpPr>
            <p:nvPr/>
          </p:nvSpPr>
          <p:spPr bwMode="auto">
            <a:xfrm>
              <a:off x="4541" y="1137"/>
              <a:ext cx="96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en-US" sz="2400" b="0">
                  <a:latin typeface="+mj-lt"/>
                </a:rPr>
                <a:t>Raw Data</a:t>
              </a:r>
            </a:p>
          </p:txBody>
        </p:sp>
      </p:grpSp>
      <p:sp>
        <p:nvSpPr>
          <p:cNvPr id="174118" name="AutoShape 1062"/>
          <p:cNvSpPr>
            <a:spLocks noChangeArrowheads="1"/>
          </p:cNvSpPr>
          <p:nvPr/>
        </p:nvSpPr>
        <p:spPr bwMode="auto">
          <a:xfrm>
            <a:off x="7797800" y="2273300"/>
            <a:ext cx="295275" cy="455613"/>
          </a:xfrm>
          <a:prstGeom prst="downArrow">
            <a:avLst>
              <a:gd name="adj1" fmla="val 50000"/>
              <a:gd name="adj2" fmla="val 38575"/>
            </a:avLst>
          </a:prstGeom>
          <a:solidFill>
            <a:srgbClr val="FF0000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grpSp>
        <p:nvGrpSpPr>
          <p:cNvPr id="174119" name="Group 1063"/>
          <p:cNvGrpSpPr>
            <a:grpSpLocks/>
          </p:cNvGrpSpPr>
          <p:nvPr/>
        </p:nvGrpSpPr>
        <p:grpSpPr bwMode="auto">
          <a:xfrm>
            <a:off x="457200" y="1700213"/>
            <a:ext cx="8328026" cy="4930775"/>
            <a:chOff x="288" y="1071"/>
            <a:chExt cx="5246" cy="3106"/>
          </a:xfrm>
        </p:grpSpPr>
        <p:pic>
          <p:nvPicPr>
            <p:cNvPr id="174120" name="Picture 1064" descr="tube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8" y="1071"/>
              <a:ext cx="4144" cy="31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4121" name="Text Box 1065"/>
            <p:cNvSpPr txBox="1">
              <a:spLocks noChangeArrowheads="1"/>
            </p:cNvSpPr>
            <p:nvPr/>
          </p:nvSpPr>
          <p:spPr bwMode="auto">
            <a:xfrm>
              <a:off x="4476" y="1724"/>
              <a:ext cx="1058" cy="5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en-US" sz="2400" b="0">
                  <a:latin typeface="+mj-lt"/>
                </a:rPr>
                <a:t>Tubewave </a:t>
              </a:r>
            </a:p>
            <a:p>
              <a:pPr algn="ctr">
                <a:lnSpc>
                  <a:spcPct val="100000"/>
                </a:lnSpc>
              </a:pPr>
              <a:r>
                <a:rPr lang="en-US" sz="2400" b="0">
                  <a:latin typeface="+mj-lt"/>
                </a:rPr>
                <a:t>Removal</a:t>
              </a:r>
            </a:p>
          </p:txBody>
        </p:sp>
      </p:grpSp>
      <p:sp>
        <p:nvSpPr>
          <p:cNvPr id="174122" name="AutoShape 1066"/>
          <p:cNvSpPr>
            <a:spLocks noChangeArrowheads="1"/>
          </p:cNvSpPr>
          <p:nvPr/>
        </p:nvSpPr>
        <p:spPr bwMode="auto">
          <a:xfrm>
            <a:off x="7797800" y="3543300"/>
            <a:ext cx="295275" cy="455613"/>
          </a:xfrm>
          <a:prstGeom prst="downArrow">
            <a:avLst>
              <a:gd name="adj1" fmla="val 50000"/>
              <a:gd name="adj2" fmla="val 38575"/>
            </a:avLst>
          </a:prstGeom>
          <a:solidFill>
            <a:srgbClr val="FF0000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grpSp>
        <p:nvGrpSpPr>
          <p:cNvPr id="174123" name="Group 1067"/>
          <p:cNvGrpSpPr>
            <a:grpSpLocks/>
          </p:cNvGrpSpPr>
          <p:nvPr/>
        </p:nvGrpSpPr>
        <p:grpSpPr bwMode="auto">
          <a:xfrm>
            <a:off x="457200" y="1684338"/>
            <a:ext cx="8332788" cy="4965700"/>
            <a:chOff x="288" y="1061"/>
            <a:chExt cx="5249" cy="3128"/>
          </a:xfrm>
        </p:grpSpPr>
        <p:pic>
          <p:nvPicPr>
            <p:cNvPr id="174124" name="Picture 1068" descr="wsep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8" y="1061"/>
              <a:ext cx="4146" cy="31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4125" name="Text Box 1069"/>
            <p:cNvSpPr txBox="1">
              <a:spLocks noChangeArrowheads="1"/>
            </p:cNvSpPr>
            <p:nvPr/>
          </p:nvSpPr>
          <p:spPr bwMode="auto">
            <a:xfrm>
              <a:off x="4482" y="2536"/>
              <a:ext cx="1055" cy="5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en-US" sz="2400" b="0">
                  <a:latin typeface="+mj-lt"/>
                </a:rPr>
                <a:t>Wavefield</a:t>
              </a:r>
            </a:p>
            <a:p>
              <a:pPr algn="ctr">
                <a:lnSpc>
                  <a:spcPct val="100000"/>
                </a:lnSpc>
              </a:pPr>
              <a:r>
                <a:rPr lang="en-US" sz="2400" b="0">
                  <a:latin typeface="+mj-lt"/>
                </a:rPr>
                <a:t>Separation</a:t>
              </a:r>
            </a:p>
          </p:txBody>
        </p:sp>
      </p:grpSp>
      <p:sp>
        <p:nvSpPr>
          <p:cNvPr id="174126" name="AutoShape 1070"/>
          <p:cNvSpPr>
            <a:spLocks noChangeArrowheads="1"/>
          </p:cNvSpPr>
          <p:nvPr/>
        </p:nvSpPr>
        <p:spPr bwMode="auto">
          <a:xfrm>
            <a:off x="7797800" y="4826000"/>
            <a:ext cx="295275" cy="455613"/>
          </a:xfrm>
          <a:prstGeom prst="downArrow">
            <a:avLst>
              <a:gd name="adj1" fmla="val 50000"/>
              <a:gd name="adj2" fmla="val 38575"/>
            </a:avLst>
          </a:prstGeom>
          <a:solidFill>
            <a:srgbClr val="FF0000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grpSp>
        <p:nvGrpSpPr>
          <p:cNvPr id="174127" name="Group 1071"/>
          <p:cNvGrpSpPr>
            <a:grpSpLocks/>
          </p:cNvGrpSpPr>
          <p:nvPr/>
        </p:nvGrpSpPr>
        <p:grpSpPr bwMode="auto">
          <a:xfrm>
            <a:off x="457200" y="1692275"/>
            <a:ext cx="8628063" cy="4948238"/>
            <a:chOff x="288" y="1066"/>
            <a:chExt cx="5435" cy="3117"/>
          </a:xfrm>
        </p:grpSpPr>
        <p:pic>
          <p:nvPicPr>
            <p:cNvPr id="174128" name="Picture 1072" descr="dec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8" y="1066"/>
              <a:ext cx="4155" cy="31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4129" name="Text Box 1073"/>
            <p:cNvSpPr txBox="1">
              <a:spLocks noChangeArrowheads="1"/>
            </p:cNvSpPr>
            <p:nvPr/>
          </p:nvSpPr>
          <p:spPr bwMode="auto">
            <a:xfrm>
              <a:off x="4388" y="3379"/>
              <a:ext cx="1335" cy="5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75000"/>
                </a:lnSpc>
              </a:pPr>
              <a:r>
                <a:rPr lang="en-US" sz="2400" b="0">
                  <a:latin typeface="+mj-lt"/>
                </a:rPr>
                <a:t>Deconvolution</a:t>
              </a:r>
            </a:p>
            <a:p>
              <a:pPr algn="ctr">
                <a:lnSpc>
                  <a:spcPct val="75000"/>
                </a:lnSpc>
              </a:pPr>
              <a:r>
                <a:rPr lang="en-US" sz="2400" b="0">
                  <a:latin typeface="+mj-lt"/>
                </a:rPr>
                <a:t>&amp;</a:t>
              </a:r>
            </a:p>
            <a:p>
              <a:pPr algn="ctr">
                <a:lnSpc>
                  <a:spcPct val="75000"/>
                </a:lnSpc>
              </a:pPr>
              <a:r>
                <a:rPr lang="en-US" sz="2400" b="0">
                  <a:latin typeface="+mj-lt"/>
                </a:rPr>
                <a:t>Balancing</a:t>
              </a:r>
            </a:p>
          </p:txBody>
        </p:sp>
      </p:grpSp>
      <p:sp>
        <p:nvSpPr>
          <p:cNvPr id="174130" name="Rectangle 1074"/>
          <p:cNvSpPr>
            <a:spLocks noChangeArrowheads="1"/>
          </p:cNvSpPr>
          <p:nvPr/>
        </p:nvSpPr>
        <p:spPr bwMode="auto">
          <a:xfrm>
            <a:off x="279400" y="1609725"/>
            <a:ext cx="8793163" cy="52482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lnSpc>
                <a:spcPct val="100000"/>
              </a:lnSpc>
            </a:pPr>
            <a:endParaRPr lang="en-US" sz="2400" b="0">
              <a:latin typeface="+mj-lt"/>
            </a:endParaRPr>
          </a:p>
        </p:txBody>
      </p:sp>
      <p:grpSp>
        <p:nvGrpSpPr>
          <p:cNvPr id="174131" name="Group 1075"/>
          <p:cNvGrpSpPr>
            <a:grpSpLocks/>
          </p:cNvGrpSpPr>
          <p:nvPr/>
        </p:nvGrpSpPr>
        <p:grpSpPr bwMode="auto">
          <a:xfrm>
            <a:off x="1068388" y="1609725"/>
            <a:ext cx="7448549" cy="5060950"/>
            <a:chOff x="673" y="1014"/>
            <a:chExt cx="4692" cy="3188"/>
          </a:xfrm>
        </p:grpSpPr>
        <p:grpSp>
          <p:nvGrpSpPr>
            <p:cNvPr id="174132" name="Group 1076"/>
            <p:cNvGrpSpPr>
              <a:grpSpLocks/>
            </p:cNvGrpSpPr>
            <p:nvPr/>
          </p:nvGrpSpPr>
          <p:grpSpPr bwMode="auto">
            <a:xfrm>
              <a:off x="673" y="1014"/>
              <a:ext cx="2613" cy="3188"/>
              <a:chOff x="2721" y="1032"/>
              <a:chExt cx="2613" cy="3188"/>
            </a:xfrm>
          </p:grpSpPr>
          <p:pic>
            <p:nvPicPr>
              <p:cNvPr id="174133" name="Picture 1077" descr="74-5-74-13FTomo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7907" t="15405" b="8943"/>
              <a:stretch>
                <a:fillRect/>
              </a:stretch>
            </p:blipFill>
            <p:spPr bwMode="auto">
              <a:xfrm>
                <a:off x="2721" y="1032"/>
                <a:ext cx="2613" cy="29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74134" name="Text Box 1078"/>
              <p:cNvSpPr txBox="1">
                <a:spLocks noChangeArrowheads="1"/>
              </p:cNvSpPr>
              <p:nvPr/>
            </p:nvSpPr>
            <p:spPr bwMode="auto">
              <a:xfrm>
                <a:off x="3626" y="3932"/>
                <a:ext cx="1045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100000"/>
                  </a:lnSpc>
                </a:pPr>
                <a:r>
                  <a:rPr lang="en-US" sz="2400" b="0">
                    <a:latin typeface="+mj-lt"/>
                  </a:rPr>
                  <a:t>Tomogram</a:t>
                </a:r>
              </a:p>
            </p:txBody>
          </p:sp>
        </p:grpSp>
        <p:sp>
          <p:nvSpPr>
            <p:cNvPr id="174135" name="Text Box 1079"/>
            <p:cNvSpPr txBox="1">
              <a:spLocks noChangeArrowheads="1"/>
            </p:cNvSpPr>
            <p:nvPr/>
          </p:nvSpPr>
          <p:spPr bwMode="auto">
            <a:xfrm>
              <a:off x="3405" y="2010"/>
              <a:ext cx="1960" cy="7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en-US" sz="2400" b="0">
                  <a:latin typeface="+mj-lt"/>
                </a:rPr>
                <a:t>The tomographic </a:t>
              </a:r>
            </a:p>
            <a:p>
              <a:pPr algn="ctr">
                <a:lnSpc>
                  <a:spcPct val="100000"/>
                </a:lnSpc>
              </a:pPr>
              <a:r>
                <a:rPr lang="en-US" sz="2400" b="0">
                  <a:latin typeface="+mj-lt"/>
                </a:rPr>
                <a:t>velocity model</a:t>
              </a:r>
            </a:p>
            <a:p>
              <a:pPr algn="ctr">
                <a:lnSpc>
                  <a:spcPct val="100000"/>
                </a:lnSpc>
              </a:pPr>
              <a:r>
                <a:rPr lang="en-US" sz="2400" b="0">
                  <a:latin typeface="+mj-lt"/>
                </a:rPr>
                <a:t>is reflection raytraced</a:t>
              </a:r>
            </a:p>
          </p:txBody>
        </p:sp>
      </p:grpSp>
      <p:sp>
        <p:nvSpPr>
          <p:cNvPr id="174136" name="Rectangle 1080"/>
          <p:cNvSpPr>
            <a:spLocks noChangeArrowheads="1"/>
          </p:cNvSpPr>
          <p:nvPr/>
        </p:nvSpPr>
        <p:spPr bwMode="auto">
          <a:xfrm>
            <a:off x="279400" y="1609725"/>
            <a:ext cx="8793163" cy="52482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lnSpc>
                <a:spcPct val="100000"/>
              </a:lnSpc>
            </a:pPr>
            <a:endParaRPr lang="en-US" sz="2400" b="0">
              <a:latin typeface="+mj-lt"/>
            </a:endParaRPr>
          </a:p>
        </p:txBody>
      </p:sp>
      <p:grpSp>
        <p:nvGrpSpPr>
          <p:cNvPr id="174137" name="Group 1081"/>
          <p:cNvGrpSpPr>
            <a:grpSpLocks/>
          </p:cNvGrpSpPr>
          <p:nvPr/>
        </p:nvGrpSpPr>
        <p:grpSpPr bwMode="auto">
          <a:xfrm>
            <a:off x="457200" y="1609725"/>
            <a:ext cx="6130926" cy="2146300"/>
            <a:chOff x="288" y="1014"/>
            <a:chExt cx="3862" cy="1352"/>
          </a:xfrm>
        </p:grpSpPr>
        <p:pic>
          <p:nvPicPr>
            <p:cNvPr id="174138" name="Picture 1082" descr="dec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8" y="1014"/>
              <a:ext cx="2267" cy="13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4139" name="Text Box 1083"/>
            <p:cNvSpPr txBox="1">
              <a:spLocks noChangeArrowheads="1"/>
            </p:cNvSpPr>
            <p:nvPr/>
          </p:nvSpPr>
          <p:spPr bwMode="auto">
            <a:xfrm>
              <a:off x="3170" y="1457"/>
              <a:ext cx="980" cy="5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en-US" sz="2400" b="0">
                  <a:latin typeface="+mj-lt"/>
                </a:rPr>
                <a:t>Reflection</a:t>
              </a:r>
            </a:p>
            <a:p>
              <a:pPr algn="ctr">
                <a:lnSpc>
                  <a:spcPct val="100000"/>
                </a:lnSpc>
              </a:pPr>
              <a:r>
                <a:rPr lang="en-US" sz="2400" b="0">
                  <a:latin typeface="+mj-lt"/>
                </a:rPr>
                <a:t>Data</a:t>
              </a:r>
            </a:p>
          </p:txBody>
        </p:sp>
      </p:grpSp>
      <p:grpSp>
        <p:nvGrpSpPr>
          <p:cNvPr id="174140" name="Group 1084"/>
          <p:cNvGrpSpPr>
            <a:grpSpLocks/>
          </p:cNvGrpSpPr>
          <p:nvPr/>
        </p:nvGrpSpPr>
        <p:grpSpPr bwMode="auto">
          <a:xfrm>
            <a:off x="635000" y="4114800"/>
            <a:ext cx="5951538" cy="2339975"/>
            <a:chOff x="400" y="2592"/>
            <a:chExt cx="3749" cy="1474"/>
          </a:xfrm>
        </p:grpSpPr>
        <p:pic>
          <p:nvPicPr>
            <p:cNvPr id="174141" name="Picture 1085" descr="17-26-15-24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0" y="2592"/>
              <a:ext cx="2029" cy="14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4142" name="Text Box 1086"/>
            <p:cNvSpPr txBox="1">
              <a:spLocks noChangeArrowheads="1"/>
            </p:cNvSpPr>
            <p:nvPr/>
          </p:nvSpPr>
          <p:spPr bwMode="auto">
            <a:xfrm>
              <a:off x="3105" y="3034"/>
              <a:ext cx="1044" cy="5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en-US" sz="2400" b="0">
                  <a:latin typeface="+mj-lt"/>
                </a:rPr>
                <a:t>Reflection</a:t>
              </a:r>
            </a:p>
            <a:p>
              <a:pPr algn="ctr">
                <a:lnSpc>
                  <a:spcPct val="100000"/>
                </a:lnSpc>
              </a:pPr>
              <a:r>
                <a:rPr lang="en-US" sz="2400" b="0">
                  <a:latin typeface="+mj-lt"/>
                </a:rPr>
                <a:t>Raytracing</a:t>
              </a:r>
            </a:p>
          </p:txBody>
        </p:sp>
      </p:grpSp>
      <p:sp>
        <p:nvSpPr>
          <p:cNvPr id="174143" name="AutoShape 1087"/>
          <p:cNvSpPr>
            <a:spLocks noChangeArrowheads="1"/>
          </p:cNvSpPr>
          <p:nvPr/>
        </p:nvSpPr>
        <p:spPr bwMode="auto">
          <a:xfrm>
            <a:off x="4260850" y="3327400"/>
            <a:ext cx="1265238" cy="1257300"/>
          </a:xfrm>
          <a:prstGeom prst="plus">
            <a:avLst>
              <a:gd name="adj" fmla="val 42282"/>
            </a:avLst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74144" name="Rectangle 1088"/>
          <p:cNvSpPr>
            <a:spLocks noChangeArrowheads="1"/>
          </p:cNvSpPr>
          <p:nvPr/>
        </p:nvSpPr>
        <p:spPr bwMode="auto">
          <a:xfrm>
            <a:off x="4127500" y="1876425"/>
            <a:ext cx="3924300" cy="44767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74145" name="Rectangle 1089"/>
          <p:cNvSpPr>
            <a:spLocks noChangeArrowheads="1"/>
          </p:cNvSpPr>
          <p:nvPr/>
        </p:nvSpPr>
        <p:spPr bwMode="auto">
          <a:xfrm>
            <a:off x="1685925" y="-4619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grpSp>
        <p:nvGrpSpPr>
          <p:cNvPr id="174146" name="Group 1090"/>
          <p:cNvGrpSpPr>
            <a:grpSpLocks/>
          </p:cNvGrpSpPr>
          <p:nvPr/>
        </p:nvGrpSpPr>
        <p:grpSpPr bwMode="auto">
          <a:xfrm>
            <a:off x="4713288" y="1798638"/>
            <a:ext cx="4019550" cy="5051424"/>
            <a:chOff x="2969" y="1133"/>
            <a:chExt cx="2532" cy="3182"/>
          </a:xfrm>
        </p:grpSpPr>
        <p:pic>
          <p:nvPicPr>
            <p:cNvPr id="174147" name="Picture 1091" descr="74-5-74-13FSEIS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83" t="45885" r="2707" b="7121"/>
            <a:stretch>
              <a:fillRect/>
            </a:stretch>
          </p:blipFill>
          <p:spPr bwMode="auto">
            <a:xfrm>
              <a:off x="2969" y="1133"/>
              <a:ext cx="2532" cy="26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4148" name="Text Box 1092"/>
            <p:cNvSpPr txBox="1">
              <a:spLocks noChangeArrowheads="1"/>
            </p:cNvSpPr>
            <p:nvPr/>
          </p:nvSpPr>
          <p:spPr bwMode="auto">
            <a:xfrm>
              <a:off x="3721" y="3792"/>
              <a:ext cx="980" cy="5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en-US" sz="2400" b="0">
                  <a:latin typeface="+mj-lt"/>
                </a:rPr>
                <a:t>Reflection</a:t>
              </a:r>
            </a:p>
            <a:p>
              <a:pPr algn="ctr">
                <a:lnSpc>
                  <a:spcPct val="100000"/>
                </a:lnSpc>
              </a:pPr>
              <a:r>
                <a:rPr lang="en-US" sz="2400" b="0">
                  <a:latin typeface="+mj-lt"/>
                </a:rPr>
                <a:t>Image</a:t>
              </a:r>
            </a:p>
          </p:txBody>
        </p:sp>
      </p:grpSp>
      <p:sp>
        <p:nvSpPr>
          <p:cNvPr id="174149" name="AutoShape 1093"/>
          <p:cNvSpPr>
            <a:spLocks noChangeArrowheads="1"/>
          </p:cNvSpPr>
          <p:nvPr/>
        </p:nvSpPr>
        <p:spPr bwMode="auto">
          <a:xfrm>
            <a:off x="3903663" y="3233738"/>
            <a:ext cx="1150937" cy="1760537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lnSpc>
                <a:spcPct val="100000"/>
              </a:lnSpc>
            </a:pPr>
            <a:r>
              <a:rPr lang="en-US" sz="1800" b="0">
                <a:latin typeface="+mj-lt"/>
              </a:rPr>
              <a:t>VSP-CDP</a:t>
            </a:r>
          </a:p>
          <a:p>
            <a:pPr algn="ctr">
              <a:lnSpc>
                <a:spcPct val="100000"/>
              </a:lnSpc>
            </a:pPr>
            <a:r>
              <a:rPr lang="en-US" sz="1800" b="0">
                <a:latin typeface="+mj-lt"/>
              </a:rPr>
              <a:t>Transform</a:t>
            </a:r>
          </a:p>
        </p:txBody>
      </p:sp>
    </p:spTree>
    <p:extLst>
      <p:ext uri="{BB962C8B-B14F-4D97-AF65-F5344CB8AC3E}">
        <p14:creationId xmlns:p14="http://schemas.microsoft.com/office/powerpoint/2010/main" val="596017552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4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30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74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145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19000"/>
                            </p:stCondLst>
                            <p:childTnLst>
                              <p:par>
                                <p:cTn id="3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74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4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19500"/>
                            </p:stCondLst>
                            <p:childTnLst>
                              <p:par>
                                <p:cTn id="42" presetID="23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4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4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21000"/>
                            </p:stCondLst>
                            <p:childTnLst>
                              <p:par>
                                <p:cTn id="47" presetID="2" presetClass="entr" presetSubtype="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4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4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22500"/>
                            </p:stCondLst>
                            <p:childTnLst>
                              <p:par>
                                <p:cTn id="52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25000"/>
                            </p:stCondLst>
                            <p:childTnLst>
                              <p:par>
                                <p:cTn id="5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74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74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26500"/>
                            </p:stCondLst>
                            <p:childTnLst>
                              <p:par>
                                <p:cTn id="60" presetID="23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4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4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8" grpId="0" animBg="1"/>
      <p:bldP spid="174122" grpId="0" animBg="1"/>
      <p:bldP spid="174126" grpId="0" animBg="1"/>
      <p:bldP spid="174130" grpId="0" animBg="1" autoUpdateAnimBg="0"/>
      <p:bldP spid="174136" grpId="0" animBg="1" autoUpdateAnimBg="0"/>
      <p:bldP spid="174143" grpId="0" animBg="1"/>
      <p:bldP spid="174144" grpId="0" animBg="1"/>
      <p:bldP spid="174149" grpId="0" animBg="1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175" y="1409700"/>
            <a:ext cx="9151938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13"/>
          <p:cNvSpPr txBox="1">
            <a:spLocks noChangeArrowheads="1"/>
          </p:cNvSpPr>
          <p:nvPr/>
        </p:nvSpPr>
        <p:spPr bwMode="auto">
          <a:xfrm>
            <a:off x="406400" y="152400"/>
            <a:ext cx="614680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2000" tIns="36000" rIns="72000" bIns="36000" anchor="ctr"/>
          <a:lstStyle/>
          <a:p>
            <a:pPr>
              <a:lnSpc>
                <a:spcPct val="85000"/>
              </a:lnSpc>
              <a:defRPr/>
            </a:pPr>
            <a:r>
              <a:rPr lang="en-US" sz="2800" b="1" kern="0" dirty="0">
                <a:solidFill>
                  <a:srgbClr val="003366"/>
                </a:solidFill>
                <a:latin typeface="+mj-lt"/>
                <a:ea typeface="+mj-ea"/>
                <a:cs typeface="+mj-cs"/>
              </a:rPr>
              <a:t>Reflection </a:t>
            </a:r>
            <a:r>
              <a:rPr lang="en-US" sz="2800" b="1" kern="0" dirty="0" smtClean="0">
                <a:solidFill>
                  <a:srgbClr val="003366"/>
                </a:solidFill>
                <a:latin typeface="+mj-lt"/>
                <a:ea typeface="+mj-ea"/>
                <a:cs typeface="+mj-cs"/>
              </a:rPr>
              <a:t>Data </a:t>
            </a:r>
            <a:r>
              <a:rPr lang="en-US" sz="2800" b="1" kern="0" dirty="0">
                <a:solidFill>
                  <a:srgbClr val="003366"/>
                </a:solidFill>
                <a:latin typeface="+mj-lt"/>
                <a:ea typeface="+mj-ea"/>
                <a:cs typeface="+mj-cs"/>
              </a:rPr>
              <a:t>Processing </a:t>
            </a:r>
          </a:p>
        </p:txBody>
      </p:sp>
    </p:spTree>
    <p:extLst>
      <p:ext uri="{BB962C8B-B14F-4D97-AF65-F5344CB8AC3E}">
        <p14:creationId xmlns:p14="http://schemas.microsoft.com/office/powerpoint/2010/main" val="401702532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75505"/>
            <a:ext cx="9144000" cy="5202386"/>
          </a:xfrm>
          <a:prstGeom prst="rect">
            <a:avLst/>
          </a:prstGeom>
        </p:spPr>
      </p:pic>
      <p:sp>
        <p:nvSpPr>
          <p:cNvPr id="2" name="Rectangle 13"/>
          <p:cNvSpPr txBox="1">
            <a:spLocks noChangeArrowheads="1"/>
          </p:cNvSpPr>
          <p:nvPr/>
        </p:nvSpPr>
        <p:spPr bwMode="auto">
          <a:xfrm>
            <a:off x="386080" y="152400"/>
            <a:ext cx="837184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2000" tIns="36000" rIns="72000" bIns="36000" anchor="ctr"/>
          <a:lstStyle/>
          <a:p>
            <a:pPr>
              <a:lnSpc>
                <a:spcPct val="85000"/>
              </a:lnSpc>
              <a:defRPr/>
            </a:pPr>
            <a:r>
              <a:rPr lang="en-US" sz="2800" b="1" kern="0" dirty="0" smtClean="0">
                <a:solidFill>
                  <a:srgbClr val="003366"/>
                </a:solidFill>
                <a:latin typeface="+mj-lt"/>
                <a:ea typeface="+mj-ea"/>
                <a:cs typeface="+mj-cs"/>
              </a:rPr>
              <a:t>Direct Arrival Removal</a:t>
            </a:r>
          </a:p>
          <a:p>
            <a:pPr>
              <a:lnSpc>
                <a:spcPct val="85000"/>
              </a:lnSpc>
              <a:defRPr/>
            </a:pPr>
            <a:r>
              <a:rPr lang="en-US" sz="2800" b="1" kern="0" dirty="0" smtClean="0">
                <a:solidFill>
                  <a:srgbClr val="003366"/>
                </a:solidFill>
                <a:latin typeface="+mj-lt"/>
                <a:ea typeface="+mj-ea"/>
                <a:cs typeface="+mj-cs"/>
              </a:rPr>
              <a:t>Compressional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558087" y="1362439"/>
            <a:ext cx="1494320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>
                <a:latin typeface="+mn-lt"/>
              </a:rPr>
              <a:t>Raw Data</a:t>
            </a:r>
            <a:endParaRPr lang="en-US" b="1" dirty="0">
              <a:latin typeface="+mn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846266" y="1362439"/>
            <a:ext cx="1852430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>
                <a:latin typeface="+mn-lt"/>
              </a:rPr>
              <a:t>DA Removal</a:t>
            </a:r>
            <a:endParaRPr lang="en-US" b="1" dirty="0">
              <a:latin typeface="+mn-lt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484909" y="6453771"/>
            <a:ext cx="3796146" cy="338554"/>
            <a:chOff x="4079047" y="5210286"/>
            <a:chExt cx="3796146" cy="338554"/>
          </a:xfrm>
          <a:solidFill>
            <a:schemeClr val="bg1"/>
          </a:solidFill>
        </p:grpSpPr>
        <p:sp>
          <p:nvSpPr>
            <p:cNvPr id="7" name="TextBox 6"/>
            <p:cNvSpPr txBox="1"/>
            <p:nvPr/>
          </p:nvSpPr>
          <p:spPr>
            <a:xfrm>
              <a:off x="5151301" y="5210286"/>
              <a:ext cx="1516762" cy="338554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solidFill>
                    <a:srgbClr val="3D3DCF"/>
                  </a:solidFill>
                  <a:latin typeface="+mj-lt"/>
                </a:rPr>
                <a:t>Source Depth</a:t>
              </a:r>
              <a:endParaRPr lang="en-US" sz="1600" b="1" dirty="0">
                <a:solidFill>
                  <a:srgbClr val="3D3DCF"/>
                </a:solidFill>
                <a:latin typeface="+mj-lt"/>
              </a:endParaRPr>
            </a:p>
          </p:txBody>
        </p:sp>
        <p:cxnSp>
          <p:nvCxnSpPr>
            <p:cNvPr id="8" name="Straight Arrow Connector 7"/>
            <p:cNvCxnSpPr/>
            <p:nvPr/>
          </p:nvCxnSpPr>
          <p:spPr>
            <a:xfrm>
              <a:off x="4079047" y="5212733"/>
              <a:ext cx="3796146" cy="13855"/>
            </a:xfrm>
            <a:prstGeom prst="straightConnector1">
              <a:avLst/>
            </a:prstGeom>
            <a:grpFill/>
            <a:ln w="38100">
              <a:solidFill>
                <a:srgbClr val="3333CC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10"/>
          <p:cNvGrpSpPr/>
          <p:nvPr/>
        </p:nvGrpSpPr>
        <p:grpSpPr>
          <a:xfrm>
            <a:off x="4932218" y="6442364"/>
            <a:ext cx="3825702" cy="349961"/>
            <a:chOff x="6378831" y="5233686"/>
            <a:chExt cx="3825702" cy="349961"/>
          </a:xfrm>
        </p:grpSpPr>
        <p:sp>
          <p:nvSpPr>
            <p:cNvPr id="12" name="TextBox 11"/>
            <p:cNvSpPr txBox="1"/>
            <p:nvPr/>
          </p:nvSpPr>
          <p:spPr>
            <a:xfrm>
              <a:off x="7430884" y="5245093"/>
              <a:ext cx="1516762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solidFill>
                    <a:srgbClr val="3D3DCF"/>
                  </a:solidFill>
                  <a:latin typeface="+mj-lt"/>
                </a:rPr>
                <a:t>Source Depth</a:t>
              </a:r>
              <a:endParaRPr lang="en-US" sz="1600" b="1" dirty="0">
                <a:solidFill>
                  <a:srgbClr val="3D3DCF"/>
                </a:solidFill>
                <a:latin typeface="+mj-lt"/>
              </a:endParaRPr>
            </a:p>
          </p:txBody>
        </p:sp>
        <p:cxnSp>
          <p:nvCxnSpPr>
            <p:cNvPr id="13" name="Straight Arrow Connector 12"/>
            <p:cNvCxnSpPr/>
            <p:nvPr/>
          </p:nvCxnSpPr>
          <p:spPr>
            <a:xfrm>
              <a:off x="6378831" y="5233686"/>
              <a:ext cx="3825702" cy="27709"/>
            </a:xfrm>
            <a:prstGeom prst="straightConnector1">
              <a:avLst/>
            </a:prstGeom>
            <a:ln w="38100">
              <a:solidFill>
                <a:srgbClr val="3333CC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7" name="Straight Arrow Connector 16"/>
          <p:cNvCxnSpPr/>
          <p:nvPr/>
        </p:nvCxnSpPr>
        <p:spPr>
          <a:xfrm>
            <a:off x="4449566" y="2009789"/>
            <a:ext cx="0" cy="4709664"/>
          </a:xfrm>
          <a:prstGeom prst="straightConnector1">
            <a:avLst/>
          </a:prstGeom>
          <a:ln w="508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4417860" y="3793180"/>
            <a:ext cx="369332" cy="626775"/>
          </a:xfrm>
          <a:prstGeom prst="rect">
            <a:avLst/>
          </a:prstGeom>
          <a:noFill/>
        </p:spPr>
        <p:txBody>
          <a:bodyPr vert="vert270" wrap="none" lIns="45720" rIns="45720" rtlCol="0" anchor="ctr" anchorCtr="0">
            <a:spAutoFit/>
          </a:bodyPr>
          <a:lstStyle/>
          <a:p>
            <a:pPr algn="just">
              <a:spcBef>
                <a:spcPts val="0"/>
              </a:spcBef>
            </a:pPr>
            <a:r>
              <a:rPr lang="en-US" sz="1800" b="1" dirty="0" smtClean="0">
                <a:solidFill>
                  <a:srgbClr val="FF0000"/>
                </a:solidFill>
                <a:latin typeface="+mj-lt"/>
              </a:rPr>
              <a:t>Time</a:t>
            </a:r>
            <a:endParaRPr lang="en-US" sz="1800" b="1" dirty="0">
              <a:solidFill>
                <a:srgbClr val="FF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17478945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46837"/>
            <a:ext cx="9144000" cy="5175635"/>
          </a:xfrm>
          <a:prstGeom prst="rect">
            <a:avLst/>
          </a:prstGeom>
        </p:spPr>
      </p:pic>
      <p:sp>
        <p:nvSpPr>
          <p:cNvPr id="2" name="Rectangle 13"/>
          <p:cNvSpPr txBox="1">
            <a:spLocks noChangeArrowheads="1"/>
          </p:cNvSpPr>
          <p:nvPr/>
        </p:nvSpPr>
        <p:spPr bwMode="auto">
          <a:xfrm>
            <a:off x="386080" y="152400"/>
            <a:ext cx="837184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2000" tIns="36000" rIns="72000" bIns="36000" anchor="ctr"/>
          <a:lstStyle/>
          <a:p>
            <a:pPr>
              <a:lnSpc>
                <a:spcPct val="85000"/>
              </a:lnSpc>
              <a:defRPr/>
            </a:pPr>
            <a:r>
              <a:rPr lang="en-US" sz="2800" b="1" kern="0" dirty="0" smtClean="0">
                <a:solidFill>
                  <a:srgbClr val="003366"/>
                </a:solidFill>
                <a:latin typeface="+mj-lt"/>
                <a:ea typeface="+mj-ea"/>
                <a:cs typeface="+mj-cs"/>
              </a:rPr>
              <a:t>Upcoming Wavefield</a:t>
            </a:r>
          </a:p>
          <a:p>
            <a:pPr>
              <a:lnSpc>
                <a:spcPct val="85000"/>
              </a:lnSpc>
              <a:defRPr/>
            </a:pPr>
            <a:r>
              <a:rPr lang="en-US" sz="2800" b="1" kern="0" dirty="0" smtClean="0">
                <a:solidFill>
                  <a:srgbClr val="003366"/>
                </a:solidFill>
                <a:latin typeface="+mj-lt"/>
                <a:ea typeface="+mj-ea"/>
                <a:cs typeface="+mj-cs"/>
              </a:rPr>
              <a:t>Compressional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379028" y="1362439"/>
            <a:ext cx="1852430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>
                <a:latin typeface="+mn-lt"/>
              </a:rPr>
              <a:t>DA Removal</a:t>
            </a:r>
            <a:endParaRPr lang="en-US" b="1" dirty="0">
              <a:latin typeface="+mn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11245" y="1362439"/>
            <a:ext cx="2922468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>
                <a:latin typeface="+mn-lt"/>
              </a:rPr>
              <a:t>Upcoming Wavefield</a:t>
            </a:r>
            <a:endParaRPr lang="en-US" b="1" dirty="0">
              <a:latin typeface="+mn-lt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484909" y="6453771"/>
            <a:ext cx="3796146" cy="338554"/>
            <a:chOff x="4079047" y="5210286"/>
            <a:chExt cx="3796146" cy="338554"/>
          </a:xfrm>
          <a:solidFill>
            <a:schemeClr val="bg1"/>
          </a:solidFill>
        </p:grpSpPr>
        <p:sp>
          <p:nvSpPr>
            <p:cNvPr id="7" name="TextBox 6"/>
            <p:cNvSpPr txBox="1"/>
            <p:nvPr/>
          </p:nvSpPr>
          <p:spPr>
            <a:xfrm>
              <a:off x="5151301" y="5210286"/>
              <a:ext cx="1516762" cy="338554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solidFill>
                    <a:srgbClr val="3D3DCF"/>
                  </a:solidFill>
                  <a:latin typeface="+mj-lt"/>
                </a:rPr>
                <a:t>Source Depth</a:t>
              </a:r>
              <a:endParaRPr lang="en-US" sz="1600" b="1" dirty="0">
                <a:solidFill>
                  <a:srgbClr val="3D3DCF"/>
                </a:solidFill>
                <a:latin typeface="+mj-lt"/>
              </a:endParaRPr>
            </a:p>
          </p:txBody>
        </p:sp>
        <p:cxnSp>
          <p:nvCxnSpPr>
            <p:cNvPr id="8" name="Straight Arrow Connector 7"/>
            <p:cNvCxnSpPr/>
            <p:nvPr/>
          </p:nvCxnSpPr>
          <p:spPr>
            <a:xfrm>
              <a:off x="4079047" y="5212733"/>
              <a:ext cx="3796146" cy="13855"/>
            </a:xfrm>
            <a:prstGeom prst="straightConnector1">
              <a:avLst/>
            </a:prstGeom>
            <a:grpFill/>
            <a:ln w="38100">
              <a:solidFill>
                <a:srgbClr val="3333CC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10"/>
          <p:cNvGrpSpPr/>
          <p:nvPr/>
        </p:nvGrpSpPr>
        <p:grpSpPr>
          <a:xfrm>
            <a:off x="4932218" y="6442364"/>
            <a:ext cx="3825702" cy="349961"/>
            <a:chOff x="6378831" y="5233686"/>
            <a:chExt cx="3825702" cy="349961"/>
          </a:xfrm>
        </p:grpSpPr>
        <p:sp>
          <p:nvSpPr>
            <p:cNvPr id="12" name="TextBox 11"/>
            <p:cNvSpPr txBox="1"/>
            <p:nvPr/>
          </p:nvSpPr>
          <p:spPr>
            <a:xfrm>
              <a:off x="7430884" y="5245093"/>
              <a:ext cx="1516762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solidFill>
                    <a:srgbClr val="3D3DCF"/>
                  </a:solidFill>
                  <a:latin typeface="+mj-lt"/>
                </a:rPr>
                <a:t>Source Depth</a:t>
              </a:r>
              <a:endParaRPr lang="en-US" sz="1600" b="1" dirty="0">
                <a:solidFill>
                  <a:srgbClr val="3D3DCF"/>
                </a:solidFill>
                <a:latin typeface="+mj-lt"/>
              </a:endParaRPr>
            </a:p>
          </p:txBody>
        </p:sp>
        <p:cxnSp>
          <p:nvCxnSpPr>
            <p:cNvPr id="13" name="Straight Arrow Connector 12"/>
            <p:cNvCxnSpPr/>
            <p:nvPr/>
          </p:nvCxnSpPr>
          <p:spPr>
            <a:xfrm>
              <a:off x="6378831" y="5233686"/>
              <a:ext cx="3825702" cy="27709"/>
            </a:xfrm>
            <a:prstGeom prst="straightConnector1">
              <a:avLst/>
            </a:prstGeom>
            <a:ln w="38100">
              <a:solidFill>
                <a:srgbClr val="3333CC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4" name="Straight Arrow Connector 13"/>
          <p:cNvCxnSpPr/>
          <p:nvPr/>
        </p:nvCxnSpPr>
        <p:spPr>
          <a:xfrm>
            <a:off x="4449566" y="2009789"/>
            <a:ext cx="0" cy="4709664"/>
          </a:xfrm>
          <a:prstGeom prst="straightConnector1">
            <a:avLst/>
          </a:prstGeom>
          <a:ln w="508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4417860" y="3793180"/>
            <a:ext cx="369332" cy="626775"/>
          </a:xfrm>
          <a:prstGeom prst="rect">
            <a:avLst/>
          </a:prstGeom>
          <a:noFill/>
        </p:spPr>
        <p:txBody>
          <a:bodyPr vert="vert270" wrap="none" lIns="45720" rIns="45720" rtlCol="0" anchor="ctr" anchorCtr="0">
            <a:spAutoFit/>
          </a:bodyPr>
          <a:lstStyle/>
          <a:p>
            <a:pPr algn="just">
              <a:spcBef>
                <a:spcPts val="0"/>
              </a:spcBef>
            </a:pPr>
            <a:r>
              <a:rPr lang="en-US" sz="1800" b="1" dirty="0" smtClean="0">
                <a:solidFill>
                  <a:srgbClr val="FF0000"/>
                </a:solidFill>
                <a:latin typeface="+mj-lt"/>
              </a:rPr>
              <a:t>Time</a:t>
            </a:r>
            <a:endParaRPr lang="en-US" sz="1800" b="1" dirty="0">
              <a:solidFill>
                <a:srgbClr val="FF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5891627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27609"/>
            <a:ext cx="9144000" cy="5236427"/>
          </a:xfrm>
          <a:prstGeom prst="rect">
            <a:avLst/>
          </a:prstGeom>
        </p:spPr>
      </p:pic>
      <p:sp>
        <p:nvSpPr>
          <p:cNvPr id="2" name="Rectangle 13"/>
          <p:cNvSpPr txBox="1">
            <a:spLocks noChangeArrowheads="1"/>
          </p:cNvSpPr>
          <p:nvPr/>
        </p:nvSpPr>
        <p:spPr bwMode="auto">
          <a:xfrm>
            <a:off x="386080" y="152400"/>
            <a:ext cx="837184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2000" tIns="36000" rIns="72000" bIns="36000" anchor="ctr"/>
          <a:lstStyle/>
          <a:p>
            <a:pPr>
              <a:lnSpc>
                <a:spcPct val="85000"/>
              </a:lnSpc>
              <a:defRPr/>
            </a:pPr>
            <a:r>
              <a:rPr lang="en-US" sz="2800" b="1" kern="0" dirty="0" smtClean="0">
                <a:solidFill>
                  <a:srgbClr val="003366"/>
                </a:solidFill>
                <a:latin typeface="+mj-lt"/>
                <a:ea typeface="+mj-ea"/>
                <a:cs typeface="+mj-cs"/>
              </a:rPr>
              <a:t>Upcoming wavefield With Deconvolution</a:t>
            </a:r>
          </a:p>
          <a:p>
            <a:pPr>
              <a:lnSpc>
                <a:spcPct val="85000"/>
              </a:lnSpc>
              <a:defRPr/>
            </a:pPr>
            <a:r>
              <a:rPr lang="en-US" sz="2800" b="1" kern="0" dirty="0" smtClean="0">
                <a:solidFill>
                  <a:srgbClr val="003366"/>
                </a:solidFill>
                <a:latin typeface="+mj-lt"/>
                <a:ea typeface="+mj-ea"/>
                <a:cs typeface="+mj-cs"/>
              </a:rPr>
              <a:t>Profile 4116M-4166P   Compressional  Vertical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44012" y="1362439"/>
            <a:ext cx="2922467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>
                <a:latin typeface="+mn-lt"/>
              </a:rPr>
              <a:t>Upcoming Wavefield</a:t>
            </a:r>
            <a:endParaRPr lang="en-US" b="1" dirty="0">
              <a:latin typeface="+mn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31172" y="1362439"/>
            <a:ext cx="2082621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>
                <a:latin typeface="+mn-lt"/>
              </a:rPr>
              <a:t>Deconvolution</a:t>
            </a:r>
            <a:endParaRPr lang="en-US" b="1" dirty="0">
              <a:latin typeface="+mn-lt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484909" y="6453771"/>
            <a:ext cx="3796146" cy="338554"/>
            <a:chOff x="4079047" y="5210286"/>
            <a:chExt cx="3796146" cy="338554"/>
          </a:xfrm>
          <a:solidFill>
            <a:schemeClr val="bg1"/>
          </a:solidFill>
        </p:grpSpPr>
        <p:sp>
          <p:nvSpPr>
            <p:cNvPr id="7" name="TextBox 6"/>
            <p:cNvSpPr txBox="1"/>
            <p:nvPr/>
          </p:nvSpPr>
          <p:spPr>
            <a:xfrm>
              <a:off x="5151301" y="5210286"/>
              <a:ext cx="1516762" cy="338554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solidFill>
                    <a:srgbClr val="3D3DCF"/>
                  </a:solidFill>
                  <a:latin typeface="+mj-lt"/>
                </a:rPr>
                <a:t>Source Depth</a:t>
              </a:r>
              <a:endParaRPr lang="en-US" sz="1600" b="1" dirty="0">
                <a:solidFill>
                  <a:srgbClr val="3D3DCF"/>
                </a:solidFill>
                <a:latin typeface="+mj-lt"/>
              </a:endParaRPr>
            </a:p>
          </p:txBody>
        </p:sp>
        <p:cxnSp>
          <p:nvCxnSpPr>
            <p:cNvPr id="8" name="Straight Arrow Connector 7"/>
            <p:cNvCxnSpPr/>
            <p:nvPr/>
          </p:nvCxnSpPr>
          <p:spPr>
            <a:xfrm>
              <a:off x="4079047" y="5212733"/>
              <a:ext cx="3796146" cy="13855"/>
            </a:xfrm>
            <a:prstGeom prst="straightConnector1">
              <a:avLst/>
            </a:prstGeom>
            <a:grpFill/>
            <a:ln w="38100">
              <a:solidFill>
                <a:srgbClr val="3333CC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10"/>
          <p:cNvGrpSpPr/>
          <p:nvPr/>
        </p:nvGrpSpPr>
        <p:grpSpPr>
          <a:xfrm>
            <a:off x="4932218" y="6442364"/>
            <a:ext cx="3825702" cy="349961"/>
            <a:chOff x="6378831" y="5233686"/>
            <a:chExt cx="3825702" cy="349961"/>
          </a:xfrm>
        </p:grpSpPr>
        <p:sp>
          <p:nvSpPr>
            <p:cNvPr id="12" name="TextBox 11"/>
            <p:cNvSpPr txBox="1"/>
            <p:nvPr/>
          </p:nvSpPr>
          <p:spPr>
            <a:xfrm>
              <a:off x="7430884" y="5245093"/>
              <a:ext cx="1516762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solidFill>
                    <a:srgbClr val="3D3DCF"/>
                  </a:solidFill>
                  <a:latin typeface="+mj-lt"/>
                </a:rPr>
                <a:t>Source Depth</a:t>
              </a:r>
              <a:endParaRPr lang="en-US" sz="1600" b="1" dirty="0">
                <a:solidFill>
                  <a:srgbClr val="3D3DCF"/>
                </a:solidFill>
                <a:latin typeface="+mj-lt"/>
              </a:endParaRPr>
            </a:p>
          </p:txBody>
        </p:sp>
        <p:cxnSp>
          <p:nvCxnSpPr>
            <p:cNvPr id="13" name="Straight Arrow Connector 12"/>
            <p:cNvCxnSpPr/>
            <p:nvPr/>
          </p:nvCxnSpPr>
          <p:spPr>
            <a:xfrm>
              <a:off x="6378831" y="5233686"/>
              <a:ext cx="3825702" cy="27709"/>
            </a:xfrm>
            <a:prstGeom prst="straightConnector1">
              <a:avLst/>
            </a:prstGeom>
            <a:ln w="38100">
              <a:solidFill>
                <a:srgbClr val="3333CC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4" name="Straight Arrow Connector 13"/>
          <p:cNvCxnSpPr/>
          <p:nvPr/>
        </p:nvCxnSpPr>
        <p:spPr>
          <a:xfrm>
            <a:off x="4449566" y="2009789"/>
            <a:ext cx="0" cy="4709664"/>
          </a:xfrm>
          <a:prstGeom prst="straightConnector1">
            <a:avLst/>
          </a:prstGeom>
          <a:ln w="508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4417860" y="3793180"/>
            <a:ext cx="369332" cy="626775"/>
          </a:xfrm>
          <a:prstGeom prst="rect">
            <a:avLst/>
          </a:prstGeom>
          <a:noFill/>
        </p:spPr>
        <p:txBody>
          <a:bodyPr vert="vert270" wrap="none" lIns="45720" rIns="45720" rtlCol="0" anchor="ctr" anchorCtr="0">
            <a:spAutoFit/>
          </a:bodyPr>
          <a:lstStyle/>
          <a:p>
            <a:pPr algn="just">
              <a:spcBef>
                <a:spcPts val="0"/>
              </a:spcBef>
            </a:pPr>
            <a:r>
              <a:rPr lang="en-US" sz="1800" b="1" dirty="0" smtClean="0">
                <a:solidFill>
                  <a:srgbClr val="FF0000"/>
                </a:solidFill>
                <a:latin typeface="+mj-lt"/>
              </a:rPr>
              <a:t>Time</a:t>
            </a:r>
            <a:endParaRPr lang="en-US" sz="1800" b="1" dirty="0">
              <a:solidFill>
                <a:srgbClr val="FF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5891627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3"/>
          <p:cNvSpPr txBox="1">
            <a:spLocks noChangeArrowheads="1"/>
          </p:cNvSpPr>
          <p:nvPr/>
        </p:nvSpPr>
        <p:spPr bwMode="auto">
          <a:xfrm>
            <a:off x="385763" y="152400"/>
            <a:ext cx="837247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2000" tIns="36000" rIns="72000" bIns="36000" anchor="ctr"/>
          <a:lstStyle/>
          <a:p>
            <a:pPr>
              <a:lnSpc>
                <a:spcPct val="85000"/>
              </a:lnSpc>
              <a:defRPr/>
            </a:pPr>
            <a:r>
              <a:rPr lang="en-US" sz="2800" b="1" kern="0" dirty="0">
                <a:solidFill>
                  <a:srgbClr val="003366"/>
                </a:solidFill>
                <a:latin typeface="+mj-lt"/>
                <a:ea typeface="+mj-ea"/>
                <a:cs typeface="+mj-cs"/>
              </a:rPr>
              <a:t>VSP-CDP Transform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85763" y="4343400"/>
            <a:ext cx="2330450" cy="830263"/>
          </a:xfrm>
          <a:prstGeom prst="rect">
            <a:avLst/>
          </a:prstGeom>
          <a:solidFill>
            <a:schemeClr val="accent3"/>
          </a:solidFill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b="1" dirty="0">
                <a:latin typeface="+mn-lt"/>
              </a:rPr>
              <a:t>Source-Receiver</a:t>
            </a:r>
          </a:p>
          <a:p>
            <a:pPr algn="ctr">
              <a:defRPr/>
            </a:pPr>
            <a:r>
              <a:rPr lang="en-US" b="1" dirty="0">
                <a:latin typeface="+mn-lt"/>
              </a:rPr>
              <a:t>Ray-Tracing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689350" y="1590675"/>
            <a:ext cx="2911475" cy="461963"/>
          </a:xfrm>
          <a:prstGeom prst="rect">
            <a:avLst/>
          </a:prstGeom>
          <a:solidFill>
            <a:schemeClr val="accent3"/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b="1" dirty="0">
                <a:latin typeface="+mn-lt"/>
              </a:rPr>
              <a:t>Volume Ray-Tracing</a:t>
            </a:r>
          </a:p>
        </p:txBody>
      </p:sp>
      <p:pic>
        <p:nvPicPr>
          <p:cNvPr id="28677" name="Picture 6" descr="\\172.16.4.10\sys9\data1\cnpc\liaohe\6-01\17-26-15-24\rtref3d\updatum1A\updatum1\makeplots\17-26-15-24.ray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47" r="11436"/>
          <a:stretch>
            <a:fillRect/>
          </a:stretch>
        </p:blipFill>
        <p:spPr bwMode="auto">
          <a:xfrm>
            <a:off x="141288" y="1546225"/>
            <a:ext cx="3190875" cy="272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8" name="Picture 6" descr="\\172.16.4.10\sys21\data2\sinopec\chungliang\9-01\BWB_gifs\hor_raytrace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1688" y="2014538"/>
            <a:ext cx="3930650" cy="347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62" t="10449" r="10231" b="10417"/>
          <a:stretch>
            <a:fillRect/>
          </a:stretch>
        </p:blipFill>
        <p:spPr bwMode="auto">
          <a:xfrm>
            <a:off x="5486400" y="4911725"/>
            <a:ext cx="3657600" cy="1881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" name="TextBox 28"/>
          <p:cNvSpPr txBox="1"/>
          <p:nvPr/>
        </p:nvSpPr>
        <p:spPr>
          <a:xfrm>
            <a:off x="7048500" y="3937000"/>
            <a:ext cx="1597025" cy="831850"/>
          </a:xfrm>
          <a:prstGeom prst="rect">
            <a:avLst/>
          </a:prstGeom>
          <a:solidFill>
            <a:schemeClr val="accent3"/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b="1" dirty="0">
                <a:latin typeface="+mn-lt"/>
              </a:rPr>
              <a:t>Angle</a:t>
            </a:r>
          </a:p>
          <a:p>
            <a:pPr>
              <a:defRPr/>
            </a:pPr>
            <a:r>
              <a:rPr lang="en-US" b="1" dirty="0">
                <a:latin typeface="+mn-lt"/>
              </a:rPr>
              <a:t>Transform</a:t>
            </a:r>
          </a:p>
        </p:txBody>
      </p:sp>
    </p:spTree>
    <p:extLst>
      <p:ext uri="{BB962C8B-B14F-4D97-AF65-F5344CB8AC3E}">
        <p14:creationId xmlns:p14="http://schemas.microsoft.com/office/powerpoint/2010/main" val="312025081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3236" y="1383883"/>
            <a:ext cx="4958719" cy="5003062"/>
          </a:xfrm>
          <a:prstGeom prst="rect">
            <a:avLst/>
          </a:prstGeom>
        </p:spPr>
      </p:pic>
      <p:sp>
        <p:nvSpPr>
          <p:cNvPr id="2" name="Rectangle 13"/>
          <p:cNvSpPr txBox="1">
            <a:spLocks noChangeArrowheads="1"/>
          </p:cNvSpPr>
          <p:nvPr/>
        </p:nvSpPr>
        <p:spPr bwMode="auto">
          <a:xfrm>
            <a:off x="386080" y="152400"/>
            <a:ext cx="837184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2000" tIns="36000" rIns="72000" bIns="36000" anchor="ctr"/>
          <a:lstStyle/>
          <a:p>
            <a:pPr>
              <a:lnSpc>
                <a:spcPct val="85000"/>
              </a:lnSpc>
              <a:defRPr/>
            </a:pPr>
            <a:r>
              <a:rPr lang="en-US" sz="2800" b="1" kern="0" dirty="0" smtClean="0">
                <a:solidFill>
                  <a:srgbClr val="003366"/>
                </a:solidFill>
                <a:latin typeface="+mj-lt"/>
                <a:ea typeface="+mj-ea"/>
                <a:cs typeface="+mj-cs"/>
              </a:rPr>
              <a:t>AVA Gather</a:t>
            </a:r>
          </a:p>
          <a:p>
            <a:pPr>
              <a:lnSpc>
                <a:spcPct val="85000"/>
              </a:lnSpc>
              <a:defRPr/>
            </a:pPr>
            <a:r>
              <a:rPr lang="en-US" sz="2800" b="1" kern="0" dirty="0" smtClean="0">
                <a:solidFill>
                  <a:srgbClr val="003366"/>
                </a:solidFill>
                <a:latin typeface="+mj-lt"/>
                <a:ea typeface="+mj-ea"/>
                <a:cs typeface="+mj-cs"/>
              </a:rPr>
              <a:t>Compressional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686070" y="1284002"/>
            <a:ext cx="1773049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+mn-lt"/>
              </a:rPr>
              <a:t>AVA Gather</a:t>
            </a:r>
            <a:endParaRPr lang="en-US" b="1" dirty="0">
              <a:latin typeface="+mn-lt"/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 flipH="1">
            <a:off x="7245927" y="1759526"/>
            <a:ext cx="1" cy="5015345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 rot="16200000">
            <a:off x="5857456" y="4142503"/>
            <a:ext cx="32111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 smtClean="0">
                <a:solidFill>
                  <a:srgbClr val="FF0000"/>
                </a:solidFill>
                <a:latin typeface="+mj-lt"/>
              </a:rPr>
              <a:t>Depth From Datum (2173 </a:t>
            </a:r>
            <a:r>
              <a:rPr lang="en-US" sz="1800" b="1" dirty="0" err="1" smtClean="0">
                <a:solidFill>
                  <a:srgbClr val="FF0000"/>
                </a:solidFill>
                <a:latin typeface="+mj-lt"/>
              </a:rPr>
              <a:t>ft</a:t>
            </a:r>
            <a:r>
              <a:rPr lang="en-US" sz="1800" b="1" dirty="0" smtClean="0">
                <a:solidFill>
                  <a:srgbClr val="FF0000"/>
                </a:solidFill>
                <a:latin typeface="+mj-lt"/>
              </a:rPr>
              <a:t>)</a:t>
            </a:r>
            <a:endParaRPr lang="en-US" sz="1800" b="1" dirty="0">
              <a:solidFill>
                <a:srgbClr val="FF0000"/>
              </a:solidFill>
              <a:latin typeface="+mj-lt"/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 flipV="1">
            <a:off x="2396836" y="6400800"/>
            <a:ext cx="4447309" cy="1"/>
          </a:xfrm>
          <a:prstGeom prst="straightConnector1">
            <a:avLst/>
          </a:prstGeom>
          <a:ln w="25400">
            <a:solidFill>
              <a:srgbClr val="3D3DC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3596580" y="6373094"/>
            <a:ext cx="19970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800" b="1" dirty="0" smtClean="0">
                <a:solidFill>
                  <a:srgbClr val="3333CC"/>
                </a:solidFill>
                <a:latin typeface="+mj-lt"/>
              </a:rPr>
              <a:t>Reflection Angle</a:t>
            </a:r>
            <a:endParaRPr lang="en-US" sz="1800" b="1" dirty="0">
              <a:solidFill>
                <a:srgbClr val="3333CC"/>
              </a:solidFill>
              <a:latin typeface="+mj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166531" y="6312931"/>
            <a:ext cx="54373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3333CC"/>
                </a:solidFill>
                <a:latin typeface="+mn-lt"/>
              </a:rPr>
              <a:t>30°</a:t>
            </a:r>
            <a:endParaRPr lang="en-US" sz="2000" b="1" dirty="0">
              <a:solidFill>
                <a:srgbClr val="3333CC"/>
              </a:solidFill>
              <a:latin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577491" y="6312931"/>
            <a:ext cx="54373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3333CC"/>
                </a:solidFill>
                <a:latin typeface="+mn-lt"/>
              </a:rPr>
              <a:t>80°</a:t>
            </a:r>
            <a:endParaRPr lang="en-US" sz="2000" b="1" dirty="0">
              <a:solidFill>
                <a:srgbClr val="3333CC"/>
              </a:solidFill>
              <a:latin typeface="+mn-lt"/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5846618" y="1745667"/>
            <a:ext cx="1732" cy="4627424"/>
          </a:xfrm>
          <a:prstGeom prst="line">
            <a:avLst/>
          </a:prstGeom>
          <a:ln w="317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4599709" y="1755192"/>
            <a:ext cx="866" cy="4604044"/>
          </a:xfrm>
          <a:prstGeom prst="line">
            <a:avLst/>
          </a:prstGeom>
          <a:ln w="317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1346877" y="2514600"/>
            <a:ext cx="2149948" cy="70788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2000" dirty="0" smtClean="0">
                <a:latin typeface="+mj-lt"/>
              </a:rPr>
              <a:t>Stack Range</a:t>
            </a:r>
          </a:p>
          <a:p>
            <a:pPr algn="ctr"/>
            <a:r>
              <a:rPr lang="en-US" sz="2000" dirty="0" smtClean="0">
                <a:latin typeface="+mj-lt"/>
              </a:rPr>
              <a:t>55 to 70 Degrees</a:t>
            </a:r>
            <a:endParaRPr lang="en-US" sz="20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3656305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3"/>
          <p:cNvSpPr txBox="1">
            <a:spLocks noChangeArrowheads="1"/>
          </p:cNvSpPr>
          <p:nvPr/>
        </p:nvSpPr>
        <p:spPr bwMode="auto">
          <a:xfrm>
            <a:off x="386080" y="152400"/>
            <a:ext cx="837184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2000" tIns="36000" rIns="72000" bIns="36000" anchor="ctr"/>
          <a:lstStyle/>
          <a:p>
            <a:pPr>
              <a:lnSpc>
                <a:spcPct val="85000"/>
              </a:lnSpc>
              <a:defRPr/>
            </a:pPr>
            <a:r>
              <a:rPr lang="en-US" sz="2800" b="1" kern="0" dirty="0" smtClean="0">
                <a:solidFill>
                  <a:srgbClr val="003366"/>
                </a:solidFill>
                <a:latin typeface="+mj-lt"/>
                <a:ea typeface="+mj-ea"/>
                <a:cs typeface="+mj-cs"/>
              </a:rPr>
              <a:t>Project Firsts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6775" y="2086062"/>
            <a:ext cx="8294325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spcAft>
                <a:spcPts val="2400"/>
              </a:spcAft>
              <a:buFont typeface="Arial" pitchFamily="34" charset="0"/>
              <a:buChar char="•"/>
            </a:pPr>
            <a:r>
              <a:rPr lang="en-US" dirty="0" smtClean="0">
                <a:latin typeface="+mj-lt"/>
              </a:rPr>
              <a:t>First Crosswell Seismic Project for NETL, URS and ECA</a:t>
            </a:r>
          </a:p>
          <a:p>
            <a:pPr marL="342900" lvl="0" indent="-342900">
              <a:spcAft>
                <a:spcPts val="2400"/>
              </a:spcAft>
              <a:buFont typeface="Arial" pitchFamily="34" charset="0"/>
              <a:buChar char="•"/>
            </a:pPr>
            <a:r>
              <a:rPr lang="en-US" dirty="0" smtClean="0">
                <a:latin typeface="+mj-lt"/>
              </a:rPr>
              <a:t>First Crosswell Seismic Project in Pennsylvania</a:t>
            </a:r>
          </a:p>
          <a:p>
            <a:pPr marL="342900" lvl="0" indent="-342900">
              <a:spcAft>
                <a:spcPts val="2400"/>
              </a:spcAft>
              <a:buFont typeface="Arial" pitchFamily="34" charset="0"/>
              <a:buChar char="•"/>
            </a:pPr>
            <a:r>
              <a:rPr lang="en-US" dirty="0" smtClean="0">
                <a:latin typeface="+mj-lt"/>
              </a:rPr>
              <a:t>First use of Schlumberger VSI Receiver String for Crosswell Seismic</a:t>
            </a:r>
          </a:p>
        </p:txBody>
      </p:sp>
    </p:spTree>
    <p:extLst>
      <p:ext uri="{BB962C8B-B14F-4D97-AF65-F5344CB8AC3E}">
        <p14:creationId xmlns:p14="http://schemas.microsoft.com/office/powerpoint/2010/main" val="368001602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879"/>
            <a:ext cx="9144000" cy="4458321"/>
          </a:xfrm>
          <a:prstGeom prst="rect">
            <a:avLst/>
          </a:prstGeom>
        </p:spPr>
      </p:pic>
      <p:sp>
        <p:nvSpPr>
          <p:cNvPr id="2" name="Rectangle 13"/>
          <p:cNvSpPr txBox="1">
            <a:spLocks noChangeArrowheads="1"/>
          </p:cNvSpPr>
          <p:nvPr/>
        </p:nvSpPr>
        <p:spPr bwMode="auto">
          <a:xfrm>
            <a:off x="386080" y="152400"/>
            <a:ext cx="837184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2000" tIns="36000" rIns="72000" bIns="36000" anchor="ctr"/>
          <a:lstStyle/>
          <a:p>
            <a:pPr>
              <a:lnSpc>
                <a:spcPct val="85000"/>
              </a:lnSpc>
              <a:defRPr/>
            </a:pPr>
            <a:r>
              <a:rPr lang="en-US" sz="2800" b="1" kern="0" dirty="0" smtClean="0">
                <a:solidFill>
                  <a:srgbClr val="003366"/>
                </a:solidFill>
                <a:latin typeface="+mj-lt"/>
                <a:ea typeface="+mj-ea"/>
                <a:cs typeface="+mj-cs"/>
              </a:rPr>
              <a:t>Baseline Compressional </a:t>
            </a:r>
            <a:r>
              <a:rPr lang="en-US" sz="2800" b="1" kern="0" dirty="0">
                <a:solidFill>
                  <a:srgbClr val="003366"/>
                </a:solidFill>
                <a:latin typeface="+mj-lt"/>
                <a:ea typeface="+mj-ea"/>
                <a:cs typeface="+mj-cs"/>
              </a:rPr>
              <a:t>R</a:t>
            </a:r>
            <a:r>
              <a:rPr lang="en-US" sz="2800" b="1" kern="0" dirty="0" smtClean="0">
                <a:solidFill>
                  <a:srgbClr val="003366"/>
                </a:solidFill>
                <a:latin typeface="+mj-lt"/>
                <a:ea typeface="+mj-ea"/>
                <a:cs typeface="+mj-cs"/>
              </a:rPr>
              <a:t>eflection Image</a:t>
            </a:r>
          </a:p>
        </p:txBody>
      </p:sp>
      <p:cxnSp>
        <p:nvCxnSpPr>
          <p:cNvPr id="9" name="Straight Arrow Connector 8"/>
          <p:cNvCxnSpPr/>
          <p:nvPr/>
        </p:nvCxnSpPr>
        <p:spPr>
          <a:xfrm flipH="1">
            <a:off x="581891" y="2646218"/>
            <a:ext cx="27709" cy="3117273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 rot="16200000">
            <a:off x="-1136110" y="4045518"/>
            <a:ext cx="32111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 smtClean="0">
                <a:solidFill>
                  <a:srgbClr val="FF0000"/>
                </a:solidFill>
                <a:latin typeface="+mj-lt"/>
              </a:rPr>
              <a:t>Depth From Datum (2173 </a:t>
            </a:r>
            <a:r>
              <a:rPr lang="en-US" sz="1800" b="1" dirty="0" err="1" smtClean="0">
                <a:solidFill>
                  <a:srgbClr val="FF0000"/>
                </a:solidFill>
                <a:latin typeface="+mj-lt"/>
              </a:rPr>
              <a:t>ft</a:t>
            </a:r>
            <a:r>
              <a:rPr lang="en-US" sz="1800" b="1" dirty="0" smtClean="0">
                <a:solidFill>
                  <a:srgbClr val="FF0000"/>
                </a:solidFill>
                <a:latin typeface="+mj-lt"/>
              </a:rPr>
              <a:t>)</a:t>
            </a:r>
            <a:endParaRPr lang="en-US" sz="1800" b="1" dirty="0">
              <a:solidFill>
                <a:srgbClr val="FF0000"/>
              </a:solidFill>
              <a:latin typeface="+mj-lt"/>
            </a:endParaRPr>
          </a:p>
        </p:txBody>
      </p:sp>
      <p:cxnSp>
        <p:nvCxnSpPr>
          <p:cNvPr id="11" name="Straight Arrow Connector 10"/>
          <p:cNvCxnSpPr/>
          <p:nvPr/>
        </p:nvCxnSpPr>
        <p:spPr>
          <a:xfrm flipV="1">
            <a:off x="1939636" y="5749636"/>
            <a:ext cx="5334000" cy="27709"/>
          </a:xfrm>
          <a:prstGeom prst="straightConnector1">
            <a:avLst/>
          </a:prstGeom>
          <a:ln w="25400">
            <a:solidFill>
              <a:srgbClr val="3D3DC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2953162" y="5777329"/>
            <a:ext cx="3283912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800" b="1" dirty="0" smtClean="0">
                <a:solidFill>
                  <a:srgbClr val="3333CC"/>
                </a:solidFill>
                <a:latin typeface="+mj-lt"/>
              </a:rPr>
              <a:t>Distance from Receiver Well</a:t>
            </a:r>
            <a:endParaRPr lang="en-US" sz="1800" b="1" dirty="0">
              <a:solidFill>
                <a:srgbClr val="3333C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9215639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879"/>
            <a:ext cx="9144000" cy="4458321"/>
          </a:xfrm>
          <a:prstGeom prst="rect">
            <a:avLst/>
          </a:prstGeom>
        </p:spPr>
      </p:pic>
      <p:sp>
        <p:nvSpPr>
          <p:cNvPr id="2" name="Rectangle 13"/>
          <p:cNvSpPr txBox="1">
            <a:spLocks noChangeArrowheads="1"/>
          </p:cNvSpPr>
          <p:nvPr/>
        </p:nvSpPr>
        <p:spPr bwMode="auto">
          <a:xfrm>
            <a:off x="386080" y="152400"/>
            <a:ext cx="837184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2000" tIns="36000" rIns="72000" bIns="36000" anchor="ctr"/>
          <a:lstStyle/>
          <a:p>
            <a:pPr>
              <a:lnSpc>
                <a:spcPct val="85000"/>
              </a:lnSpc>
              <a:defRPr/>
            </a:pPr>
            <a:r>
              <a:rPr lang="en-US" sz="2800" b="1" kern="0" dirty="0" smtClean="0">
                <a:solidFill>
                  <a:srgbClr val="003366"/>
                </a:solidFill>
                <a:latin typeface="+mj-lt"/>
                <a:ea typeface="+mj-ea"/>
                <a:cs typeface="+mj-cs"/>
              </a:rPr>
              <a:t>Repeat Compressional </a:t>
            </a:r>
            <a:r>
              <a:rPr lang="en-US" sz="2800" b="1" kern="0" dirty="0">
                <a:solidFill>
                  <a:srgbClr val="003366"/>
                </a:solidFill>
                <a:latin typeface="+mj-lt"/>
                <a:ea typeface="+mj-ea"/>
                <a:cs typeface="+mj-cs"/>
              </a:rPr>
              <a:t>R</a:t>
            </a:r>
            <a:r>
              <a:rPr lang="en-US" sz="2800" b="1" kern="0" dirty="0" smtClean="0">
                <a:solidFill>
                  <a:srgbClr val="003366"/>
                </a:solidFill>
                <a:latin typeface="+mj-lt"/>
                <a:ea typeface="+mj-ea"/>
                <a:cs typeface="+mj-cs"/>
              </a:rPr>
              <a:t>eflection Image</a:t>
            </a:r>
          </a:p>
        </p:txBody>
      </p:sp>
      <p:cxnSp>
        <p:nvCxnSpPr>
          <p:cNvPr id="8" name="Straight Arrow Connector 7"/>
          <p:cNvCxnSpPr/>
          <p:nvPr/>
        </p:nvCxnSpPr>
        <p:spPr>
          <a:xfrm flipH="1">
            <a:off x="581891" y="2646218"/>
            <a:ext cx="27709" cy="3117273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 rot="16200000">
            <a:off x="-1136110" y="4045518"/>
            <a:ext cx="32111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 smtClean="0">
                <a:solidFill>
                  <a:srgbClr val="FF0000"/>
                </a:solidFill>
                <a:latin typeface="+mj-lt"/>
              </a:rPr>
              <a:t>Depth From Datum (2173 </a:t>
            </a:r>
            <a:r>
              <a:rPr lang="en-US" sz="1800" b="1" dirty="0" err="1" smtClean="0">
                <a:solidFill>
                  <a:srgbClr val="FF0000"/>
                </a:solidFill>
                <a:latin typeface="+mj-lt"/>
              </a:rPr>
              <a:t>ft</a:t>
            </a:r>
            <a:r>
              <a:rPr lang="en-US" sz="1800" b="1" dirty="0" smtClean="0">
                <a:solidFill>
                  <a:srgbClr val="FF0000"/>
                </a:solidFill>
                <a:latin typeface="+mj-lt"/>
              </a:rPr>
              <a:t>)</a:t>
            </a:r>
            <a:endParaRPr lang="en-US" sz="1800" b="1" dirty="0">
              <a:solidFill>
                <a:srgbClr val="FF0000"/>
              </a:solidFill>
              <a:latin typeface="+mj-lt"/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 flipV="1">
            <a:off x="1939636" y="5749636"/>
            <a:ext cx="5334000" cy="27709"/>
          </a:xfrm>
          <a:prstGeom prst="straightConnector1">
            <a:avLst/>
          </a:prstGeom>
          <a:ln w="25400">
            <a:solidFill>
              <a:srgbClr val="3D3DC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2953162" y="5777329"/>
            <a:ext cx="3283912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800" b="1" dirty="0" smtClean="0">
                <a:solidFill>
                  <a:srgbClr val="3333CC"/>
                </a:solidFill>
                <a:latin typeface="+mj-lt"/>
              </a:rPr>
              <a:t>Distance from Receiver Well</a:t>
            </a:r>
            <a:endParaRPr lang="en-US" sz="1800" b="1" dirty="0">
              <a:solidFill>
                <a:srgbClr val="3333C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2314819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4119" y="1032175"/>
            <a:ext cx="7755763" cy="581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838200" y="574975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+mn-lt"/>
              </a:rPr>
              <a:t>A</a:t>
            </a:r>
            <a:endParaRPr lang="en-US" sz="2400" dirty="0">
              <a:latin typeface="+mn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229600" y="574975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+mn-lt"/>
              </a:rPr>
              <a:t>A’</a:t>
            </a:r>
            <a:endParaRPr lang="en-US" sz="2400" dirty="0">
              <a:latin typeface="+mn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676400" y="3394375"/>
            <a:ext cx="990600" cy="292388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r>
              <a:rPr lang="en-US" sz="1300" b="1" dirty="0" smtClean="0">
                <a:solidFill>
                  <a:schemeClr val="bg1"/>
                </a:solidFill>
                <a:latin typeface="+mn-lt"/>
              </a:rPr>
              <a:t>Marcellus</a:t>
            </a:r>
            <a:endParaRPr lang="en-US" sz="1300" b="1" dirty="0">
              <a:solidFill>
                <a:schemeClr val="bg1"/>
              </a:solidFill>
              <a:latin typeface="+mn-lt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 flipV="1">
            <a:off x="3733800" y="1032175"/>
            <a:ext cx="76200" cy="3886200"/>
          </a:xfrm>
          <a:prstGeom prst="line">
            <a:avLst/>
          </a:prstGeom>
          <a:ln w="127000">
            <a:solidFill>
              <a:srgbClr val="1E23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3810000" y="2708575"/>
            <a:ext cx="914400" cy="276999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chemeClr val="bg1"/>
                </a:solidFill>
                <a:latin typeface="+mn-lt"/>
              </a:rPr>
              <a:t>Fault</a:t>
            </a:r>
            <a:endParaRPr lang="en-US" sz="12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315200" y="2632375"/>
            <a:ext cx="914400" cy="276999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chemeClr val="bg1"/>
                </a:solidFill>
                <a:latin typeface="+mn-lt"/>
              </a:rPr>
              <a:t>Fault</a:t>
            </a:r>
            <a:endParaRPr lang="en-US" sz="1200" b="1" dirty="0">
              <a:solidFill>
                <a:schemeClr val="bg1"/>
              </a:solidFill>
              <a:latin typeface="+mn-lt"/>
            </a:endParaRPr>
          </a:p>
        </p:txBody>
      </p:sp>
      <p:cxnSp>
        <p:nvCxnSpPr>
          <p:cNvPr id="18" name="Straight Connector 17"/>
          <p:cNvCxnSpPr/>
          <p:nvPr/>
        </p:nvCxnSpPr>
        <p:spPr>
          <a:xfrm flipV="1">
            <a:off x="7239000" y="1032175"/>
            <a:ext cx="152400" cy="3886200"/>
          </a:xfrm>
          <a:prstGeom prst="line">
            <a:avLst/>
          </a:prstGeom>
          <a:ln w="127000">
            <a:solidFill>
              <a:srgbClr val="1E23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3276600" y="1032175"/>
            <a:ext cx="152400" cy="44196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5867400" y="1032175"/>
            <a:ext cx="152400" cy="44196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2819400" y="5451775"/>
            <a:ext cx="1066800" cy="276999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chemeClr val="bg1"/>
                </a:solidFill>
                <a:latin typeface="+mn-lt"/>
              </a:rPr>
              <a:t>COP 324 #6</a:t>
            </a:r>
            <a:endParaRPr lang="en-US" sz="12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410200" y="5451775"/>
            <a:ext cx="1066800" cy="276999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chemeClr val="bg1"/>
                </a:solidFill>
                <a:latin typeface="+mn-lt"/>
              </a:rPr>
              <a:t>COP 324 #4</a:t>
            </a:r>
            <a:endParaRPr lang="en-US" sz="1200" b="1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8567013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4119" y="1032175"/>
            <a:ext cx="7755763" cy="581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64" t="20755" r="20000" b="10411"/>
          <a:stretch/>
        </p:blipFill>
        <p:spPr>
          <a:xfrm>
            <a:off x="3352800" y="-581880"/>
            <a:ext cx="2590800" cy="449233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38200" y="574975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+mn-lt"/>
              </a:rPr>
              <a:t>A</a:t>
            </a:r>
            <a:endParaRPr lang="en-US" sz="2400" dirty="0">
              <a:latin typeface="+mn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229600" y="574975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+mn-lt"/>
              </a:rPr>
              <a:t>A’</a:t>
            </a:r>
            <a:endParaRPr lang="en-US" sz="2400" dirty="0">
              <a:latin typeface="+mn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676400" y="3394375"/>
            <a:ext cx="990600" cy="292388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r>
              <a:rPr lang="en-US" sz="1300" b="1" dirty="0" smtClean="0">
                <a:solidFill>
                  <a:schemeClr val="bg1"/>
                </a:solidFill>
                <a:latin typeface="+mn-lt"/>
              </a:rPr>
              <a:t>Marcellus</a:t>
            </a:r>
            <a:endParaRPr lang="en-US" sz="1300" b="1" dirty="0">
              <a:solidFill>
                <a:schemeClr val="bg1"/>
              </a:solidFill>
              <a:latin typeface="+mn-lt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 flipV="1">
            <a:off x="3733800" y="1032175"/>
            <a:ext cx="76200" cy="3886200"/>
          </a:xfrm>
          <a:prstGeom prst="line">
            <a:avLst/>
          </a:prstGeom>
          <a:ln w="127000">
            <a:solidFill>
              <a:srgbClr val="1E23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3810000" y="2708575"/>
            <a:ext cx="914400" cy="276999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chemeClr val="bg1"/>
                </a:solidFill>
                <a:latin typeface="+mn-lt"/>
              </a:rPr>
              <a:t>Fault</a:t>
            </a:r>
            <a:endParaRPr lang="en-US" sz="12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315200" y="2632375"/>
            <a:ext cx="914400" cy="276999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chemeClr val="bg1"/>
                </a:solidFill>
                <a:latin typeface="+mn-lt"/>
              </a:rPr>
              <a:t>Fault</a:t>
            </a:r>
            <a:endParaRPr lang="en-US" sz="1200" b="1" dirty="0">
              <a:solidFill>
                <a:schemeClr val="bg1"/>
              </a:solidFill>
              <a:latin typeface="+mn-lt"/>
            </a:endParaRPr>
          </a:p>
        </p:txBody>
      </p:sp>
      <p:cxnSp>
        <p:nvCxnSpPr>
          <p:cNvPr id="18" name="Straight Connector 17"/>
          <p:cNvCxnSpPr/>
          <p:nvPr/>
        </p:nvCxnSpPr>
        <p:spPr>
          <a:xfrm flipV="1">
            <a:off x="7239000" y="1032175"/>
            <a:ext cx="152400" cy="3886200"/>
          </a:xfrm>
          <a:prstGeom prst="line">
            <a:avLst/>
          </a:prstGeom>
          <a:ln w="127000">
            <a:solidFill>
              <a:srgbClr val="1E23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3276600" y="1032175"/>
            <a:ext cx="152400" cy="44196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5867400" y="1032175"/>
            <a:ext cx="152400" cy="44196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2819400" y="5451775"/>
            <a:ext cx="1066800" cy="276999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chemeClr val="bg1"/>
                </a:solidFill>
                <a:latin typeface="+mn-lt"/>
              </a:rPr>
              <a:t>COP 324 #6</a:t>
            </a:r>
            <a:endParaRPr lang="en-US" sz="12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410200" y="5451775"/>
            <a:ext cx="1066800" cy="276999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chemeClr val="bg1"/>
                </a:solidFill>
                <a:latin typeface="+mn-lt"/>
              </a:rPr>
              <a:t>COP 324 #4</a:t>
            </a:r>
            <a:endParaRPr lang="en-US" sz="1200" b="1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3749124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95551"/>
            <a:ext cx="9144000" cy="4107374"/>
          </a:xfrm>
          <a:prstGeom prst="rect">
            <a:avLst/>
          </a:prstGeom>
        </p:spPr>
      </p:pic>
      <p:sp>
        <p:nvSpPr>
          <p:cNvPr id="2" name="Rectangle 13"/>
          <p:cNvSpPr txBox="1">
            <a:spLocks noChangeArrowheads="1"/>
          </p:cNvSpPr>
          <p:nvPr/>
        </p:nvSpPr>
        <p:spPr bwMode="auto">
          <a:xfrm>
            <a:off x="386080" y="152400"/>
            <a:ext cx="837184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2000" tIns="36000" rIns="72000" bIns="36000" anchor="ctr"/>
          <a:lstStyle/>
          <a:p>
            <a:pPr>
              <a:lnSpc>
                <a:spcPct val="85000"/>
              </a:lnSpc>
              <a:defRPr/>
            </a:pPr>
            <a:r>
              <a:rPr lang="en-US" sz="2800" b="1" kern="0" dirty="0" smtClean="0">
                <a:solidFill>
                  <a:srgbClr val="003366"/>
                </a:solidFill>
                <a:latin typeface="+mj-lt"/>
                <a:ea typeface="+mj-ea"/>
                <a:cs typeface="+mj-cs"/>
              </a:rPr>
              <a:t>Filter Panels  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78915" y="1489359"/>
            <a:ext cx="1111202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smtClean="0">
                <a:latin typeface="+mn-lt"/>
              </a:rPr>
              <a:t>BPF  9-30</a:t>
            </a:r>
          </a:p>
          <a:p>
            <a:pPr algn="ctr"/>
            <a:r>
              <a:rPr lang="en-US" sz="1600" b="1" dirty="0" smtClean="0">
                <a:latin typeface="+mn-lt"/>
              </a:rPr>
              <a:t>Cycles/</a:t>
            </a:r>
            <a:r>
              <a:rPr lang="en-US" sz="1600" b="1" dirty="0" err="1" smtClean="0">
                <a:latin typeface="+mn-lt"/>
              </a:rPr>
              <a:t>Kft</a:t>
            </a:r>
            <a:endParaRPr lang="en-US" sz="1600" b="1" dirty="0">
              <a:latin typeface="+mn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6275" y="1489359"/>
            <a:ext cx="1111202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smtClean="0">
                <a:latin typeface="+mn-lt"/>
              </a:rPr>
              <a:t>BPF 3-12</a:t>
            </a:r>
          </a:p>
          <a:p>
            <a:pPr algn="ctr"/>
            <a:r>
              <a:rPr lang="en-US" sz="1600" b="1" dirty="0" smtClean="0">
                <a:latin typeface="+mn-lt"/>
              </a:rPr>
              <a:t>Cycles/</a:t>
            </a:r>
            <a:r>
              <a:rPr lang="en-US" sz="1600" b="1" dirty="0" err="1" smtClean="0">
                <a:latin typeface="+mn-lt"/>
              </a:rPr>
              <a:t>Kft</a:t>
            </a:r>
            <a:endParaRPr lang="en-US" sz="1600" b="1" dirty="0">
              <a:latin typeface="+mn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82595" y="1489359"/>
            <a:ext cx="1111202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smtClean="0">
                <a:latin typeface="+mn-lt"/>
              </a:rPr>
              <a:t>BPF  5-25</a:t>
            </a:r>
          </a:p>
          <a:p>
            <a:pPr algn="ctr"/>
            <a:r>
              <a:rPr lang="en-US" sz="1600" b="1" dirty="0" smtClean="0">
                <a:latin typeface="+mn-lt"/>
              </a:rPr>
              <a:t>Cycles/</a:t>
            </a:r>
            <a:r>
              <a:rPr lang="en-US" sz="1600" b="1" dirty="0" err="1" smtClean="0">
                <a:latin typeface="+mn-lt"/>
              </a:rPr>
              <a:t>Kft</a:t>
            </a:r>
            <a:endParaRPr lang="en-US" sz="1600" b="1" dirty="0">
              <a:latin typeface="+mn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275235" y="1489359"/>
            <a:ext cx="1144865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smtClean="0">
                <a:latin typeface="+mn-lt"/>
              </a:rPr>
              <a:t>BPF  11-50</a:t>
            </a:r>
          </a:p>
          <a:p>
            <a:pPr algn="ctr"/>
            <a:r>
              <a:rPr lang="en-US" sz="1600" b="1" dirty="0" smtClean="0">
                <a:latin typeface="+mn-lt"/>
              </a:rPr>
              <a:t>Cycles/</a:t>
            </a:r>
            <a:r>
              <a:rPr lang="en-US" sz="1600" b="1" dirty="0" err="1" smtClean="0">
                <a:latin typeface="+mn-lt"/>
              </a:rPr>
              <a:t>Kft</a:t>
            </a:r>
            <a:endParaRPr lang="en-US" sz="16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9780634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Straight Connector 16"/>
          <p:cNvCxnSpPr/>
          <p:nvPr/>
        </p:nvCxnSpPr>
        <p:spPr>
          <a:xfrm flipV="1">
            <a:off x="2133550" y="3607904"/>
            <a:ext cx="261780" cy="1214"/>
          </a:xfrm>
          <a:prstGeom prst="line">
            <a:avLst/>
          </a:prstGeom>
          <a:ln w="3492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V="1">
            <a:off x="2395330" y="2286000"/>
            <a:ext cx="0" cy="1321904"/>
          </a:xfrm>
          <a:prstGeom prst="line">
            <a:avLst/>
          </a:prstGeom>
          <a:ln w="3492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2395330" y="2286000"/>
            <a:ext cx="3311089" cy="0"/>
          </a:xfrm>
          <a:prstGeom prst="line">
            <a:avLst/>
          </a:prstGeom>
          <a:ln w="3492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>
            <a:endCxn id="10" idx="0"/>
          </p:cNvCxnSpPr>
          <p:nvPr/>
        </p:nvCxnSpPr>
        <p:spPr>
          <a:xfrm>
            <a:off x="5706419" y="2286000"/>
            <a:ext cx="0" cy="214740"/>
          </a:xfrm>
          <a:prstGeom prst="straightConnector1">
            <a:avLst/>
          </a:prstGeom>
          <a:ln w="34925">
            <a:solidFill>
              <a:schemeClr val="tx1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3"/>
          <p:cNvSpPr txBox="1">
            <a:spLocks noChangeArrowheads="1"/>
          </p:cNvSpPr>
          <p:nvPr/>
        </p:nvSpPr>
        <p:spPr bwMode="auto">
          <a:xfrm>
            <a:off x="386080" y="152400"/>
            <a:ext cx="837184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2000" tIns="36000" rIns="72000" bIns="36000" anchor="ctr"/>
          <a:lstStyle/>
          <a:p>
            <a:pPr>
              <a:lnSpc>
                <a:spcPct val="85000"/>
              </a:lnSpc>
              <a:defRPr/>
            </a:pPr>
            <a:r>
              <a:rPr lang="en-US" sz="2800" b="1" kern="0" dirty="0" smtClean="0">
                <a:solidFill>
                  <a:srgbClr val="003366"/>
                </a:solidFill>
                <a:latin typeface="+mj-lt"/>
                <a:ea typeface="+mj-ea"/>
                <a:cs typeface="+mj-cs"/>
              </a:rPr>
              <a:t>Tomographic Processing Flow &amp;</a:t>
            </a:r>
          </a:p>
          <a:p>
            <a:pPr>
              <a:lnSpc>
                <a:spcPct val="85000"/>
              </a:lnSpc>
              <a:defRPr/>
            </a:pPr>
            <a:r>
              <a:rPr lang="en-US" sz="2800" b="1" kern="0" dirty="0" smtClean="0">
                <a:solidFill>
                  <a:srgbClr val="003366"/>
                </a:solidFill>
                <a:latin typeface="+mj-lt"/>
                <a:ea typeface="+mj-ea"/>
                <a:cs typeface="+mj-cs"/>
              </a:rPr>
              <a:t>Difference Tomography Processing Flow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480" y="2005013"/>
            <a:ext cx="2290763" cy="416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734285" y="1378550"/>
            <a:ext cx="12779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+mn-lt"/>
              </a:rPr>
              <a:t>Baseline</a:t>
            </a:r>
            <a:endParaRPr lang="en-US" b="1" dirty="0">
              <a:latin typeface="+mn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29002" y="1392400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+mn-lt"/>
              </a:rPr>
              <a:t>Repeat</a:t>
            </a:r>
            <a:endParaRPr lang="en-US" b="1" dirty="0">
              <a:latin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37286" y="1378545"/>
            <a:ext cx="27983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+mn-lt"/>
              </a:rPr>
              <a:t>Pixelized Difference</a:t>
            </a:r>
            <a:endParaRPr lang="en-US" b="1" dirty="0">
              <a:latin typeface="+mn-lt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610262" y="2500740"/>
            <a:ext cx="2192314" cy="547255"/>
          </a:xfrm>
          <a:prstGeom prst="rect">
            <a:avLst/>
          </a:prstGeom>
          <a:solidFill>
            <a:srgbClr val="3366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latin typeface="+mj-lt"/>
              </a:rPr>
              <a:t>Baseline Direct Arrival Time Picks</a:t>
            </a:r>
            <a:endParaRPr lang="en-US" sz="1600" b="1" dirty="0">
              <a:latin typeface="+mj-l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896332" y="2500735"/>
            <a:ext cx="2192314" cy="547255"/>
          </a:xfrm>
          <a:prstGeom prst="rect">
            <a:avLst/>
          </a:prstGeom>
          <a:solidFill>
            <a:srgbClr val="3366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latin typeface="+mj-lt"/>
              </a:rPr>
              <a:t>Repeat Direct  Arrival Time Picks</a:t>
            </a:r>
            <a:endParaRPr lang="en-US" sz="1600" b="1" dirty="0">
              <a:latin typeface="+mj-lt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483947" y="3219668"/>
            <a:ext cx="2192314" cy="547255"/>
          </a:xfrm>
          <a:prstGeom prst="rect">
            <a:avLst/>
          </a:prstGeom>
          <a:solidFill>
            <a:srgbClr val="3366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latin typeface="+mj-lt"/>
              </a:rPr>
              <a:t>Differenced Direct  Arrival Time Picks</a:t>
            </a:r>
            <a:endParaRPr lang="en-US" sz="1600" b="1" dirty="0">
              <a:latin typeface="+mj-lt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331555" y="4716972"/>
            <a:ext cx="2497099" cy="547255"/>
          </a:xfrm>
          <a:prstGeom prst="rect">
            <a:avLst/>
          </a:prstGeom>
          <a:solidFill>
            <a:srgbClr val="3366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latin typeface="+mj-lt"/>
              </a:rPr>
              <a:t>Updated Pixelized Tomographic Velocity</a:t>
            </a:r>
            <a:endParaRPr lang="en-US" sz="1600" b="1" dirty="0">
              <a:latin typeface="+mj-lt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876775" y="3968320"/>
            <a:ext cx="2497099" cy="547255"/>
          </a:xfrm>
          <a:prstGeom prst="rect">
            <a:avLst/>
          </a:prstGeom>
          <a:solidFill>
            <a:srgbClr val="3366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latin typeface="+mj-lt"/>
              </a:rPr>
              <a:t>Baseline Pixelized Tomographic Velocity</a:t>
            </a:r>
            <a:endParaRPr lang="en-US" sz="1600" b="1" dirty="0">
              <a:latin typeface="+mj-lt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331555" y="5465625"/>
            <a:ext cx="2497099" cy="706575"/>
          </a:xfrm>
          <a:prstGeom prst="rect">
            <a:avLst/>
          </a:prstGeom>
          <a:solidFill>
            <a:srgbClr val="3366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latin typeface="+mj-lt"/>
              </a:rPr>
              <a:t>Baseline – Update Pixelized Tomographic Velocity</a:t>
            </a:r>
            <a:endParaRPr lang="en-US" sz="1600" b="1" dirty="0">
              <a:latin typeface="+mj-lt"/>
            </a:endParaRPr>
          </a:p>
        </p:txBody>
      </p:sp>
      <p:cxnSp>
        <p:nvCxnSpPr>
          <p:cNvPr id="32" name="Straight Connector 31"/>
          <p:cNvCxnSpPr/>
          <p:nvPr/>
        </p:nvCxnSpPr>
        <p:spPr>
          <a:xfrm flipV="1">
            <a:off x="4363201" y="3611219"/>
            <a:ext cx="261780" cy="1214"/>
          </a:xfrm>
          <a:prstGeom prst="line">
            <a:avLst/>
          </a:prstGeom>
          <a:ln w="3492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flipV="1">
            <a:off x="4624981" y="2166730"/>
            <a:ext cx="6654" cy="1444489"/>
          </a:xfrm>
          <a:prstGeom prst="line">
            <a:avLst/>
          </a:prstGeom>
          <a:ln w="3492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4624981" y="2179986"/>
            <a:ext cx="3311089" cy="0"/>
          </a:xfrm>
          <a:prstGeom prst="line">
            <a:avLst/>
          </a:prstGeom>
          <a:ln w="3492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>
            <a:off x="7931426" y="2176670"/>
            <a:ext cx="4644" cy="327385"/>
          </a:xfrm>
          <a:prstGeom prst="straightConnector1">
            <a:avLst/>
          </a:prstGeom>
          <a:ln w="34925">
            <a:solidFill>
              <a:schemeClr val="tx1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flipV="1">
            <a:off x="2133550" y="5909669"/>
            <a:ext cx="261780" cy="1214"/>
          </a:xfrm>
          <a:prstGeom prst="line">
            <a:avLst/>
          </a:prstGeom>
          <a:ln w="34925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flipV="1">
            <a:off x="2395330" y="4687155"/>
            <a:ext cx="0" cy="1222514"/>
          </a:xfrm>
          <a:prstGeom prst="line">
            <a:avLst/>
          </a:prstGeom>
          <a:ln w="34925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2395330" y="4687155"/>
            <a:ext cx="2236305" cy="0"/>
          </a:xfrm>
          <a:prstGeom prst="line">
            <a:avLst/>
          </a:prstGeom>
          <a:ln w="34925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6094040" y="3733011"/>
            <a:ext cx="0" cy="214740"/>
          </a:xfrm>
          <a:prstGeom prst="straightConnector1">
            <a:avLst/>
          </a:prstGeom>
          <a:ln w="34925">
            <a:solidFill>
              <a:schemeClr val="tx1"/>
            </a:solidFill>
            <a:prstDash val="lg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 flipV="1">
            <a:off x="4631635" y="3733011"/>
            <a:ext cx="0" cy="954144"/>
          </a:xfrm>
          <a:prstGeom prst="line">
            <a:avLst/>
          </a:prstGeom>
          <a:ln w="34925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4624981" y="3733011"/>
            <a:ext cx="1469059" cy="0"/>
          </a:xfrm>
          <a:prstGeom prst="line">
            <a:avLst/>
          </a:prstGeom>
          <a:ln w="34925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02825" y="2001995"/>
            <a:ext cx="2290763" cy="416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9" name="Straight Arrow Connector 48"/>
          <p:cNvCxnSpPr>
            <a:stCxn id="10" idx="2"/>
            <a:endCxn id="12" idx="0"/>
          </p:cNvCxnSpPr>
          <p:nvPr/>
        </p:nvCxnSpPr>
        <p:spPr>
          <a:xfrm>
            <a:off x="5706419" y="3047995"/>
            <a:ext cx="1873685" cy="171673"/>
          </a:xfrm>
          <a:prstGeom prst="straightConnector1">
            <a:avLst/>
          </a:prstGeom>
          <a:ln w="349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>
            <a:stCxn id="11" idx="2"/>
            <a:endCxn id="12" idx="0"/>
          </p:cNvCxnSpPr>
          <p:nvPr/>
        </p:nvCxnSpPr>
        <p:spPr>
          <a:xfrm flipH="1">
            <a:off x="7580104" y="3047990"/>
            <a:ext cx="412385" cy="171678"/>
          </a:xfrm>
          <a:prstGeom prst="straightConnector1">
            <a:avLst/>
          </a:prstGeom>
          <a:ln w="349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/>
          <p:cNvCxnSpPr>
            <a:stCxn id="12" idx="2"/>
            <a:endCxn id="13" idx="0"/>
          </p:cNvCxnSpPr>
          <p:nvPr/>
        </p:nvCxnSpPr>
        <p:spPr>
          <a:xfrm>
            <a:off x="7580104" y="3766923"/>
            <a:ext cx="1" cy="950049"/>
          </a:xfrm>
          <a:prstGeom prst="straightConnector1">
            <a:avLst/>
          </a:prstGeom>
          <a:ln w="349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/>
          <p:cNvCxnSpPr>
            <a:stCxn id="14" idx="2"/>
            <a:endCxn id="13" idx="0"/>
          </p:cNvCxnSpPr>
          <p:nvPr/>
        </p:nvCxnSpPr>
        <p:spPr>
          <a:xfrm>
            <a:off x="6125325" y="4515575"/>
            <a:ext cx="1454780" cy="201397"/>
          </a:xfrm>
          <a:prstGeom prst="straightConnector1">
            <a:avLst/>
          </a:prstGeom>
          <a:ln w="349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/>
          <p:cNvCxnSpPr>
            <a:stCxn id="13" idx="2"/>
            <a:endCxn id="15" idx="0"/>
          </p:cNvCxnSpPr>
          <p:nvPr/>
        </p:nvCxnSpPr>
        <p:spPr>
          <a:xfrm>
            <a:off x="7580105" y="5264227"/>
            <a:ext cx="0" cy="201398"/>
          </a:xfrm>
          <a:prstGeom prst="straightConnector1">
            <a:avLst/>
          </a:prstGeom>
          <a:ln w="349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>
            <a:stCxn id="14" idx="2"/>
          </p:cNvCxnSpPr>
          <p:nvPr/>
        </p:nvCxnSpPr>
        <p:spPr>
          <a:xfrm>
            <a:off x="6125325" y="4515575"/>
            <a:ext cx="0" cy="849351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>
          <a:xfrm>
            <a:off x="6125324" y="5364926"/>
            <a:ext cx="1189876" cy="0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/>
          <p:cNvCxnSpPr>
            <a:endCxn id="15" idx="0"/>
          </p:cNvCxnSpPr>
          <p:nvPr/>
        </p:nvCxnSpPr>
        <p:spPr>
          <a:xfrm>
            <a:off x="7315200" y="5364926"/>
            <a:ext cx="264905" cy="100699"/>
          </a:xfrm>
          <a:prstGeom prst="straightConnector1">
            <a:avLst/>
          </a:prstGeom>
          <a:ln w="349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6844650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3"/>
          <p:cNvSpPr txBox="1">
            <a:spLocks noChangeArrowheads="1"/>
          </p:cNvSpPr>
          <p:nvPr/>
        </p:nvSpPr>
        <p:spPr bwMode="auto">
          <a:xfrm>
            <a:off x="386080" y="152400"/>
            <a:ext cx="837184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2000" tIns="36000" rIns="72000" bIns="36000" anchor="ctr"/>
          <a:lstStyle/>
          <a:p>
            <a:pPr>
              <a:lnSpc>
                <a:spcPct val="85000"/>
              </a:lnSpc>
              <a:defRPr/>
            </a:pPr>
            <a:r>
              <a:rPr lang="en-US" sz="2800" b="1" kern="0" dirty="0" smtClean="0">
                <a:solidFill>
                  <a:srgbClr val="003366"/>
                </a:solidFill>
                <a:latin typeface="+mj-lt"/>
                <a:ea typeface="+mj-ea"/>
                <a:cs typeface="+mj-cs"/>
              </a:rPr>
              <a:t>First Arrival Compressional Picking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55298"/>
            <a:ext cx="7456307" cy="536568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6756209" y="4200552"/>
            <a:ext cx="2102031" cy="193899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+mn-lt"/>
              </a:rPr>
              <a:t>Baseline Picks in </a:t>
            </a:r>
            <a:r>
              <a:rPr lang="en-US" b="1" dirty="0" smtClean="0">
                <a:solidFill>
                  <a:srgbClr val="FF0000"/>
                </a:solidFill>
                <a:latin typeface="+mn-lt"/>
              </a:rPr>
              <a:t>Red</a:t>
            </a:r>
          </a:p>
          <a:p>
            <a:pPr algn="ctr"/>
            <a:endParaRPr lang="en-US" dirty="0">
              <a:latin typeface="+mn-lt"/>
            </a:endParaRPr>
          </a:p>
          <a:p>
            <a:pPr algn="ctr"/>
            <a:r>
              <a:rPr lang="en-US" dirty="0" smtClean="0">
                <a:latin typeface="+mn-lt"/>
              </a:rPr>
              <a:t>Repeat Picks in </a:t>
            </a:r>
            <a:r>
              <a:rPr lang="en-US" b="1" dirty="0" smtClean="0">
                <a:solidFill>
                  <a:srgbClr val="00FF00"/>
                </a:solidFill>
                <a:latin typeface="+mn-lt"/>
              </a:rPr>
              <a:t>Green</a:t>
            </a:r>
            <a:endParaRPr lang="en-US" b="1" dirty="0">
              <a:solidFill>
                <a:srgbClr val="00FF00"/>
              </a:solidFill>
              <a:latin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8619" y="1357323"/>
            <a:ext cx="2813752" cy="707886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+mj-lt"/>
              </a:rPr>
              <a:t>Baseline Compressional Data</a:t>
            </a:r>
            <a:endParaRPr lang="en-US" sz="2000" dirty="0">
              <a:latin typeface="+mj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243408" y="1357323"/>
            <a:ext cx="2813752" cy="707886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+mj-lt"/>
              </a:rPr>
              <a:t>Repeat  Compressional Data</a:t>
            </a:r>
            <a:endParaRPr lang="en-US" sz="2000" dirty="0">
              <a:latin typeface="+mj-lt"/>
            </a:endParaRPr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3784526" y="2065209"/>
            <a:ext cx="0" cy="4709664"/>
          </a:xfrm>
          <a:prstGeom prst="straightConnector1">
            <a:avLst/>
          </a:prstGeom>
          <a:ln w="508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3448010" y="3848600"/>
            <a:ext cx="369332" cy="626775"/>
          </a:xfrm>
          <a:prstGeom prst="rect">
            <a:avLst/>
          </a:prstGeom>
          <a:noFill/>
        </p:spPr>
        <p:txBody>
          <a:bodyPr vert="vert270" wrap="none" lIns="45720" rIns="45720" rtlCol="0" anchor="ctr" anchorCtr="0">
            <a:spAutoFit/>
          </a:bodyPr>
          <a:lstStyle/>
          <a:p>
            <a:pPr algn="just">
              <a:spcBef>
                <a:spcPts val="0"/>
              </a:spcBef>
            </a:pPr>
            <a:r>
              <a:rPr lang="en-US" sz="1800" b="1" dirty="0" smtClean="0">
                <a:solidFill>
                  <a:srgbClr val="FF0000"/>
                </a:solidFill>
                <a:latin typeface="+mj-lt"/>
              </a:rPr>
              <a:t>Time</a:t>
            </a:r>
            <a:endParaRPr lang="en-US" sz="1800" b="1" dirty="0">
              <a:solidFill>
                <a:srgbClr val="FF0000"/>
              </a:solidFill>
              <a:latin typeface="+mj-lt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386080" y="6453771"/>
            <a:ext cx="2939011" cy="338554"/>
            <a:chOff x="4465143" y="5210286"/>
            <a:chExt cx="2939011" cy="338554"/>
          </a:xfrm>
          <a:solidFill>
            <a:schemeClr val="bg1"/>
          </a:solidFill>
        </p:grpSpPr>
        <p:sp>
          <p:nvSpPr>
            <p:cNvPr id="14" name="TextBox 13"/>
            <p:cNvSpPr txBox="1"/>
            <p:nvPr/>
          </p:nvSpPr>
          <p:spPr>
            <a:xfrm>
              <a:off x="5151301" y="5210286"/>
              <a:ext cx="1516762" cy="338554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solidFill>
                    <a:srgbClr val="3D3DCF"/>
                  </a:solidFill>
                  <a:latin typeface="+mj-lt"/>
                </a:rPr>
                <a:t>Source Depth</a:t>
              </a:r>
              <a:endParaRPr lang="en-US" sz="1600" b="1" dirty="0">
                <a:solidFill>
                  <a:srgbClr val="3D3DCF"/>
                </a:solidFill>
                <a:latin typeface="+mj-lt"/>
              </a:endParaRPr>
            </a:p>
          </p:txBody>
        </p:sp>
        <p:cxnSp>
          <p:nvCxnSpPr>
            <p:cNvPr id="15" name="Straight Arrow Connector 14"/>
            <p:cNvCxnSpPr/>
            <p:nvPr/>
          </p:nvCxnSpPr>
          <p:spPr>
            <a:xfrm flipV="1">
              <a:off x="4465143" y="5212733"/>
              <a:ext cx="2939011" cy="10422"/>
            </a:xfrm>
            <a:prstGeom prst="straightConnector1">
              <a:avLst/>
            </a:prstGeom>
            <a:grpFill/>
            <a:ln w="38100">
              <a:solidFill>
                <a:srgbClr val="3333CC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Group 15"/>
          <p:cNvGrpSpPr/>
          <p:nvPr/>
        </p:nvGrpSpPr>
        <p:grpSpPr>
          <a:xfrm>
            <a:off x="4243408" y="6453771"/>
            <a:ext cx="2891683" cy="338554"/>
            <a:chOff x="6687581" y="5245093"/>
            <a:chExt cx="2891683" cy="338554"/>
          </a:xfrm>
        </p:grpSpPr>
        <p:sp>
          <p:nvSpPr>
            <p:cNvPr id="17" name="TextBox 16"/>
            <p:cNvSpPr txBox="1"/>
            <p:nvPr/>
          </p:nvSpPr>
          <p:spPr>
            <a:xfrm>
              <a:off x="7430884" y="5245093"/>
              <a:ext cx="1516762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solidFill>
                    <a:srgbClr val="3D3DCF"/>
                  </a:solidFill>
                  <a:latin typeface="+mj-lt"/>
                </a:rPr>
                <a:t>Source Depth</a:t>
              </a:r>
              <a:endParaRPr lang="en-US" sz="1600" b="1" dirty="0">
                <a:solidFill>
                  <a:srgbClr val="3D3DCF"/>
                </a:solidFill>
                <a:latin typeface="+mj-lt"/>
              </a:endParaRPr>
            </a:p>
          </p:txBody>
        </p:sp>
        <p:cxnSp>
          <p:nvCxnSpPr>
            <p:cNvPr id="18" name="Straight Arrow Connector 17"/>
            <p:cNvCxnSpPr/>
            <p:nvPr/>
          </p:nvCxnSpPr>
          <p:spPr>
            <a:xfrm>
              <a:off x="6687581" y="5257962"/>
              <a:ext cx="2891683" cy="3433"/>
            </a:xfrm>
            <a:prstGeom prst="straightConnector1">
              <a:avLst/>
            </a:prstGeom>
            <a:ln w="38100">
              <a:solidFill>
                <a:srgbClr val="3333CC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Oval 2"/>
          <p:cNvSpPr/>
          <p:nvPr/>
        </p:nvSpPr>
        <p:spPr>
          <a:xfrm rot="17798034">
            <a:off x="2468879" y="2706054"/>
            <a:ext cx="704810" cy="1334000"/>
          </a:xfrm>
          <a:prstGeom prst="ellipse">
            <a:avLst/>
          </a:prstGeom>
          <a:noFill/>
          <a:ln w="635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 rot="17798034">
            <a:off x="6294282" y="2706054"/>
            <a:ext cx="704810" cy="1334000"/>
          </a:xfrm>
          <a:prstGeom prst="ellipse">
            <a:avLst/>
          </a:prstGeom>
          <a:noFill/>
          <a:ln w="635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7750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54727"/>
            <a:ext cx="7456306" cy="5361707"/>
          </a:xfrm>
          <a:prstGeom prst="rect">
            <a:avLst/>
          </a:prstGeom>
        </p:spPr>
      </p:pic>
      <p:sp>
        <p:nvSpPr>
          <p:cNvPr id="2" name="Rectangle 13"/>
          <p:cNvSpPr txBox="1">
            <a:spLocks noChangeArrowheads="1"/>
          </p:cNvSpPr>
          <p:nvPr/>
        </p:nvSpPr>
        <p:spPr bwMode="auto">
          <a:xfrm>
            <a:off x="386080" y="152400"/>
            <a:ext cx="837184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2000" tIns="36000" rIns="72000" bIns="36000" anchor="ctr"/>
          <a:lstStyle/>
          <a:p>
            <a:pPr>
              <a:lnSpc>
                <a:spcPct val="85000"/>
              </a:lnSpc>
              <a:defRPr/>
            </a:pPr>
            <a:r>
              <a:rPr lang="en-US" sz="2800" b="1" kern="0" dirty="0" smtClean="0">
                <a:solidFill>
                  <a:srgbClr val="003366"/>
                </a:solidFill>
                <a:latin typeface="+mj-lt"/>
                <a:ea typeface="+mj-ea"/>
                <a:cs typeface="+mj-cs"/>
              </a:rPr>
              <a:t>First Arrival Shear Picking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756209" y="4200552"/>
            <a:ext cx="2102031" cy="193899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+mn-lt"/>
              </a:rPr>
              <a:t>Baseline Picks in </a:t>
            </a:r>
            <a:r>
              <a:rPr lang="en-US" b="1" dirty="0" smtClean="0">
                <a:solidFill>
                  <a:srgbClr val="FF0000"/>
                </a:solidFill>
                <a:latin typeface="+mn-lt"/>
              </a:rPr>
              <a:t>Red</a:t>
            </a:r>
          </a:p>
          <a:p>
            <a:pPr algn="ctr"/>
            <a:endParaRPr lang="en-US" dirty="0">
              <a:latin typeface="+mn-lt"/>
            </a:endParaRPr>
          </a:p>
          <a:p>
            <a:pPr algn="ctr"/>
            <a:r>
              <a:rPr lang="en-US" dirty="0" smtClean="0">
                <a:latin typeface="+mn-lt"/>
              </a:rPr>
              <a:t>Repeat Picks in </a:t>
            </a:r>
            <a:r>
              <a:rPr lang="en-US" b="1" dirty="0" smtClean="0">
                <a:solidFill>
                  <a:srgbClr val="00FF00"/>
                </a:solidFill>
                <a:latin typeface="+mn-lt"/>
              </a:rPr>
              <a:t>Green</a:t>
            </a:r>
            <a:endParaRPr lang="en-US" b="1" dirty="0">
              <a:solidFill>
                <a:srgbClr val="00FF00"/>
              </a:solidFill>
              <a:latin typeface="+mn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8619" y="1357323"/>
            <a:ext cx="2813752" cy="707886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+mj-lt"/>
              </a:rPr>
              <a:t>Baseline              Shear Data</a:t>
            </a:r>
            <a:endParaRPr lang="en-US" sz="2000" dirty="0">
              <a:latin typeface="+mj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43408" y="1357323"/>
            <a:ext cx="2813752" cy="707886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+mj-lt"/>
              </a:rPr>
              <a:t>Repeat                 Shear Data</a:t>
            </a:r>
            <a:endParaRPr lang="en-US" sz="2000" dirty="0">
              <a:latin typeface="+mj-lt"/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3784526" y="2065209"/>
            <a:ext cx="0" cy="4709664"/>
          </a:xfrm>
          <a:prstGeom prst="straightConnector1">
            <a:avLst/>
          </a:prstGeom>
          <a:ln w="508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448010" y="3848600"/>
            <a:ext cx="369332" cy="626775"/>
          </a:xfrm>
          <a:prstGeom prst="rect">
            <a:avLst/>
          </a:prstGeom>
          <a:noFill/>
        </p:spPr>
        <p:txBody>
          <a:bodyPr vert="vert270" wrap="none" lIns="45720" rIns="45720" rtlCol="0" anchor="ctr" anchorCtr="0">
            <a:spAutoFit/>
          </a:bodyPr>
          <a:lstStyle/>
          <a:p>
            <a:pPr algn="just">
              <a:spcBef>
                <a:spcPts val="0"/>
              </a:spcBef>
            </a:pPr>
            <a:r>
              <a:rPr lang="en-US" sz="1800" b="1" dirty="0" smtClean="0">
                <a:solidFill>
                  <a:srgbClr val="FF0000"/>
                </a:solidFill>
                <a:latin typeface="+mj-lt"/>
              </a:rPr>
              <a:t>Time</a:t>
            </a:r>
            <a:endParaRPr lang="en-US" sz="1800" b="1" dirty="0">
              <a:solidFill>
                <a:srgbClr val="FF0000"/>
              </a:solidFill>
              <a:latin typeface="+mj-lt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386080" y="6453771"/>
            <a:ext cx="2939011" cy="338554"/>
            <a:chOff x="4465143" y="5210286"/>
            <a:chExt cx="2939011" cy="338554"/>
          </a:xfrm>
          <a:solidFill>
            <a:schemeClr val="bg1"/>
          </a:solidFill>
        </p:grpSpPr>
        <p:sp>
          <p:nvSpPr>
            <p:cNvPr id="13" name="TextBox 12"/>
            <p:cNvSpPr txBox="1"/>
            <p:nvPr/>
          </p:nvSpPr>
          <p:spPr>
            <a:xfrm>
              <a:off x="5151301" y="5210286"/>
              <a:ext cx="1516762" cy="338554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solidFill>
                    <a:srgbClr val="3D3DCF"/>
                  </a:solidFill>
                  <a:latin typeface="+mj-lt"/>
                </a:rPr>
                <a:t>Source Depth</a:t>
              </a:r>
              <a:endParaRPr lang="en-US" sz="1600" b="1" dirty="0">
                <a:solidFill>
                  <a:srgbClr val="3D3DCF"/>
                </a:solidFill>
                <a:latin typeface="+mj-lt"/>
              </a:endParaRPr>
            </a:p>
          </p:txBody>
        </p:sp>
        <p:cxnSp>
          <p:nvCxnSpPr>
            <p:cNvPr id="14" name="Straight Arrow Connector 13"/>
            <p:cNvCxnSpPr/>
            <p:nvPr/>
          </p:nvCxnSpPr>
          <p:spPr>
            <a:xfrm flipV="1">
              <a:off x="4465143" y="5212733"/>
              <a:ext cx="2939011" cy="10422"/>
            </a:xfrm>
            <a:prstGeom prst="straightConnector1">
              <a:avLst/>
            </a:prstGeom>
            <a:grpFill/>
            <a:ln w="38100">
              <a:solidFill>
                <a:srgbClr val="3333CC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oup 14"/>
          <p:cNvGrpSpPr/>
          <p:nvPr/>
        </p:nvGrpSpPr>
        <p:grpSpPr>
          <a:xfrm>
            <a:off x="4243408" y="6453771"/>
            <a:ext cx="2891683" cy="338554"/>
            <a:chOff x="6687581" y="5245093"/>
            <a:chExt cx="2891683" cy="338554"/>
          </a:xfrm>
        </p:grpSpPr>
        <p:sp>
          <p:nvSpPr>
            <p:cNvPr id="16" name="TextBox 15"/>
            <p:cNvSpPr txBox="1"/>
            <p:nvPr/>
          </p:nvSpPr>
          <p:spPr>
            <a:xfrm>
              <a:off x="7430884" y="5245093"/>
              <a:ext cx="1516762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solidFill>
                    <a:srgbClr val="3D3DCF"/>
                  </a:solidFill>
                  <a:latin typeface="+mj-lt"/>
                </a:rPr>
                <a:t>Source Depth</a:t>
              </a:r>
              <a:endParaRPr lang="en-US" sz="1600" b="1" dirty="0">
                <a:solidFill>
                  <a:srgbClr val="3D3DCF"/>
                </a:solidFill>
                <a:latin typeface="+mj-lt"/>
              </a:endParaRPr>
            </a:p>
          </p:txBody>
        </p:sp>
        <p:cxnSp>
          <p:nvCxnSpPr>
            <p:cNvPr id="17" name="Straight Arrow Connector 16"/>
            <p:cNvCxnSpPr/>
            <p:nvPr/>
          </p:nvCxnSpPr>
          <p:spPr>
            <a:xfrm>
              <a:off x="6687581" y="5257962"/>
              <a:ext cx="2891683" cy="3433"/>
            </a:xfrm>
            <a:prstGeom prst="straightConnector1">
              <a:avLst/>
            </a:prstGeom>
            <a:ln w="38100">
              <a:solidFill>
                <a:srgbClr val="3333CC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Oval 17"/>
          <p:cNvSpPr/>
          <p:nvPr/>
        </p:nvSpPr>
        <p:spPr>
          <a:xfrm rot="17798034">
            <a:off x="2418141" y="1968768"/>
            <a:ext cx="778058" cy="1515755"/>
          </a:xfrm>
          <a:prstGeom prst="ellipse">
            <a:avLst/>
          </a:prstGeom>
          <a:noFill/>
          <a:ln w="635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 rot="17798034">
            <a:off x="6243544" y="1968768"/>
            <a:ext cx="778058" cy="1515755"/>
          </a:xfrm>
          <a:prstGeom prst="ellipse">
            <a:avLst/>
          </a:prstGeom>
          <a:noFill/>
          <a:ln w="635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561652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3"/>
          <p:cNvSpPr txBox="1">
            <a:spLocks noChangeArrowheads="1"/>
          </p:cNvSpPr>
          <p:nvPr/>
        </p:nvSpPr>
        <p:spPr bwMode="auto">
          <a:xfrm>
            <a:off x="386080" y="152400"/>
            <a:ext cx="837184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2000" tIns="36000" rIns="72000" bIns="36000" anchor="ctr"/>
          <a:lstStyle/>
          <a:p>
            <a:pPr>
              <a:lnSpc>
                <a:spcPct val="85000"/>
              </a:lnSpc>
              <a:defRPr/>
            </a:pPr>
            <a:r>
              <a:rPr lang="en-US" sz="2800" b="1" kern="0" dirty="0" smtClean="0">
                <a:solidFill>
                  <a:srgbClr val="003366"/>
                </a:solidFill>
                <a:latin typeface="+mj-lt"/>
                <a:ea typeface="+mj-ea"/>
                <a:cs typeface="+mj-cs"/>
              </a:rPr>
              <a:t>First Arrival P Pick Difference</a:t>
            </a:r>
          </a:p>
          <a:p>
            <a:pPr>
              <a:lnSpc>
                <a:spcPct val="85000"/>
              </a:lnSpc>
              <a:defRPr/>
            </a:pPr>
            <a:r>
              <a:rPr lang="en-US" sz="2800" b="1" kern="0" dirty="0" smtClean="0">
                <a:solidFill>
                  <a:srgbClr val="003366"/>
                </a:solidFill>
                <a:latin typeface="+mj-lt"/>
                <a:ea typeface="+mj-ea"/>
                <a:cs typeface="+mj-cs"/>
              </a:rPr>
              <a:t>Profile 4116-4169       Depth Shift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6" t="5144" b="9145"/>
          <a:stretch/>
        </p:blipFill>
        <p:spPr>
          <a:xfrm>
            <a:off x="166254" y="1565575"/>
            <a:ext cx="2327573" cy="237365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67" t="5416" b="8200"/>
          <a:stretch/>
        </p:blipFill>
        <p:spPr>
          <a:xfrm>
            <a:off x="166254" y="4105490"/>
            <a:ext cx="2445035" cy="239230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22" t="5895" b="8559"/>
          <a:stretch/>
        </p:blipFill>
        <p:spPr>
          <a:xfrm>
            <a:off x="4752109" y="1579430"/>
            <a:ext cx="2313718" cy="236912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93" t="5839" b="8614"/>
          <a:stretch/>
        </p:blipFill>
        <p:spPr>
          <a:xfrm>
            <a:off x="4641274" y="4147055"/>
            <a:ext cx="2516877" cy="236912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86" t="5416" b="8200"/>
          <a:stretch/>
        </p:blipFill>
        <p:spPr>
          <a:xfrm>
            <a:off x="2445029" y="2865491"/>
            <a:ext cx="2273708" cy="239230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13" t="5949" b="8504"/>
          <a:stretch/>
        </p:blipFill>
        <p:spPr>
          <a:xfrm>
            <a:off x="6927277" y="2865491"/>
            <a:ext cx="2258291" cy="236912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83569" y="1575620"/>
            <a:ext cx="1717962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P Baseline Picks</a:t>
            </a:r>
            <a:endParaRPr lang="en-US" sz="1400" b="1" dirty="0">
              <a:latin typeface="+mj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6460" y="4114819"/>
            <a:ext cx="1468589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P Repeat Picks</a:t>
            </a:r>
            <a:endParaRPr lang="en-US" sz="1400" b="1" dirty="0">
              <a:latin typeface="+mj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805253" y="2663358"/>
            <a:ext cx="1316743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P Difference Picks</a:t>
            </a:r>
            <a:endParaRPr lang="en-US" sz="1400" b="1" dirty="0">
              <a:latin typeface="+mj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287210" y="2663358"/>
            <a:ext cx="1316743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+mj-lt"/>
              </a:rPr>
              <a:t>S</a:t>
            </a:r>
            <a:r>
              <a:rPr lang="en-US" sz="1400" b="1" dirty="0" smtClean="0">
                <a:latin typeface="+mj-lt"/>
              </a:rPr>
              <a:t> Difference Picks</a:t>
            </a:r>
            <a:endParaRPr lang="en-US" sz="1400" b="1" dirty="0">
              <a:latin typeface="+mj-lt"/>
            </a:endParaRPr>
          </a:p>
        </p:txBody>
      </p:sp>
      <p:sp>
        <p:nvSpPr>
          <p:cNvPr id="8" name="TextBox 7"/>
          <p:cNvSpPr txBox="1"/>
          <p:nvPr/>
        </p:nvSpPr>
        <p:spPr>
          <a:xfrm rot="16200000">
            <a:off x="-287950" y="2680860"/>
            <a:ext cx="1074781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3333CC"/>
                </a:solidFill>
                <a:latin typeface="+mn-lt"/>
              </a:rPr>
              <a:t>Source Depth</a:t>
            </a:r>
            <a:endParaRPr lang="en-US" sz="1200" b="1" dirty="0">
              <a:solidFill>
                <a:srgbClr val="3333CC"/>
              </a:solidFill>
              <a:latin typeface="+mn-lt"/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387928" y="1925782"/>
            <a:ext cx="13855" cy="1787236"/>
          </a:xfrm>
          <a:prstGeom prst="straightConnector1">
            <a:avLst/>
          </a:prstGeom>
          <a:ln w="25400">
            <a:solidFill>
              <a:srgbClr val="3333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655531" y="3715038"/>
            <a:ext cx="1196610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3333CC"/>
                </a:solidFill>
                <a:latin typeface="+mn-lt"/>
              </a:rPr>
              <a:t>Receiver Depth</a:t>
            </a:r>
            <a:endParaRPr lang="en-US" sz="1200" b="1" dirty="0">
              <a:solidFill>
                <a:srgbClr val="3333CC"/>
              </a:solidFill>
              <a:latin typeface="+mn-lt"/>
            </a:endParaRPr>
          </a:p>
        </p:txBody>
      </p:sp>
      <p:cxnSp>
        <p:nvCxnSpPr>
          <p:cNvPr id="17" name="Straight Arrow Connector 16"/>
          <p:cNvCxnSpPr/>
          <p:nvPr/>
        </p:nvCxnSpPr>
        <p:spPr>
          <a:xfrm>
            <a:off x="498764" y="3740727"/>
            <a:ext cx="1510145" cy="0"/>
          </a:xfrm>
          <a:prstGeom prst="straightConnector1">
            <a:avLst/>
          </a:prstGeom>
          <a:ln w="25400">
            <a:solidFill>
              <a:srgbClr val="3333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 rot="16200000">
            <a:off x="-287944" y="5235078"/>
            <a:ext cx="1074781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3333CC"/>
                </a:solidFill>
                <a:latin typeface="+mn-lt"/>
              </a:rPr>
              <a:t>Source Depth</a:t>
            </a:r>
            <a:endParaRPr lang="en-US" sz="1200" b="1" dirty="0">
              <a:solidFill>
                <a:srgbClr val="3333CC"/>
              </a:solidFill>
              <a:latin typeface="+mn-lt"/>
            </a:endParaRPr>
          </a:p>
        </p:txBody>
      </p:sp>
      <p:cxnSp>
        <p:nvCxnSpPr>
          <p:cNvPr id="23" name="Straight Arrow Connector 22"/>
          <p:cNvCxnSpPr/>
          <p:nvPr/>
        </p:nvCxnSpPr>
        <p:spPr>
          <a:xfrm>
            <a:off x="387934" y="4480000"/>
            <a:ext cx="13855" cy="1787236"/>
          </a:xfrm>
          <a:prstGeom prst="straightConnector1">
            <a:avLst/>
          </a:prstGeom>
          <a:ln w="25400">
            <a:solidFill>
              <a:srgbClr val="3333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655537" y="6269256"/>
            <a:ext cx="1196610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3333CC"/>
                </a:solidFill>
                <a:latin typeface="+mn-lt"/>
              </a:rPr>
              <a:t>Receiver Depth</a:t>
            </a:r>
            <a:endParaRPr lang="en-US" sz="1200" b="1" dirty="0">
              <a:solidFill>
                <a:srgbClr val="3333CC"/>
              </a:solidFill>
              <a:latin typeface="+mn-lt"/>
            </a:endParaRPr>
          </a:p>
        </p:txBody>
      </p:sp>
      <p:cxnSp>
        <p:nvCxnSpPr>
          <p:cNvPr id="25" name="Straight Arrow Connector 24"/>
          <p:cNvCxnSpPr/>
          <p:nvPr/>
        </p:nvCxnSpPr>
        <p:spPr>
          <a:xfrm>
            <a:off x="498770" y="6294945"/>
            <a:ext cx="1510145" cy="0"/>
          </a:xfrm>
          <a:prstGeom prst="straightConnector1">
            <a:avLst/>
          </a:prstGeom>
          <a:ln w="25400">
            <a:solidFill>
              <a:srgbClr val="3333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 rot="16200000">
            <a:off x="1984265" y="3997080"/>
            <a:ext cx="1074781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3333CC"/>
                </a:solidFill>
                <a:latin typeface="+mn-lt"/>
              </a:rPr>
              <a:t>Source Depth</a:t>
            </a:r>
            <a:endParaRPr lang="en-US" sz="1200" b="1" dirty="0">
              <a:solidFill>
                <a:srgbClr val="3333CC"/>
              </a:solidFill>
              <a:latin typeface="+mn-lt"/>
            </a:endParaRPr>
          </a:p>
        </p:txBody>
      </p:sp>
      <p:cxnSp>
        <p:nvCxnSpPr>
          <p:cNvPr id="27" name="Straight Arrow Connector 26"/>
          <p:cNvCxnSpPr/>
          <p:nvPr/>
        </p:nvCxnSpPr>
        <p:spPr>
          <a:xfrm>
            <a:off x="2660143" y="3242002"/>
            <a:ext cx="13855" cy="1787236"/>
          </a:xfrm>
          <a:prstGeom prst="straightConnector1">
            <a:avLst/>
          </a:prstGeom>
          <a:ln w="25400">
            <a:solidFill>
              <a:srgbClr val="3333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2927746" y="5031258"/>
            <a:ext cx="1196610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3333CC"/>
                </a:solidFill>
                <a:latin typeface="+mn-lt"/>
              </a:rPr>
              <a:t>Receiver Depth</a:t>
            </a:r>
            <a:endParaRPr lang="en-US" sz="1200" b="1" dirty="0">
              <a:solidFill>
                <a:srgbClr val="3333CC"/>
              </a:solidFill>
              <a:latin typeface="+mn-lt"/>
            </a:endParaRPr>
          </a:p>
        </p:txBody>
      </p:sp>
      <p:cxnSp>
        <p:nvCxnSpPr>
          <p:cNvPr id="29" name="Straight Arrow Connector 28"/>
          <p:cNvCxnSpPr/>
          <p:nvPr/>
        </p:nvCxnSpPr>
        <p:spPr>
          <a:xfrm>
            <a:off x="2770979" y="5056947"/>
            <a:ext cx="1510145" cy="0"/>
          </a:xfrm>
          <a:prstGeom prst="straightConnector1">
            <a:avLst/>
          </a:prstGeom>
          <a:ln w="25400">
            <a:solidFill>
              <a:srgbClr val="3333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 rot="16200000">
            <a:off x="4325621" y="2708565"/>
            <a:ext cx="1074781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3333CC"/>
                </a:solidFill>
                <a:latin typeface="+mn-lt"/>
              </a:rPr>
              <a:t>Source Depth</a:t>
            </a:r>
            <a:endParaRPr lang="en-US" sz="1200" b="1" dirty="0">
              <a:solidFill>
                <a:srgbClr val="3333CC"/>
              </a:solidFill>
              <a:latin typeface="+mn-lt"/>
            </a:endParaRPr>
          </a:p>
        </p:txBody>
      </p:sp>
      <p:cxnSp>
        <p:nvCxnSpPr>
          <p:cNvPr id="31" name="Straight Arrow Connector 30"/>
          <p:cNvCxnSpPr/>
          <p:nvPr/>
        </p:nvCxnSpPr>
        <p:spPr>
          <a:xfrm>
            <a:off x="5001499" y="1953487"/>
            <a:ext cx="13855" cy="1787236"/>
          </a:xfrm>
          <a:prstGeom prst="straightConnector1">
            <a:avLst/>
          </a:prstGeom>
          <a:ln w="25400">
            <a:solidFill>
              <a:srgbClr val="3333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5269102" y="3742743"/>
            <a:ext cx="1196610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3333CC"/>
                </a:solidFill>
                <a:latin typeface="+mn-lt"/>
              </a:rPr>
              <a:t>Receiver Depth</a:t>
            </a:r>
            <a:endParaRPr lang="en-US" sz="1200" b="1" dirty="0">
              <a:solidFill>
                <a:srgbClr val="3333CC"/>
              </a:solidFill>
              <a:latin typeface="+mn-lt"/>
            </a:endParaRPr>
          </a:p>
        </p:txBody>
      </p:sp>
      <p:cxnSp>
        <p:nvCxnSpPr>
          <p:cNvPr id="33" name="Straight Arrow Connector 32"/>
          <p:cNvCxnSpPr/>
          <p:nvPr/>
        </p:nvCxnSpPr>
        <p:spPr>
          <a:xfrm>
            <a:off x="5112335" y="3768432"/>
            <a:ext cx="1510145" cy="0"/>
          </a:xfrm>
          <a:prstGeom prst="straightConnector1">
            <a:avLst/>
          </a:prstGeom>
          <a:ln w="25400">
            <a:solidFill>
              <a:srgbClr val="3333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 rot="16200000">
            <a:off x="4283949" y="5216320"/>
            <a:ext cx="1074781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3333CC"/>
                </a:solidFill>
                <a:latin typeface="+mn-lt"/>
              </a:rPr>
              <a:t>Source Depth</a:t>
            </a:r>
            <a:endParaRPr lang="en-US" sz="1200" b="1" dirty="0">
              <a:solidFill>
                <a:srgbClr val="3333CC"/>
              </a:solidFill>
              <a:latin typeface="+mn-lt"/>
            </a:endParaRPr>
          </a:p>
        </p:txBody>
      </p:sp>
      <p:cxnSp>
        <p:nvCxnSpPr>
          <p:cNvPr id="35" name="Straight Arrow Connector 34"/>
          <p:cNvCxnSpPr/>
          <p:nvPr/>
        </p:nvCxnSpPr>
        <p:spPr>
          <a:xfrm>
            <a:off x="4959827" y="4461242"/>
            <a:ext cx="13855" cy="1787236"/>
          </a:xfrm>
          <a:prstGeom prst="straightConnector1">
            <a:avLst/>
          </a:prstGeom>
          <a:ln w="25400">
            <a:solidFill>
              <a:srgbClr val="3333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5227430" y="6250498"/>
            <a:ext cx="1196610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3333CC"/>
                </a:solidFill>
                <a:latin typeface="+mn-lt"/>
              </a:rPr>
              <a:t>Receiver Depth</a:t>
            </a:r>
            <a:endParaRPr lang="en-US" sz="1200" b="1" dirty="0">
              <a:solidFill>
                <a:srgbClr val="3333CC"/>
              </a:solidFill>
              <a:latin typeface="+mn-lt"/>
            </a:endParaRPr>
          </a:p>
        </p:txBody>
      </p:sp>
      <p:cxnSp>
        <p:nvCxnSpPr>
          <p:cNvPr id="37" name="Straight Arrow Connector 36"/>
          <p:cNvCxnSpPr/>
          <p:nvPr/>
        </p:nvCxnSpPr>
        <p:spPr>
          <a:xfrm>
            <a:off x="5070663" y="6276187"/>
            <a:ext cx="1510145" cy="0"/>
          </a:xfrm>
          <a:prstGeom prst="straightConnector1">
            <a:avLst/>
          </a:prstGeom>
          <a:ln w="25400">
            <a:solidFill>
              <a:srgbClr val="3333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 rot="16200000">
            <a:off x="6473056" y="4003963"/>
            <a:ext cx="1074781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3333CC"/>
                </a:solidFill>
                <a:latin typeface="+mn-lt"/>
              </a:rPr>
              <a:t>Source Depth</a:t>
            </a:r>
            <a:endParaRPr lang="en-US" sz="1200" b="1" dirty="0">
              <a:solidFill>
                <a:srgbClr val="3333CC"/>
              </a:solidFill>
              <a:latin typeface="+mn-lt"/>
            </a:endParaRPr>
          </a:p>
        </p:txBody>
      </p:sp>
      <p:cxnSp>
        <p:nvCxnSpPr>
          <p:cNvPr id="39" name="Straight Arrow Connector 38"/>
          <p:cNvCxnSpPr/>
          <p:nvPr/>
        </p:nvCxnSpPr>
        <p:spPr>
          <a:xfrm>
            <a:off x="7148934" y="3248885"/>
            <a:ext cx="13855" cy="1787236"/>
          </a:xfrm>
          <a:prstGeom prst="straightConnector1">
            <a:avLst/>
          </a:prstGeom>
          <a:ln w="25400">
            <a:solidFill>
              <a:srgbClr val="3333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7416537" y="5038141"/>
            <a:ext cx="1196610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3333CC"/>
                </a:solidFill>
                <a:latin typeface="+mn-lt"/>
              </a:rPr>
              <a:t>Receiver Depth</a:t>
            </a:r>
            <a:endParaRPr lang="en-US" sz="1200" b="1" dirty="0">
              <a:solidFill>
                <a:srgbClr val="3333CC"/>
              </a:solidFill>
              <a:latin typeface="+mn-lt"/>
            </a:endParaRPr>
          </a:p>
        </p:txBody>
      </p:sp>
      <p:cxnSp>
        <p:nvCxnSpPr>
          <p:cNvPr id="41" name="Straight Arrow Connector 40"/>
          <p:cNvCxnSpPr/>
          <p:nvPr/>
        </p:nvCxnSpPr>
        <p:spPr>
          <a:xfrm>
            <a:off x="7259770" y="5063830"/>
            <a:ext cx="1510145" cy="0"/>
          </a:xfrm>
          <a:prstGeom prst="straightConnector1">
            <a:avLst/>
          </a:prstGeom>
          <a:ln w="25400">
            <a:solidFill>
              <a:srgbClr val="3333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4959938" y="1575615"/>
            <a:ext cx="1717962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S Baseline Picks</a:t>
            </a:r>
            <a:endParaRPr lang="en-US" sz="1400" b="1" dirty="0">
              <a:latin typeface="+mj-lt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102829" y="4114814"/>
            <a:ext cx="1468589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+mj-lt"/>
              </a:rPr>
              <a:t>S</a:t>
            </a:r>
            <a:r>
              <a:rPr lang="en-US" sz="1400" b="1" dirty="0" smtClean="0">
                <a:latin typeface="+mj-lt"/>
              </a:rPr>
              <a:t> Repeat Picks</a:t>
            </a:r>
            <a:endParaRPr lang="en-US" sz="1400" b="1" dirty="0">
              <a:latin typeface="+mj-lt"/>
            </a:endParaRPr>
          </a:p>
        </p:txBody>
      </p:sp>
      <p:sp>
        <p:nvSpPr>
          <p:cNvPr id="44" name="Oval 43"/>
          <p:cNvSpPr/>
          <p:nvPr/>
        </p:nvSpPr>
        <p:spPr>
          <a:xfrm rot="3259585">
            <a:off x="7897091" y="4147055"/>
            <a:ext cx="872824" cy="133934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793701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3"/>
          <p:cNvSpPr txBox="1">
            <a:spLocks noChangeArrowheads="1"/>
          </p:cNvSpPr>
          <p:nvPr/>
        </p:nvSpPr>
        <p:spPr bwMode="auto">
          <a:xfrm>
            <a:off x="386080" y="152400"/>
            <a:ext cx="837184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2000" tIns="36000" rIns="72000" bIns="36000" anchor="ctr"/>
          <a:lstStyle/>
          <a:p>
            <a:pPr>
              <a:lnSpc>
                <a:spcPct val="85000"/>
              </a:lnSpc>
              <a:defRPr/>
            </a:pPr>
            <a:r>
              <a:rPr lang="en-US" sz="2800" b="1" kern="0" dirty="0" smtClean="0">
                <a:solidFill>
                  <a:srgbClr val="003366"/>
                </a:solidFill>
                <a:latin typeface="+mj-lt"/>
                <a:ea typeface="+mj-ea"/>
                <a:cs typeface="+mj-cs"/>
              </a:rPr>
              <a:t>Compressional Pixelized Difference Tomography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8"/>
          <a:stretch/>
        </p:blipFill>
        <p:spPr>
          <a:xfrm>
            <a:off x="937583" y="1385451"/>
            <a:ext cx="7264307" cy="532014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 rot="16200000">
            <a:off x="215364" y="2594285"/>
            <a:ext cx="1864613" cy="24622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FF0000"/>
                </a:solidFill>
                <a:latin typeface="+mj-lt"/>
              </a:rPr>
              <a:t>Depth From Datum (2173 </a:t>
            </a:r>
            <a:r>
              <a:rPr lang="en-US" sz="1000" b="1" dirty="0" err="1" smtClean="0">
                <a:solidFill>
                  <a:srgbClr val="FF0000"/>
                </a:solidFill>
                <a:latin typeface="+mj-lt"/>
              </a:rPr>
              <a:t>ft</a:t>
            </a:r>
            <a:r>
              <a:rPr lang="en-US" sz="1000" b="1" dirty="0" smtClean="0">
                <a:solidFill>
                  <a:srgbClr val="FF0000"/>
                </a:solidFill>
                <a:latin typeface="+mj-lt"/>
              </a:rPr>
              <a:t>)</a:t>
            </a:r>
            <a:endParaRPr lang="en-US" sz="1000" b="1" dirty="0">
              <a:solidFill>
                <a:srgbClr val="FF0000"/>
              </a:solidFill>
              <a:latin typeface="+mj-lt"/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 flipH="1">
            <a:off x="1274625" y="1870364"/>
            <a:ext cx="1" cy="177338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1747118" y="3710358"/>
            <a:ext cx="1901483" cy="24622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3333CC"/>
                </a:solidFill>
                <a:latin typeface="+mj-lt"/>
              </a:rPr>
              <a:t>Distance from Receiver Well</a:t>
            </a:r>
            <a:endParaRPr lang="en-US" sz="1000" b="1" dirty="0">
              <a:solidFill>
                <a:srgbClr val="3333CC"/>
              </a:solidFill>
              <a:latin typeface="+mj-lt"/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1717297" y="3751940"/>
            <a:ext cx="2037285" cy="2642"/>
          </a:xfrm>
          <a:prstGeom prst="straightConnector1">
            <a:avLst/>
          </a:prstGeom>
          <a:ln w="25400">
            <a:solidFill>
              <a:srgbClr val="3D3DC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801090" y="1212260"/>
            <a:ext cx="19257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latin typeface="+mj-lt"/>
              </a:rPr>
              <a:t>Baseline P Tomography</a:t>
            </a:r>
            <a:endParaRPr lang="en-US" sz="2000" b="1" dirty="0">
              <a:latin typeface="+mj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292430" y="1223321"/>
            <a:ext cx="2119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latin typeface="+mj-lt"/>
              </a:rPr>
              <a:t>Update P Pixelized </a:t>
            </a:r>
            <a:r>
              <a:rPr lang="en-US" sz="2000" b="1" dirty="0" err="1" smtClean="0">
                <a:latin typeface="+mj-lt"/>
              </a:rPr>
              <a:t>Tomo</a:t>
            </a:r>
            <a:endParaRPr lang="en-US" sz="2000" b="1" dirty="0">
              <a:latin typeface="+mj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676394" y="4034074"/>
            <a:ext cx="22305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latin typeface="+mj-lt"/>
              </a:rPr>
              <a:t>Baseline  Update P Difference </a:t>
            </a:r>
            <a:endParaRPr lang="en-US" sz="2000" b="1" dirty="0">
              <a:latin typeface="+mj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237009" y="4031674"/>
            <a:ext cx="22167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latin typeface="+mj-lt"/>
              </a:rPr>
              <a:t>Percent P Velocity Change</a:t>
            </a:r>
            <a:endParaRPr lang="en-US" sz="2000" b="1" dirty="0">
              <a:latin typeface="+mj-lt"/>
            </a:endParaRPr>
          </a:p>
        </p:txBody>
      </p:sp>
      <p:sp>
        <p:nvSpPr>
          <p:cNvPr id="12" name="TextBox 11"/>
          <p:cNvSpPr txBox="1"/>
          <p:nvPr/>
        </p:nvSpPr>
        <p:spPr>
          <a:xfrm rot="16200000">
            <a:off x="3817547" y="2649700"/>
            <a:ext cx="1864613" cy="24622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FF0000"/>
                </a:solidFill>
                <a:latin typeface="+mj-lt"/>
              </a:rPr>
              <a:t>Depth From Datum (2173 </a:t>
            </a:r>
            <a:r>
              <a:rPr lang="en-US" sz="1000" b="1" dirty="0" err="1" smtClean="0">
                <a:solidFill>
                  <a:srgbClr val="FF0000"/>
                </a:solidFill>
                <a:latin typeface="+mj-lt"/>
              </a:rPr>
              <a:t>ft</a:t>
            </a:r>
            <a:r>
              <a:rPr lang="en-US" sz="1000" b="1" dirty="0" smtClean="0">
                <a:solidFill>
                  <a:srgbClr val="FF0000"/>
                </a:solidFill>
                <a:latin typeface="+mj-lt"/>
              </a:rPr>
              <a:t>)</a:t>
            </a:r>
            <a:endParaRPr lang="en-US" sz="1000" b="1" dirty="0">
              <a:solidFill>
                <a:srgbClr val="FF0000"/>
              </a:solidFill>
              <a:latin typeface="+mj-lt"/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 flipH="1">
            <a:off x="4876808" y="1925779"/>
            <a:ext cx="1" cy="177338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5377011" y="3710353"/>
            <a:ext cx="1901483" cy="24622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3333CC"/>
                </a:solidFill>
                <a:latin typeface="+mj-lt"/>
              </a:rPr>
              <a:t>Distance from Receiver Well</a:t>
            </a:r>
            <a:endParaRPr lang="en-US" sz="1000" b="1" dirty="0">
              <a:solidFill>
                <a:srgbClr val="3333CC"/>
              </a:solidFill>
              <a:latin typeface="+mj-lt"/>
            </a:endParaRPr>
          </a:p>
        </p:txBody>
      </p:sp>
      <p:cxnSp>
        <p:nvCxnSpPr>
          <p:cNvPr id="15" name="Straight Arrow Connector 14"/>
          <p:cNvCxnSpPr/>
          <p:nvPr/>
        </p:nvCxnSpPr>
        <p:spPr>
          <a:xfrm>
            <a:off x="5347190" y="3751935"/>
            <a:ext cx="2037285" cy="2642"/>
          </a:xfrm>
          <a:prstGeom prst="straightConnector1">
            <a:avLst/>
          </a:prstGeom>
          <a:ln w="25400">
            <a:solidFill>
              <a:srgbClr val="3D3DC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 rot="16200000">
            <a:off x="216044" y="5405671"/>
            <a:ext cx="1864613" cy="24622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FF0000"/>
                </a:solidFill>
                <a:latin typeface="+mj-lt"/>
              </a:rPr>
              <a:t>Depth From Datum (2173 </a:t>
            </a:r>
            <a:r>
              <a:rPr lang="en-US" sz="1000" b="1" dirty="0" err="1" smtClean="0">
                <a:solidFill>
                  <a:srgbClr val="FF0000"/>
                </a:solidFill>
                <a:latin typeface="+mj-lt"/>
              </a:rPr>
              <a:t>ft</a:t>
            </a:r>
            <a:r>
              <a:rPr lang="en-US" sz="1000" b="1" dirty="0" smtClean="0">
                <a:solidFill>
                  <a:srgbClr val="FF0000"/>
                </a:solidFill>
                <a:latin typeface="+mj-lt"/>
              </a:rPr>
              <a:t>)</a:t>
            </a:r>
            <a:endParaRPr lang="en-US" sz="1000" b="1" dirty="0">
              <a:solidFill>
                <a:srgbClr val="FF0000"/>
              </a:solidFill>
              <a:latin typeface="+mj-lt"/>
            </a:endParaRPr>
          </a:p>
        </p:txBody>
      </p:sp>
      <p:cxnSp>
        <p:nvCxnSpPr>
          <p:cNvPr id="17" name="Straight Arrow Connector 16"/>
          <p:cNvCxnSpPr/>
          <p:nvPr/>
        </p:nvCxnSpPr>
        <p:spPr>
          <a:xfrm flipH="1">
            <a:off x="1275305" y="4681750"/>
            <a:ext cx="1" cy="177338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1747798" y="6521744"/>
            <a:ext cx="1901483" cy="24622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3333CC"/>
                </a:solidFill>
                <a:latin typeface="+mj-lt"/>
              </a:rPr>
              <a:t>Distance from Receiver Well</a:t>
            </a:r>
            <a:endParaRPr lang="en-US" sz="1000" b="1" dirty="0">
              <a:solidFill>
                <a:srgbClr val="3333CC"/>
              </a:solidFill>
              <a:latin typeface="+mj-lt"/>
            </a:endParaRPr>
          </a:p>
        </p:txBody>
      </p:sp>
      <p:cxnSp>
        <p:nvCxnSpPr>
          <p:cNvPr id="19" name="Straight Arrow Connector 18"/>
          <p:cNvCxnSpPr/>
          <p:nvPr/>
        </p:nvCxnSpPr>
        <p:spPr>
          <a:xfrm>
            <a:off x="1717977" y="6563326"/>
            <a:ext cx="2037285" cy="2642"/>
          </a:xfrm>
          <a:prstGeom prst="straightConnector1">
            <a:avLst/>
          </a:prstGeom>
          <a:ln w="25400">
            <a:solidFill>
              <a:srgbClr val="3D3DC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 rot="16200000">
            <a:off x="3817547" y="5405666"/>
            <a:ext cx="1864613" cy="24622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FF0000"/>
                </a:solidFill>
                <a:latin typeface="+mj-lt"/>
              </a:rPr>
              <a:t>Depth From Datum (2173 </a:t>
            </a:r>
            <a:r>
              <a:rPr lang="en-US" sz="1000" b="1" dirty="0" err="1" smtClean="0">
                <a:solidFill>
                  <a:srgbClr val="FF0000"/>
                </a:solidFill>
                <a:latin typeface="+mj-lt"/>
              </a:rPr>
              <a:t>ft</a:t>
            </a:r>
            <a:r>
              <a:rPr lang="en-US" sz="1000" b="1" dirty="0" smtClean="0">
                <a:solidFill>
                  <a:srgbClr val="FF0000"/>
                </a:solidFill>
                <a:latin typeface="+mj-lt"/>
              </a:rPr>
              <a:t>)</a:t>
            </a:r>
            <a:endParaRPr lang="en-US" sz="1000" b="1" dirty="0">
              <a:solidFill>
                <a:srgbClr val="FF0000"/>
              </a:solidFill>
              <a:latin typeface="+mj-lt"/>
            </a:endParaRPr>
          </a:p>
        </p:txBody>
      </p:sp>
      <p:cxnSp>
        <p:nvCxnSpPr>
          <p:cNvPr id="21" name="Straight Arrow Connector 20"/>
          <p:cNvCxnSpPr/>
          <p:nvPr/>
        </p:nvCxnSpPr>
        <p:spPr>
          <a:xfrm flipH="1">
            <a:off x="4876808" y="4681745"/>
            <a:ext cx="1" cy="177338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5349301" y="6521739"/>
            <a:ext cx="1901483" cy="24622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3333CC"/>
                </a:solidFill>
                <a:latin typeface="+mj-lt"/>
              </a:rPr>
              <a:t>Distance from Receiver Well</a:t>
            </a:r>
            <a:endParaRPr lang="en-US" sz="1000" b="1" dirty="0">
              <a:solidFill>
                <a:srgbClr val="3333CC"/>
              </a:solidFill>
              <a:latin typeface="+mj-lt"/>
            </a:endParaRPr>
          </a:p>
        </p:txBody>
      </p:sp>
      <p:cxnSp>
        <p:nvCxnSpPr>
          <p:cNvPr id="23" name="Straight Arrow Connector 22"/>
          <p:cNvCxnSpPr/>
          <p:nvPr/>
        </p:nvCxnSpPr>
        <p:spPr>
          <a:xfrm>
            <a:off x="5319480" y="6563321"/>
            <a:ext cx="2037285" cy="2642"/>
          </a:xfrm>
          <a:prstGeom prst="straightConnector1">
            <a:avLst/>
          </a:prstGeom>
          <a:ln w="25400">
            <a:solidFill>
              <a:srgbClr val="3D3DC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637049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2544" y="1525301"/>
            <a:ext cx="6882542" cy="47762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13"/>
          <p:cNvSpPr txBox="1">
            <a:spLocks noChangeArrowheads="1"/>
          </p:cNvSpPr>
          <p:nvPr/>
        </p:nvSpPr>
        <p:spPr bwMode="auto">
          <a:xfrm>
            <a:off x="386080" y="152400"/>
            <a:ext cx="837184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2000" tIns="36000" rIns="72000" bIns="36000" anchor="ctr"/>
          <a:lstStyle/>
          <a:p>
            <a:pPr>
              <a:lnSpc>
                <a:spcPct val="85000"/>
              </a:lnSpc>
              <a:defRPr/>
            </a:pPr>
            <a:r>
              <a:rPr lang="en-US" sz="2800" b="1" kern="0" dirty="0" smtClean="0">
                <a:solidFill>
                  <a:srgbClr val="003366"/>
                </a:solidFill>
                <a:latin typeface="+mj-lt"/>
                <a:ea typeface="+mj-ea"/>
                <a:cs typeface="+mj-cs"/>
              </a:rPr>
              <a:t>Crosswell Seismic Profile Layout</a:t>
            </a:r>
          </a:p>
        </p:txBody>
      </p:sp>
      <p:cxnSp>
        <p:nvCxnSpPr>
          <p:cNvPr id="13" name="Straight Arrow Connector 12"/>
          <p:cNvCxnSpPr/>
          <p:nvPr/>
        </p:nvCxnSpPr>
        <p:spPr>
          <a:xfrm flipH="1">
            <a:off x="2618503" y="3463636"/>
            <a:ext cx="1399309" cy="997528"/>
          </a:xfrm>
          <a:prstGeom prst="straightConnector1">
            <a:avLst/>
          </a:prstGeom>
          <a:ln w="50800">
            <a:solidFill>
              <a:srgbClr val="0066FF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7315200" y="1784007"/>
            <a:ext cx="18288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+mn-lt"/>
              </a:rPr>
              <a:t>The Blue arrow indicates the crosswell seismic profile</a:t>
            </a:r>
          </a:p>
          <a:p>
            <a:endParaRPr lang="en-US" sz="2000" dirty="0">
              <a:latin typeface="+mn-lt"/>
            </a:endParaRPr>
          </a:p>
          <a:p>
            <a:r>
              <a:rPr lang="en-US" sz="2000" dirty="0" smtClean="0">
                <a:latin typeface="+mn-lt"/>
              </a:rPr>
              <a:t>COP 324#4 was used as the source well</a:t>
            </a:r>
          </a:p>
          <a:p>
            <a:endParaRPr lang="en-US" sz="2000" dirty="0">
              <a:latin typeface="+mn-lt"/>
            </a:endParaRPr>
          </a:p>
          <a:p>
            <a:r>
              <a:rPr lang="en-US" sz="2000" dirty="0" smtClean="0">
                <a:latin typeface="+mn-lt"/>
              </a:rPr>
              <a:t>COP324 #6 was used as the receiver well</a:t>
            </a:r>
            <a:endParaRPr lang="en-US" sz="2000" dirty="0">
              <a:latin typeface="+mn-lt"/>
            </a:endParaRPr>
          </a:p>
        </p:txBody>
      </p:sp>
      <p:sp>
        <p:nvSpPr>
          <p:cNvPr id="11" name="Rectangular Callout 10"/>
          <p:cNvSpPr/>
          <p:nvPr/>
        </p:nvSpPr>
        <p:spPr>
          <a:xfrm>
            <a:off x="3058385" y="2396836"/>
            <a:ext cx="1222664" cy="304800"/>
          </a:xfrm>
          <a:prstGeom prst="wedgeRectCallout">
            <a:avLst>
              <a:gd name="adj1" fmla="val -32600"/>
              <a:gd name="adj2" fmla="val 140210"/>
            </a:avLst>
          </a:prstGeom>
          <a:solidFill>
            <a:schemeClr val="bg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00" b="1" dirty="0" smtClean="0">
                <a:solidFill>
                  <a:schemeClr val="tx1"/>
                </a:solidFill>
              </a:rPr>
              <a:t>COP 324 #6-MHN</a:t>
            </a:r>
            <a:endParaRPr lang="en-US" sz="1000" b="1" dirty="0">
              <a:solidFill>
                <a:schemeClr val="tx1"/>
              </a:solidFill>
            </a:endParaRPr>
          </a:p>
        </p:txBody>
      </p:sp>
      <p:sp>
        <p:nvSpPr>
          <p:cNvPr id="12" name="Rectangular Callout 11"/>
          <p:cNvSpPr/>
          <p:nvPr/>
        </p:nvSpPr>
        <p:spPr>
          <a:xfrm>
            <a:off x="2220185" y="4523644"/>
            <a:ext cx="838200" cy="249292"/>
          </a:xfrm>
          <a:prstGeom prst="wedgeRectCallout">
            <a:avLst>
              <a:gd name="adj1" fmla="val 22917"/>
              <a:gd name="adj2" fmla="val -49500"/>
            </a:avLst>
          </a:prstGeom>
          <a:solidFill>
            <a:schemeClr val="bg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00" b="1" dirty="0" smtClean="0">
                <a:solidFill>
                  <a:schemeClr val="tx1"/>
                </a:solidFill>
              </a:rPr>
              <a:t>COP 324 #6</a:t>
            </a:r>
            <a:endParaRPr lang="en-US" sz="1000" b="1" dirty="0">
              <a:solidFill>
                <a:schemeClr val="tx1"/>
              </a:solidFill>
            </a:endParaRPr>
          </a:p>
        </p:txBody>
      </p:sp>
      <p:sp>
        <p:nvSpPr>
          <p:cNvPr id="14" name="Rectangular Callout 13"/>
          <p:cNvSpPr/>
          <p:nvPr/>
        </p:nvSpPr>
        <p:spPr>
          <a:xfrm>
            <a:off x="4391885" y="3284003"/>
            <a:ext cx="858982" cy="304323"/>
          </a:xfrm>
          <a:prstGeom prst="wedgeRectCallout">
            <a:avLst>
              <a:gd name="adj1" fmla="val 15917"/>
              <a:gd name="adj2" fmla="val 46500"/>
            </a:avLst>
          </a:prstGeom>
          <a:solidFill>
            <a:schemeClr val="bg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00" b="1" dirty="0" smtClean="0">
                <a:solidFill>
                  <a:schemeClr val="tx1"/>
                </a:solidFill>
              </a:rPr>
              <a:t>COP 324 #4</a:t>
            </a:r>
            <a:endParaRPr lang="en-US" sz="1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916122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9"/>
          <a:stretch/>
        </p:blipFill>
        <p:spPr>
          <a:xfrm>
            <a:off x="939846" y="1392384"/>
            <a:ext cx="7264307" cy="5306291"/>
          </a:xfrm>
          <a:prstGeom prst="rect">
            <a:avLst/>
          </a:prstGeom>
        </p:spPr>
      </p:pic>
      <p:sp>
        <p:nvSpPr>
          <p:cNvPr id="2" name="Rectangle 13"/>
          <p:cNvSpPr txBox="1">
            <a:spLocks noChangeArrowheads="1"/>
          </p:cNvSpPr>
          <p:nvPr/>
        </p:nvSpPr>
        <p:spPr bwMode="auto">
          <a:xfrm>
            <a:off x="386080" y="152400"/>
            <a:ext cx="837184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2000" tIns="36000" rIns="72000" bIns="36000" anchor="ctr"/>
          <a:lstStyle/>
          <a:p>
            <a:pPr>
              <a:lnSpc>
                <a:spcPct val="85000"/>
              </a:lnSpc>
              <a:defRPr/>
            </a:pPr>
            <a:r>
              <a:rPr lang="en-US" sz="2800" b="1" kern="0" dirty="0" smtClean="0">
                <a:solidFill>
                  <a:srgbClr val="003366"/>
                </a:solidFill>
                <a:latin typeface="+mj-lt"/>
                <a:ea typeface="+mj-ea"/>
                <a:cs typeface="+mj-cs"/>
              </a:rPr>
              <a:t>Shear Pixelized Difference Tomography</a:t>
            </a:r>
          </a:p>
        </p:txBody>
      </p:sp>
      <p:sp>
        <p:nvSpPr>
          <p:cNvPr id="6" name="TextBox 5"/>
          <p:cNvSpPr txBox="1"/>
          <p:nvPr/>
        </p:nvSpPr>
        <p:spPr>
          <a:xfrm rot="16200000">
            <a:off x="215364" y="2594285"/>
            <a:ext cx="1864613" cy="24622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FF0000"/>
                </a:solidFill>
                <a:latin typeface="+mj-lt"/>
              </a:rPr>
              <a:t>Depth From Datum (2173 </a:t>
            </a:r>
            <a:r>
              <a:rPr lang="en-US" sz="1000" b="1" dirty="0" err="1" smtClean="0">
                <a:solidFill>
                  <a:srgbClr val="FF0000"/>
                </a:solidFill>
                <a:latin typeface="+mj-lt"/>
              </a:rPr>
              <a:t>ft</a:t>
            </a:r>
            <a:r>
              <a:rPr lang="en-US" sz="1000" b="1" dirty="0" smtClean="0">
                <a:solidFill>
                  <a:srgbClr val="FF0000"/>
                </a:solidFill>
                <a:latin typeface="+mj-lt"/>
              </a:rPr>
              <a:t>)</a:t>
            </a:r>
            <a:endParaRPr lang="en-US" sz="1000" b="1" dirty="0">
              <a:solidFill>
                <a:srgbClr val="FF0000"/>
              </a:solidFill>
              <a:latin typeface="+mj-lt"/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 flipH="1">
            <a:off x="1274625" y="1870364"/>
            <a:ext cx="1" cy="177338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747118" y="3710358"/>
            <a:ext cx="1901483" cy="24622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3333CC"/>
                </a:solidFill>
                <a:latin typeface="+mj-lt"/>
              </a:rPr>
              <a:t>Distance from Receiver Well</a:t>
            </a:r>
            <a:endParaRPr lang="en-US" sz="1000" b="1" dirty="0">
              <a:solidFill>
                <a:srgbClr val="3333CC"/>
              </a:solidFill>
              <a:latin typeface="+mj-lt"/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1717297" y="3751940"/>
            <a:ext cx="2037285" cy="2642"/>
          </a:xfrm>
          <a:prstGeom prst="straightConnector1">
            <a:avLst/>
          </a:prstGeom>
          <a:ln w="25400">
            <a:solidFill>
              <a:srgbClr val="3D3DC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1801090" y="1212260"/>
            <a:ext cx="19257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latin typeface="+mj-lt"/>
              </a:rPr>
              <a:t>Baseline S Tomography</a:t>
            </a:r>
            <a:endParaRPr lang="en-US" sz="2000" b="1" dirty="0">
              <a:latin typeface="+mj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92430" y="1223321"/>
            <a:ext cx="2119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latin typeface="+mj-lt"/>
              </a:rPr>
              <a:t>Update S Pixelized </a:t>
            </a:r>
            <a:r>
              <a:rPr lang="en-US" sz="2000" b="1" dirty="0" err="1" smtClean="0">
                <a:latin typeface="+mj-lt"/>
              </a:rPr>
              <a:t>Tomo</a:t>
            </a:r>
            <a:endParaRPr lang="en-US" sz="2000" b="1" dirty="0">
              <a:latin typeface="+mj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676394" y="4034074"/>
            <a:ext cx="22305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latin typeface="+mj-lt"/>
              </a:rPr>
              <a:t>Baseline  Update S Difference </a:t>
            </a:r>
            <a:endParaRPr lang="en-US" sz="2000" b="1" dirty="0">
              <a:latin typeface="+mj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237009" y="4031674"/>
            <a:ext cx="22167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latin typeface="+mj-lt"/>
              </a:rPr>
              <a:t>Percent S Velocity Change</a:t>
            </a:r>
            <a:endParaRPr lang="en-US" sz="2000" b="1" dirty="0">
              <a:latin typeface="+mj-lt"/>
            </a:endParaRPr>
          </a:p>
        </p:txBody>
      </p:sp>
      <p:sp>
        <p:nvSpPr>
          <p:cNvPr id="17" name="TextBox 16"/>
          <p:cNvSpPr txBox="1"/>
          <p:nvPr/>
        </p:nvSpPr>
        <p:spPr>
          <a:xfrm rot="16200000">
            <a:off x="3817547" y="2649700"/>
            <a:ext cx="1864613" cy="24622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FF0000"/>
                </a:solidFill>
                <a:latin typeface="+mj-lt"/>
              </a:rPr>
              <a:t>Depth From Datum (2173 </a:t>
            </a:r>
            <a:r>
              <a:rPr lang="en-US" sz="1000" b="1" dirty="0" err="1" smtClean="0">
                <a:solidFill>
                  <a:srgbClr val="FF0000"/>
                </a:solidFill>
                <a:latin typeface="+mj-lt"/>
              </a:rPr>
              <a:t>ft</a:t>
            </a:r>
            <a:r>
              <a:rPr lang="en-US" sz="1000" b="1" dirty="0" smtClean="0">
                <a:solidFill>
                  <a:srgbClr val="FF0000"/>
                </a:solidFill>
                <a:latin typeface="+mj-lt"/>
              </a:rPr>
              <a:t>)</a:t>
            </a:r>
            <a:endParaRPr lang="en-US" sz="1000" b="1" dirty="0">
              <a:solidFill>
                <a:srgbClr val="FF0000"/>
              </a:solidFill>
              <a:latin typeface="+mj-lt"/>
            </a:endParaRPr>
          </a:p>
        </p:txBody>
      </p:sp>
      <p:cxnSp>
        <p:nvCxnSpPr>
          <p:cNvPr id="16" name="Straight Arrow Connector 15"/>
          <p:cNvCxnSpPr/>
          <p:nvPr/>
        </p:nvCxnSpPr>
        <p:spPr>
          <a:xfrm flipH="1">
            <a:off x="4876808" y="1925779"/>
            <a:ext cx="1" cy="177338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5377011" y="3710353"/>
            <a:ext cx="1901483" cy="24622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3333CC"/>
                </a:solidFill>
                <a:latin typeface="+mj-lt"/>
              </a:rPr>
              <a:t>Distance from Receiver Well</a:t>
            </a:r>
            <a:endParaRPr lang="en-US" sz="1000" b="1" dirty="0">
              <a:solidFill>
                <a:srgbClr val="3333CC"/>
              </a:solidFill>
              <a:latin typeface="+mj-lt"/>
            </a:endParaRPr>
          </a:p>
        </p:txBody>
      </p:sp>
      <p:cxnSp>
        <p:nvCxnSpPr>
          <p:cNvPr id="19" name="Straight Arrow Connector 18"/>
          <p:cNvCxnSpPr/>
          <p:nvPr/>
        </p:nvCxnSpPr>
        <p:spPr>
          <a:xfrm>
            <a:off x="5347190" y="3751935"/>
            <a:ext cx="2037285" cy="2642"/>
          </a:xfrm>
          <a:prstGeom prst="straightConnector1">
            <a:avLst/>
          </a:prstGeom>
          <a:ln w="25400">
            <a:solidFill>
              <a:srgbClr val="3D3DC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 rot="16200000">
            <a:off x="216044" y="5405671"/>
            <a:ext cx="1864613" cy="24622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FF0000"/>
                </a:solidFill>
                <a:latin typeface="+mj-lt"/>
              </a:rPr>
              <a:t>Depth From Datum (2173 </a:t>
            </a:r>
            <a:r>
              <a:rPr lang="en-US" sz="1000" b="1" dirty="0" err="1" smtClean="0">
                <a:solidFill>
                  <a:srgbClr val="FF0000"/>
                </a:solidFill>
                <a:latin typeface="+mj-lt"/>
              </a:rPr>
              <a:t>ft</a:t>
            </a:r>
            <a:r>
              <a:rPr lang="en-US" sz="1000" b="1" dirty="0" smtClean="0">
                <a:solidFill>
                  <a:srgbClr val="FF0000"/>
                </a:solidFill>
                <a:latin typeface="+mj-lt"/>
              </a:rPr>
              <a:t>)</a:t>
            </a:r>
            <a:endParaRPr lang="en-US" sz="1000" b="1" dirty="0">
              <a:solidFill>
                <a:srgbClr val="FF0000"/>
              </a:solidFill>
              <a:latin typeface="+mj-lt"/>
            </a:endParaRPr>
          </a:p>
        </p:txBody>
      </p:sp>
      <p:cxnSp>
        <p:nvCxnSpPr>
          <p:cNvPr id="20" name="Straight Arrow Connector 19"/>
          <p:cNvCxnSpPr/>
          <p:nvPr/>
        </p:nvCxnSpPr>
        <p:spPr>
          <a:xfrm flipH="1">
            <a:off x="1275305" y="4681750"/>
            <a:ext cx="1" cy="177338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1747798" y="6521744"/>
            <a:ext cx="1901483" cy="24622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3333CC"/>
                </a:solidFill>
                <a:latin typeface="+mj-lt"/>
              </a:rPr>
              <a:t>Distance from Receiver Well</a:t>
            </a:r>
            <a:endParaRPr lang="en-US" sz="1000" b="1" dirty="0">
              <a:solidFill>
                <a:srgbClr val="3333CC"/>
              </a:solidFill>
              <a:latin typeface="+mj-lt"/>
            </a:endParaRPr>
          </a:p>
        </p:txBody>
      </p:sp>
      <p:cxnSp>
        <p:nvCxnSpPr>
          <p:cNvPr id="23" name="Straight Arrow Connector 22"/>
          <p:cNvCxnSpPr/>
          <p:nvPr/>
        </p:nvCxnSpPr>
        <p:spPr>
          <a:xfrm>
            <a:off x="1717977" y="6563326"/>
            <a:ext cx="2037285" cy="2642"/>
          </a:xfrm>
          <a:prstGeom prst="straightConnector1">
            <a:avLst/>
          </a:prstGeom>
          <a:ln w="25400">
            <a:solidFill>
              <a:srgbClr val="3D3DC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 rot="16200000">
            <a:off x="3817547" y="5405666"/>
            <a:ext cx="1864613" cy="24622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FF0000"/>
                </a:solidFill>
                <a:latin typeface="+mj-lt"/>
              </a:rPr>
              <a:t>Depth From Datum (2173 </a:t>
            </a:r>
            <a:r>
              <a:rPr lang="en-US" sz="1000" b="1" dirty="0" err="1" smtClean="0">
                <a:solidFill>
                  <a:srgbClr val="FF0000"/>
                </a:solidFill>
                <a:latin typeface="+mj-lt"/>
              </a:rPr>
              <a:t>ft</a:t>
            </a:r>
            <a:r>
              <a:rPr lang="en-US" sz="1000" b="1" dirty="0" smtClean="0">
                <a:solidFill>
                  <a:srgbClr val="FF0000"/>
                </a:solidFill>
                <a:latin typeface="+mj-lt"/>
              </a:rPr>
              <a:t>)</a:t>
            </a:r>
            <a:endParaRPr lang="en-US" sz="1000" b="1" dirty="0">
              <a:solidFill>
                <a:srgbClr val="FF0000"/>
              </a:solidFill>
              <a:latin typeface="+mj-lt"/>
            </a:endParaRPr>
          </a:p>
        </p:txBody>
      </p:sp>
      <p:cxnSp>
        <p:nvCxnSpPr>
          <p:cNvPr id="25" name="Straight Arrow Connector 24"/>
          <p:cNvCxnSpPr/>
          <p:nvPr/>
        </p:nvCxnSpPr>
        <p:spPr>
          <a:xfrm flipH="1">
            <a:off x="4876808" y="4681745"/>
            <a:ext cx="1" cy="177338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5349301" y="6521739"/>
            <a:ext cx="1901483" cy="24622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rgbClr val="3333CC"/>
                </a:solidFill>
                <a:latin typeface="+mj-lt"/>
              </a:rPr>
              <a:t>Distance from Receiver Well</a:t>
            </a:r>
            <a:endParaRPr lang="en-US" sz="1000" b="1" dirty="0">
              <a:solidFill>
                <a:srgbClr val="3333CC"/>
              </a:solidFill>
              <a:latin typeface="+mj-lt"/>
            </a:endParaRPr>
          </a:p>
        </p:txBody>
      </p:sp>
      <p:cxnSp>
        <p:nvCxnSpPr>
          <p:cNvPr id="27" name="Straight Arrow Connector 26"/>
          <p:cNvCxnSpPr/>
          <p:nvPr/>
        </p:nvCxnSpPr>
        <p:spPr>
          <a:xfrm>
            <a:off x="5319480" y="6563321"/>
            <a:ext cx="2037285" cy="2642"/>
          </a:xfrm>
          <a:prstGeom prst="straightConnector1">
            <a:avLst/>
          </a:prstGeom>
          <a:ln w="25400">
            <a:solidFill>
              <a:srgbClr val="3D3DC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6163847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879"/>
            <a:ext cx="9144000" cy="4458321"/>
          </a:xfrm>
          <a:prstGeom prst="rect">
            <a:avLst/>
          </a:prstGeom>
        </p:spPr>
      </p:pic>
      <p:sp>
        <p:nvSpPr>
          <p:cNvPr id="2" name="Rectangle 13"/>
          <p:cNvSpPr txBox="1">
            <a:spLocks noChangeArrowheads="1"/>
          </p:cNvSpPr>
          <p:nvPr/>
        </p:nvSpPr>
        <p:spPr bwMode="auto">
          <a:xfrm>
            <a:off x="386080" y="152400"/>
            <a:ext cx="837184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2000" tIns="36000" rIns="72000" bIns="36000" anchor="ctr"/>
          <a:lstStyle/>
          <a:p>
            <a:pPr>
              <a:lnSpc>
                <a:spcPct val="85000"/>
              </a:lnSpc>
              <a:defRPr/>
            </a:pPr>
            <a:r>
              <a:rPr lang="en-US" sz="2800" b="1" kern="0" dirty="0" smtClean="0">
                <a:solidFill>
                  <a:srgbClr val="003366"/>
                </a:solidFill>
                <a:latin typeface="+mj-lt"/>
                <a:ea typeface="+mj-ea"/>
                <a:cs typeface="+mj-cs"/>
              </a:rPr>
              <a:t>Compressional Difference Tomography</a:t>
            </a:r>
          </a:p>
        </p:txBody>
      </p:sp>
      <p:cxnSp>
        <p:nvCxnSpPr>
          <p:cNvPr id="8" name="Straight Arrow Connector 7"/>
          <p:cNvCxnSpPr/>
          <p:nvPr/>
        </p:nvCxnSpPr>
        <p:spPr>
          <a:xfrm flipH="1">
            <a:off x="581891" y="2646218"/>
            <a:ext cx="27709" cy="3117273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 rot="16200000">
            <a:off x="-1136110" y="4045518"/>
            <a:ext cx="32111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 smtClean="0">
                <a:solidFill>
                  <a:srgbClr val="FF0000"/>
                </a:solidFill>
                <a:latin typeface="+mj-lt"/>
              </a:rPr>
              <a:t>Depth From Datum (2173 </a:t>
            </a:r>
            <a:r>
              <a:rPr lang="en-US" sz="1800" b="1" dirty="0" err="1" smtClean="0">
                <a:solidFill>
                  <a:srgbClr val="FF0000"/>
                </a:solidFill>
                <a:latin typeface="+mj-lt"/>
              </a:rPr>
              <a:t>ft</a:t>
            </a:r>
            <a:r>
              <a:rPr lang="en-US" sz="1800" b="1" dirty="0" smtClean="0">
                <a:solidFill>
                  <a:srgbClr val="FF0000"/>
                </a:solidFill>
                <a:latin typeface="+mj-lt"/>
              </a:rPr>
              <a:t>)</a:t>
            </a:r>
            <a:endParaRPr lang="en-US" sz="1800" b="1" dirty="0">
              <a:solidFill>
                <a:srgbClr val="FF0000"/>
              </a:solidFill>
              <a:latin typeface="+mj-lt"/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 flipV="1">
            <a:off x="1939636" y="5749636"/>
            <a:ext cx="5334000" cy="27709"/>
          </a:xfrm>
          <a:prstGeom prst="straightConnector1">
            <a:avLst/>
          </a:prstGeom>
          <a:ln w="25400">
            <a:solidFill>
              <a:srgbClr val="3D3DC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2953162" y="5777329"/>
            <a:ext cx="3283912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800" b="1" dirty="0" smtClean="0">
                <a:solidFill>
                  <a:srgbClr val="3333CC"/>
                </a:solidFill>
                <a:latin typeface="+mj-lt"/>
              </a:rPr>
              <a:t>Distance from Receiver Well</a:t>
            </a:r>
            <a:endParaRPr lang="en-US" sz="1800" b="1" dirty="0">
              <a:solidFill>
                <a:srgbClr val="3333C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3764550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879"/>
            <a:ext cx="9144000" cy="4458321"/>
          </a:xfrm>
          <a:prstGeom prst="rect">
            <a:avLst/>
          </a:prstGeom>
        </p:spPr>
      </p:pic>
      <p:sp>
        <p:nvSpPr>
          <p:cNvPr id="2" name="Rectangle 13"/>
          <p:cNvSpPr txBox="1">
            <a:spLocks noChangeArrowheads="1"/>
          </p:cNvSpPr>
          <p:nvPr/>
        </p:nvSpPr>
        <p:spPr bwMode="auto">
          <a:xfrm>
            <a:off x="386080" y="152400"/>
            <a:ext cx="837184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2000" tIns="36000" rIns="72000" bIns="36000" anchor="ctr"/>
          <a:lstStyle/>
          <a:p>
            <a:pPr>
              <a:lnSpc>
                <a:spcPct val="85000"/>
              </a:lnSpc>
              <a:defRPr/>
            </a:pPr>
            <a:r>
              <a:rPr lang="en-US" sz="2800" b="1" kern="0" dirty="0" smtClean="0">
                <a:solidFill>
                  <a:srgbClr val="003366"/>
                </a:solidFill>
                <a:latin typeface="+mj-lt"/>
                <a:ea typeface="+mj-ea"/>
                <a:cs typeface="+mj-cs"/>
              </a:rPr>
              <a:t>Shear Difference Tomography</a:t>
            </a:r>
          </a:p>
        </p:txBody>
      </p:sp>
      <p:cxnSp>
        <p:nvCxnSpPr>
          <p:cNvPr id="5" name="Straight Arrow Connector 4"/>
          <p:cNvCxnSpPr/>
          <p:nvPr/>
        </p:nvCxnSpPr>
        <p:spPr>
          <a:xfrm flipH="1">
            <a:off x="581891" y="2646218"/>
            <a:ext cx="27709" cy="3117273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 rot="16200000">
            <a:off x="-1136110" y="4045518"/>
            <a:ext cx="32111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 smtClean="0">
                <a:solidFill>
                  <a:srgbClr val="FF0000"/>
                </a:solidFill>
                <a:latin typeface="+mj-lt"/>
              </a:rPr>
              <a:t>Depth From Datum (2173 </a:t>
            </a:r>
            <a:r>
              <a:rPr lang="en-US" sz="1800" b="1" dirty="0" err="1" smtClean="0">
                <a:solidFill>
                  <a:srgbClr val="FF0000"/>
                </a:solidFill>
                <a:latin typeface="+mj-lt"/>
              </a:rPr>
              <a:t>ft</a:t>
            </a:r>
            <a:r>
              <a:rPr lang="en-US" sz="1800" b="1" dirty="0" smtClean="0">
                <a:solidFill>
                  <a:srgbClr val="FF0000"/>
                </a:solidFill>
                <a:latin typeface="+mj-lt"/>
              </a:rPr>
              <a:t>)</a:t>
            </a:r>
            <a:endParaRPr lang="en-US" sz="1800" b="1" dirty="0">
              <a:solidFill>
                <a:srgbClr val="FF0000"/>
              </a:solidFill>
              <a:latin typeface="+mj-lt"/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 flipV="1">
            <a:off x="1939636" y="5749636"/>
            <a:ext cx="5334000" cy="27709"/>
          </a:xfrm>
          <a:prstGeom prst="straightConnector1">
            <a:avLst/>
          </a:prstGeom>
          <a:ln w="25400">
            <a:solidFill>
              <a:srgbClr val="3D3DC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2953162" y="5777329"/>
            <a:ext cx="3283912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800" b="1" dirty="0" smtClean="0">
                <a:solidFill>
                  <a:srgbClr val="3333CC"/>
                </a:solidFill>
                <a:latin typeface="+mj-lt"/>
              </a:rPr>
              <a:t>Distance from Receiver Well</a:t>
            </a:r>
            <a:endParaRPr lang="en-US" sz="1800" b="1" dirty="0">
              <a:solidFill>
                <a:srgbClr val="3333C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5579851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879"/>
            <a:ext cx="9144000" cy="4458321"/>
          </a:xfrm>
          <a:prstGeom prst="rect">
            <a:avLst/>
          </a:prstGeom>
        </p:spPr>
      </p:pic>
      <p:sp>
        <p:nvSpPr>
          <p:cNvPr id="2" name="Rectangle 13"/>
          <p:cNvSpPr txBox="1">
            <a:spLocks noChangeArrowheads="1"/>
          </p:cNvSpPr>
          <p:nvPr/>
        </p:nvSpPr>
        <p:spPr bwMode="auto">
          <a:xfrm>
            <a:off x="386080" y="152400"/>
            <a:ext cx="837184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2000" tIns="36000" rIns="72000" bIns="36000" anchor="ctr"/>
          <a:lstStyle/>
          <a:p>
            <a:pPr>
              <a:lnSpc>
                <a:spcPct val="85000"/>
              </a:lnSpc>
              <a:defRPr/>
            </a:pPr>
            <a:r>
              <a:rPr lang="en-US" sz="2800" b="1" kern="0" dirty="0" smtClean="0">
                <a:solidFill>
                  <a:srgbClr val="003366"/>
                </a:solidFill>
                <a:latin typeface="+mj-lt"/>
                <a:ea typeface="+mj-ea"/>
                <a:cs typeface="+mj-cs"/>
              </a:rPr>
              <a:t>Compressional % Change Tomography</a:t>
            </a:r>
          </a:p>
        </p:txBody>
      </p:sp>
      <p:cxnSp>
        <p:nvCxnSpPr>
          <p:cNvPr id="5" name="Straight Arrow Connector 4"/>
          <p:cNvCxnSpPr/>
          <p:nvPr/>
        </p:nvCxnSpPr>
        <p:spPr>
          <a:xfrm flipH="1">
            <a:off x="581891" y="2646218"/>
            <a:ext cx="27709" cy="3117273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 rot="16200000">
            <a:off x="-1136110" y="4045518"/>
            <a:ext cx="32111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 smtClean="0">
                <a:solidFill>
                  <a:srgbClr val="FF0000"/>
                </a:solidFill>
                <a:latin typeface="+mj-lt"/>
              </a:rPr>
              <a:t>Depth From Datum (2173 </a:t>
            </a:r>
            <a:r>
              <a:rPr lang="en-US" sz="1800" b="1" dirty="0" err="1" smtClean="0">
                <a:solidFill>
                  <a:srgbClr val="FF0000"/>
                </a:solidFill>
                <a:latin typeface="+mj-lt"/>
              </a:rPr>
              <a:t>ft</a:t>
            </a:r>
            <a:r>
              <a:rPr lang="en-US" sz="1800" b="1" dirty="0" smtClean="0">
                <a:solidFill>
                  <a:srgbClr val="FF0000"/>
                </a:solidFill>
                <a:latin typeface="+mj-lt"/>
              </a:rPr>
              <a:t>)</a:t>
            </a:r>
            <a:endParaRPr lang="en-US" sz="1800" b="1" dirty="0">
              <a:solidFill>
                <a:srgbClr val="FF0000"/>
              </a:solidFill>
              <a:latin typeface="+mj-lt"/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 flipV="1">
            <a:off x="1939636" y="5749636"/>
            <a:ext cx="5334000" cy="27709"/>
          </a:xfrm>
          <a:prstGeom prst="straightConnector1">
            <a:avLst/>
          </a:prstGeom>
          <a:ln w="25400">
            <a:solidFill>
              <a:srgbClr val="3D3DC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2953162" y="5777329"/>
            <a:ext cx="3283912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800" b="1" dirty="0" smtClean="0">
                <a:solidFill>
                  <a:srgbClr val="3333CC"/>
                </a:solidFill>
                <a:latin typeface="+mj-lt"/>
              </a:rPr>
              <a:t>Distance from Receiver Well</a:t>
            </a:r>
            <a:endParaRPr lang="en-US" sz="1800" b="1" dirty="0">
              <a:solidFill>
                <a:srgbClr val="3333C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3694241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879"/>
            <a:ext cx="9144000" cy="4458321"/>
          </a:xfrm>
          <a:prstGeom prst="rect">
            <a:avLst/>
          </a:prstGeom>
        </p:spPr>
      </p:pic>
      <p:sp>
        <p:nvSpPr>
          <p:cNvPr id="2" name="Rectangle 13"/>
          <p:cNvSpPr txBox="1">
            <a:spLocks noChangeArrowheads="1"/>
          </p:cNvSpPr>
          <p:nvPr/>
        </p:nvSpPr>
        <p:spPr bwMode="auto">
          <a:xfrm>
            <a:off x="386080" y="152400"/>
            <a:ext cx="837184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2000" tIns="36000" rIns="72000" bIns="36000" anchor="ctr"/>
          <a:lstStyle/>
          <a:p>
            <a:pPr>
              <a:lnSpc>
                <a:spcPct val="85000"/>
              </a:lnSpc>
              <a:defRPr/>
            </a:pPr>
            <a:r>
              <a:rPr lang="en-US" sz="2800" b="1" kern="0" dirty="0" smtClean="0">
                <a:solidFill>
                  <a:srgbClr val="003366"/>
                </a:solidFill>
                <a:latin typeface="+mj-lt"/>
                <a:ea typeface="+mj-ea"/>
                <a:cs typeface="+mj-cs"/>
              </a:rPr>
              <a:t>Shear % Change Tomography</a:t>
            </a:r>
          </a:p>
        </p:txBody>
      </p:sp>
      <p:cxnSp>
        <p:nvCxnSpPr>
          <p:cNvPr id="4" name="Straight Arrow Connector 3"/>
          <p:cNvCxnSpPr/>
          <p:nvPr/>
        </p:nvCxnSpPr>
        <p:spPr>
          <a:xfrm flipH="1">
            <a:off x="581891" y="2646218"/>
            <a:ext cx="27709" cy="3117273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 rot="16200000">
            <a:off x="-1136110" y="4045518"/>
            <a:ext cx="32111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 smtClean="0">
                <a:solidFill>
                  <a:srgbClr val="FF0000"/>
                </a:solidFill>
                <a:latin typeface="+mj-lt"/>
              </a:rPr>
              <a:t>Depth From Datum (2173 </a:t>
            </a:r>
            <a:r>
              <a:rPr lang="en-US" sz="1800" b="1" dirty="0" err="1" smtClean="0">
                <a:solidFill>
                  <a:srgbClr val="FF0000"/>
                </a:solidFill>
                <a:latin typeface="+mj-lt"/>
              </a:rPr>
              <a:t>ft</a:t>
            </a:r>
            <a:r>
              <a:rPr lang="en-US" sz="1800" b="1" dirty="0" smtClean="0">
                <a:solidFill>
                  <a:srgbClr val="FF0000"/>
                </a:solidFill>
                <a:latin typeface="+mj-lt"/>
              </a:rPr>
              <a:t>)</a:t>
            </a:r>
            <a:endParaRPr lang="en-US" sz="1800" b="1" dirty="0">
              <a:solidFill>
                <a:srgbClr val="FF0000"/>
              </a:solidFill>
              <a:latin typeface="+mj-lt"/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 flipV="1">
            <a:off x="1939636" y="5749636"/>
            <a:ext cx="5334000" cy="27709"/>
          </a:xfrm>
          <a:prstGeom prst="straightConnector1">
            <a:avLst/>
          </a:prstGeom>
          <a:ln w="25400">
            <a:solidFill>
              <a:srgbClr val="3D3DC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2953162" y="5777329"/>
            <a:ext cx="3283912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800" b="1" dirty="0" smtClean="0">
                <a:solidFill>
                  <a:srgbClr val="3333CC"/>
                </a:solidFill>
                <a:latin typeface="+mj-lt"/>
              </a:rPr>
              <a:t>Distance from Receiver Well</a:t>
            </a:r>
            <a:endParaRPr lang="en-US" sz="1800" b="1" dirty="0">
              <a:solidFill>
                <a:srgbClr val="3333C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1901244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879"/>
            <a:ext cx="9144000" cy="4458321"/>
          </a:xfrm>
          <a:prstGeom prst="rect">
            <a:avLst/>
          </a:prstGeom>
        </p:spPr>
      </p:pic>
      <p:sp>
        <p:nvSpPr>
          <p:cNvPr id="2" name="Rectangle 13"/>
          <p:cNvSpPr txBox="1">
            <a:spLocks noChangeArrowheads="1"/>
          </p:cNvSpPr>
          <p:nvPr/>
        </p:nvSpPr>
        <p:spPr bwMode="auto">
          <a:xfrm>
            <a:off x="386080" y="152400"/>
            <a:ext cx="837184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2000" tIns="36000" rIns="72000" bIns="36000" anchor="ctr"/>
          <a:lstStyle/>
          <a:p>
            <a:pPr>
              <a:lnSpc>
                <a:spcPct val="85000"/>
              </a:lnSpc>
              <a:defRPr/>
            </a:pPr>
            <a:r>
              <a:rPr lang="en-US" sz="2800" b="1" kern="0" dirty="0" smtClean="0">
                <a:solidFill>
                  <a:srgbClr val="003366"/>
                </a:solidFill>
                <a:latin typeface="+mj-lt"/>
                <a:ea typeface="+mj-ea"/>
                <a:cs typeface="+mj-cs"/>
              </a:rPr>
              <a:t>Compressional % Change Tomography</a:t>
            </a:r>
          </a:p>
          <a:p>
            <a:pPr>
              <a:lnSpc>
                <a:spcPct val="85000"/>
              </a:lnSpc>
              <a:defRPr/>
            </a:pPr>
            <a:r>
              <a:rPr lang="en-US" sz="2800" b="1" kern="0" dirty="0" smtClean="0">
                <a:solidFill>
                  <a:srgbClr val="003366"/>
                </a:solidFill>
                <a:latin typeface="+mj-lt"/>
                <a:ea typeface="+mj-ea"/>
                <a:cs typeface="+mj-cs"/>
              </a:rPr>
              <a:t>Baseline Reflection Image Overlay</a:t>
            </a:r>
          </a:p>
        </p:txBody>
      </p:sp>
      <p:cxnSp>
        <p:nvCxnSpPr>
          <p:cNvPr id="5" name="Straight Arrow Connector 4"/>
          <p:cNvCxnSpPr/>
          <p:nvPr/>
        </p:nvCxnSpPr>
        <p:spPr>
          <a:xfrm flipH="1">
            <a:off x="581891" y="2646218"/>
            <a:ext cx="27709" cy="3117273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 rot="16200000">
            <a:off x="-1136110" y="4045518"/>
            <a:ext cx="32111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 smtClean="0">
                <a:solidFill>
                  <a:srgbClr val="FF0000"/>
                </a:solidFill>
                <a:latin typeface="+mj-lt"/>
              </a:rPr>
              <a:t>Depth From Datum (2173 </a:t>
            </a:r>
            <a:r>
              <a:rPr lang="en-US" sz="1800" b="1" dirty="0" err="1" smtClean="0">
                <a:solidFill>
                  <a:srgbClr val="FF0000"/>
                </a:solidFill>
                <a:latin typeface="+mj-lt"/>
              </a:rPr>
              <a:t>ft</a:t>
            </a:r>
            <a:r>
              <a:rPr lang="en-US" sz="1800" b="1" dirty="0" smtClean="0">
                <a:solidFill>
                  <a:srgbClr val="FF0000"/>
                </a:solidFill>
                <a:latin typeface="+mj-lt"/>
              </a:rPr>
              <a:t>)</a:t>
            </a:r>
            <a:endParaRPr lang="en-US" sz="1800" b="1" dirty="0">
              <a:solidFill>
                <a:srgbClr val="FF0000"/>
              </a:solidFill>
              <a:latin typeface="+mj-lt"/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 flipV="1">
            <a:off x="1939636" y="5749636"/>
            <a:ext cx="5334000" cy="27709"/>
          </a:xfrm>
          <a:prstGeom prst="straightConnector1">
            <a:avLst/>
          </a:prstGeom>
          <a:ln w="25400">
            <a:solidFill>
              <a:srgbClr val="3D3DC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2953162" y="5777329"/>
            <a:ext cx="3283912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800" b="1" dirty="0" smtClean="0">
                <a:solidFill>
                  <a:srgbClr val="3333CC"/>
                </a:solidFill>
                <a:latin typeface="+mj-lt"/>
              </a:rPr>
              <a:t>Distance from Receiver Well</a:t>
            </a:r>
            <a:endParaRPr lang="en-US" sz="1800" b="1" dirty="0">
              <a:solidFill>
                <a:srgbClr val="3333C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3348561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879"/>
            <a:ext cx="9144000" cy="4458321"/>
          </a:xfrm>
          <a:prstGeom prst="rect">
            <a:avLst/>
          </a:prstGeom>
        </p:spPr>
      </p:pic>
      <p:sp>
        <p:nvSpPr>
          <p:cNvPr id="2" name="Rectangle 13"/>
          <p:cNvSpPr txBox="1">
            <a:spLocks noChangeArrowheads="1"/>
          </p:cNvSpPr>
          <p:nvPr/>
        </p:nvSpPr>
        <p:spPr bwMode="auto">
          <a:xfrm>
            <a:off x="386080" y="152400"/>
            <a:ext cx="837184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2000" tIns="36000" rIns="72000" bIns="36000" anchor="ctr"/>
          <a:lstStyle/>
          <a:p>
            <a:pPr>
              <a:lnSpc>
                <a:spcPct val="85000"/>
              </a:lnSpc>
              <a:defRPr/>
            </a:pPr>
            <a:r>
              <a:rPr lang="en-US" sz="2800" b="1" kern="0" dirty="0" smtClean="0">
                <a:solidFill>
                  <a:srgbClr val="003366"/>
                </a:solidFill>
                <a:latin typeface="+mj-lt"/>
                <a:ea typeface="+mj-ea"/>
                <a:cs typeface="+mj-cs"/>
              </a:rPr>
              <a:t>Compressional % Change Tomography</a:t>
            </a:r>
          </a:p>
          <a:p>
            <a:pPr>
              <a:lnSpc>
                <a:spcPct val="85000"/>
              </a:lnSpc>
              <a:defRPr/>
            </a:pPr>
            <a:r>
              <a:rPr lang="en-US" sz="2800" b="1" kern="0" dirty="0" smtClean="0">
                <a:solidFill>
                  <a:srgbClr val="003366"/>
                </a:solidFill>
                <a:latin typeface="+mj-lt"/>
                <a:ea typeface="+mj-ea"/>
                <a:cs typeface="+mj-cs"/>
              </a:rPr>
              <a:t>Repeat Reflection Image Overlay</a:t>
            </a:r>
          </a:p>
        </p:txBody>
      </p:sp>
      <p:cxnSp>
        <p:nvCxnSpPr>
          <p:cNvPr id="4" name="Straight Arrow Connector 3"/>
          <p:cNvCxnSpPr/>
          <p:nvPr/>
        </p:nvCxnSpPr>
        <p:spPr>
          <a:xfrm flipH="1">
            <a:off x="581891" y="2646218"/>
            <a:ext cx="27709" cy="3117273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 rot="16200000">
            <a:off x="-1136110" y="4045518"/>
            <a:ext cx="32111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 smtClean="0">
                <a:solidFill>
                  <a:srgbClr val="FF0000"/>
                </a:solidFill>
                <a:latin typeface="+mj-lt"/>
              </a:rPr>
              <a:t>Depth From Datum (2173 </a:t>
            </a:r>
            <a:r>
              <a:rPr lang="en-US" sz="1800" b="1" dirty="0" err="1" smtClean="0">
                <a:solidFill>
                  <a:srgbClr val="FF0000"/>
                </a:solidFill>
                <a:latin typeface="+mj-lt"/>
              </a:rPr>
              <a:t>ft</a:t>
            </a:r>
            <a:r>
              <a:rPr lang="en-US" sz="1800" b="1" dirty="0" smtClean="0">
                <a:solidFill>
                  <a:srgbClr val="FF0000"/>
                </a:solidFill>
                <a:latin typeface="+mj-lt"/>
              </a:rPr>
              <a:t>)</a:t>
            </a:r>
            <a:endParaRPr lang="en-US" sz="1800" b="1" dirty="0">
              <a:solidFill>
                <a:srgbClr val="FF0000"/>
              </a:solidFill>
              <a:latin typeface="+mj-lt"/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 flipV="1">
            <a:off x="1939636" y="5749636"/>
            <a:ext cx="5334000" cy="27709"/>
          </a:xfrm>
          <a:prstGeom prst="straightConnector1">
            <a:avLst/>
          </a:prstGeom>
          <a:ln w="25400">
            <a:solidFill>
              <a:srgbClr val="3D3DC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2953162" y="5777329"/>
            <a:ext cx="3283912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800" b="1" dirty="0" smtClean="0">
                <a:solidFill>
                  <a:srgbClr val="3333CC"/>
                </a:solidFill>
                <a:latin typeface="+mj-lt"/>
              </a:rPr>
              <a:t>Distance from Receiver Well</a:t>
            </a:r>
            <a:endParaRPr lang="en-US" sz="1800" b="1" dirty="0">
              <a:solidFill>
                <a:srgbClr val="3333C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3200382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Map View of HFM Cross Section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z="1800" b="1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00647"/>
            <a:ext cx="9144000" cy="5093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Straight Arrow Connector 5"/>
          <p:cNvCxnSpPr/>
          <p:nvPr/>
        </p:nvCxnSpPr>
        <p:spPr>
          <a:xfrm flipH="1">
            <a:off x="3299791" y="3069203"/>
            <a:ext cx="31806" cy="1176794"/>
          </a:xfrm>
          <a:prstGeom prst="straightConnector1">
            <a:avLst/>
          </a:prstGeom>
          <a:ln>
            <a:solidFill>
              <a:schemeClr val="bg1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2870421" y="2576223"/>
            <a:ext cx="683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US" sz="1800" b="1" dirty="0">
                <a:solidFill>
                  <a:prstClr val="white"/>
                </a:solidFill>
                <a:latin typeface="+mn-lt"/>
              </a:rPr>
              <a:t>500 ft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289483" y="1564084"/>
            <a:ext cx="23058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US" sz="1800" b="1" dirty="0">
                <a:solidFill>
                  <a:prstClr val="white"/>
                </a:solidFill>
                <a:latin typeface="+mn-lt"/>
              </a:rPr>
              <a:t>Sized by Magnitude:  -3 to -1</a:t>
            </a:r>
          </a:p>
          <a:p>
            <a:pPr defTabSz="457200"/>
            <a:r>
              <a:rPr lang="en-US" sz="1800" b="1" dirty="0">
                <a:solidFill>
                  <a:prstClr val="white"/>
                </a:solidFill>
                <a:latin typeface="+mn-lt"/>
              </a:rPr>
              <a:t>Colored by Stage</a:t>
            </a:r>
          </a:p>
        </p:txBody>
      </p:sp>
    </p:spTree>
    <p:extLst>
      <p:ext uri="{BB962C8B-B14F-4D97-AF65-F5344CB8AC3E}">
        <p14:creationId xmlns:p14="http://schemas.microsoft.com/office/powerpoint/2010/main" val="355249365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06400" y="152400"/>
            <a:ext cx="8737600" cy="876300"/>
          </a:xfrm>
        </p:spPr>
        <p:txBody>
          <a:bodyPr/>
          <a:lstStyle/>
          <a:p>
            <a:r>
              <a:rPr lang="en-US" dirty="0" smtClean="0"/>
              <a:t>Crosswell Seismic Profile Direction of HFM 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97279"/>
            <a:ext cx="9144000" cy="5093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4474654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06400" y="152400"/>
            <a:ext cx="8737600" cy="876300"/>
          </a:xfrm>
        </p:spPr>
        <p:txBody>
          <a:bodyPr/>
          <a:lstStyle/>
          <a:p>
            <a:r>
              <a:rPr lang="en-US" dirty="0"/>
              <a:t>Crosswell Seismic Profile Direction of HFM </a:t>
            </a:r>
            <a:br>
              <a:rPr lang="en-US" dirty="0"/>
            </a:br>
            <a:r>
              <a:rPr lang="en-US" dirty="0" smtClean="0"/>
              <a:t>P % Change Pixelized Tomography  Overlay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97279"/>
            <a:ext cx="9144000" cy="5093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10" t="32706" r="20456" b="13219"/>
          <a:stretch/>
        </p:blipFill>
        <p:spPr>
          <a:xfrm>
            <a:off x="1773383" y="1097279"/>
            <a:ext cx="4950916" cy="3502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82067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Content Placeholder 2"/>
          <p:cNvSpPr txBox="1">
            <a:spLocks/>
          </p:cNvSpPr>
          <p:nvPr/>
        </p:nvSpPr>
        <p:spPr bwMode="auto">
          <a:xfrm>
            <a:off x="348306" y="3655139"/>
            <a:ext cx="4892082" cy="3202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Z-</a:t>
            </a:r>
            <a:r>
              <a:rPr kumimoji="0" lang="en-US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Trac</a:t>
            </a: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 Source – new and improved</a:t>
            </a:r>
          </a:p>
          <a:p>
            <a:pPr marL="347663" marR="0" lvl="1" indent="-347663" algn="l" defTabSz="9144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itchFamily="2" charset="2"/>
              <a:buChar char="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Advantages</a:t>
            </a:r>
          </a:p>
          <a:p>
            <a:pPr marL="685800" marR="0" lvl="2" indent="-338138" algn="l" defTabSz="914400" rtl="0" eaLnBrk="0" fontAlgn="base" latinLnBrk="0" hangingPunct="0">
              <a:lnSpc>
                <a:spcPct val="10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 Narrow" pitchFamily="34" charset="0"/>
              <a:buChar char="–"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&gt; 10x output compared to </a:t>
            </a: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piezo</a:t>
            </a: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  <a:p>
            <a:pPr marL="685800" marR="0" lvl="2" indent="-338138" algn="l" defTabSz="914400" rtl="0" eaLnBrk="0" fontAlgn="base" latinLnBrk="0" hangingPunct="0">
              <a:lnSpc>
                <a:spcPct val="10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 Narrow" pitchFamily="34" charset="0"/>
              <a:buChar char="–"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30 – 800 Hz operation for tie to surface seismic / VSP data</a:t>
            </a:r>
          </a:p>
          <a:p>
            <a:pPr marL="685800" marR="0" lvl="2" indent="-338138" algn="l" defTabSz="914400" rtl="0" eaLnBrk="0" fontAlgn="base" latinLnBrk="0" hangingPunct="0">
              <a:lnSpc>
                <a:spcPct val="10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 Narrow" pitchFamily="34" charset="0"/>
              <a:buChar char="–"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Shear and compressional output</a:t>
            </a:r>
          </a:p>
          <a:p>
            <a:pPr marL="685800" marR="0" lvl="2" indent="-338138" algn="l" defTabSz="914400" rtl="0" eaLnBrk="0" fontAlgn="base" latinLnBrk="0" hangingPunct="0">
              <a:lnSpc>
                <a:spcPct val="10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 Narrow" pitchFamily="34" charset="0"/>
              <a:buChar char="–"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Powerful enough for shallow reverse VSP (RVSP):  surface access / shear VSP</a:t>
            </a:r>
          </a:p>
          <a:p>
            <a:pPr marL="347662" marR="0" lvl="2" algn="l" defTabSz="914400" rtl="0" eaLnBrk="0" fontAlgn="base" latinLnBrk="0" hangingPunct="0">
              <a:lnSpc>
                <a:spcPct val="100000"/>
              </a:lnSpc>
              <a:spcBef>
                <a:spcPts val="50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6400" y="152400"/>
            <a:ext cx="7166038" cy="8763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err="1">
                <a:solidFill>
                  <a:srgbClr val="003366"/>
                </a:solidFill>
                <a:latin typeface="Arial"/>
                <a:ea typeface="+mn-ea"/>
                <a:cs typeface="+mn-cs"/>
              </a:rPr>
              <a:t>DeepLook</a:t>
            </a:r>
            <a:r>
              <a:rPr lang="en-US" dirty="0">
                <a:solidFill>
                  <a:srgbClr val="003366"/>
                </a:solidFill>
                <a:latin typeface="Arial"/>
                <a:ea typeface="+mn-ea"/>
                <a:cs typeface="+mn-cs"/>
              </a:rPr>
              <a:t>-CS New Source Technology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3158" y="1169444"/>
            <a:ext cx="5057042" cy="4206875"/>
          </a:xfrm>
        </p:spPr>
        <p:txBody>
          <a:bodyPr/>
          <a:lstStyle/>
          <a:p>
            <a:r>
              <a:rPr lang="en-US" sz="2000" b="1" dirty="0" smtClean="0"/>
              <a:t>Piezoelectric Source – current generation</a:t>
            </a:r>
          </a:p>
          <a:p>
            <a:pPr lvl="1"/>
            <a:r>
              <a:rPr lang="en-US" sz="2000" dirty="0" smtClean="0"/>
              <a:t>Advantages</a:t>
            </a:r>
          </a:p>
          <a:p>
            <a:pPr lvl="2"/>
            <a:r>
              <a:rPr lang="en-US" sz="1600" dirty="0" smtClean="0"/>
              <a:t>Fluid-coupled – ideal for openhole operation</a:t>
            </a:r>
          </a:p>
          <a:p>
            <a:pPr lvl="2"/>
            <a:r>
              <a:rPr lang="en-US" sz="1600" dirty="0" smtClean="0"/>
              <a:t>High frequencies for close wells (pilots):  up to 8 kHz</a:t>
            </a:r>
          </a:p>
          <a:p>
            <a:pPr lvl="1"/>
            <a:r>
              <a:rPr lang="en-US" sz="2000" dirty="0" smtClean="0"/>
              <a:t>Limitations</a:t>
            </a:r>
          </a:p>
          <a:p>
            <a:pPr lvl="2"/>
            <a:r>
              <a:rPr lang="en-US" sz="1600" dirty="0" smtClean="0"/>
              <a:t>Low output – distance between wells &lt; 1 km</a:t>
            </a:r>
          </a:p>
          <a:p>
            <a:pPr lvl="2"/>
            <a:r>
              <a:rPr lang="en-US" sz="1600" dirty="0" smtClean="0"/>
              <a:t>Limited low frequency content below 100 Hz</a:t>
            </a:r>
          </a:p>
          <a:p>
            <a:pPr lvl="2"/>
            <a:endParaRPr lang="en-US" sz="2000" dirty="0"/>
          </a:p>
        </p:txBody>
      </p:sp>
      <p:sp>
        <p:nvSpPr>
          <p:cNvPr id="7" name="Oval 6"/>
          <p:cNvSpPr/>
          <p:nvPr/>
        </p:nvSpPr>
        <p:spPr>
          <a:xfrm>
            <a:off x="6410182" y="1489525"/>
            <a:ext cx="386862" cy="4191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 err="1" smtClean="0">
              <a:latin typeface="Arial Narrow" pitchFamily="34" charset="0"/>
            </a:endParaRPr>
          </a:p>
        </p:txBody>
      </p:sp>
      <p:sp>
        <p:nvSpPr>
          <p:cNvPr id="8" name="Oval 7"/>
          <p:cNvSpPr/>
          <p:nvPr/>
        </p:nvSpPr>
        <p:spPr>
          <a:xfrm>
            <a:off x="6515690" y="1591125"/>
            <a:ext cx="175846" cy="190500"/>
          </a:xfrm>
          <a:prstGeom prst="ellipse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 err="1" smtClean="0">
              <a:latin typeface="Arial Narrow" pitchFamily="34" charset="0"/>
            </a:endParaRPr>
          </a:p>
        </p:txBody>
      </p:sp>
      <p:cxnSp>
        <p:nvCxnSpPr>
          <p:cNvPr id="10" name="Straight Arrow Connector 9"/>
          <p:cNvCxnSpPr>
            <a:stCxn id="8" idx="5"/>
          </p:cNvCxnSpPr>
          <p:nvPr/>
        </p:nvCxnSpPr>
        <p:spPr>
          <a:xfrm rot="16200000" flipH="1">
            <a:off x="6675457" y="1744054"/>
            <a:ext cx="205698" cy="225044"/>
          </a:xfrm>
          <a:prstGeom prst="straightConnector1">
            <a:avLst/>
          </a:prstGeom>
          <a:ln w="25400">
            <a:solidFill>
              <a:srgbClr val="FFC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stCxn id="8" idx="1"/>
          </p:cNvCxnSpPr>
          <p:nvPr/>
        </p:nvCxnSpPr>
        <p:spPr>
          <a:xfrm rot="16200000" flipV="1">
            <a:off x="6325094" y="1402675"/>
            <a:ext cx="231098" cy="201598"/>
          </a:xfrm>
          <a:prstGeom prst="straightConnector1">
            <a:avLst/>
          </a:prstGeom>
          <a:ln w="25400">
            <a:solidFill>
              <a:srgbClr val="FFC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rot="5400000">
            <a:off x="6299830" y="1757595"/>
            <a:ext cx="218398" cy="185263"/>
          </a:xfrm>
          <a:prstGeom prst="straightConnector1">
            <a:avLst/>
          </a:prstGeom>
          <a:ln w="25400">
            <a:solidFill>
              <a:srgbClr val="FFC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rot="5400000" flipH="1" flipV="1">
            <a:off x="6664767" y="1400666"/>
            <a:ext cx="238802" cy="213321"/>
          </a:xfrm>
          <a:prstGeom prst="straightConnector1">
            <a:avLst/>
          </a:prstGeom>
          <a:ln w="25400">
            <a:solidFill>
              <a:srgbClr val="FFC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source_image"/>
          <p:cNvPicPr>
            <a:picLocks noChangeAspect="1" noChangeArrowheads="1"/>
          </p:cNvPicPr>
          <p:nvPr/>
        </p:nvPicPr>
        <p:blipFill>
          <a:blip r:embed="rId3" cstate="print"/>
          <a:srcRect t="12589" b="15384"/>
          <a:stretch>
            <a:fillRect/>
          </a:stretch>
        </p:blipFill>
        <p:spPr bwMode="auto">
          <a:xfrm>
            <a:off x="5240387" y="2713450"/>
            <a:ext cx="3821235" cy="642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17"/>
          <p:cNvSpPr txBox="1"/>
          <p:nvPr/>
        </p:nvSpPr>
        <p:spPr>
          <a:xfrm>
            <a:off x="5655547" y="1942734"/>
            <a:ext cx="19168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Arial Narrow" pitchFamily="34" charset="0"/>
              </a:rPr>
              <a:t>Radial volume expansion and contraction</a:t>
            </a:r>
          </a:p>
        </p:txBody>
      </p:sp>
      <p:pic>
        <p:nvPicPr>
          <p:cNvPr id="28" name="Picture 3"/>
          <p:cNvPicPr>
            <a:picLocks noChangeAspect="1" noChangeArrowheads="1"/>
          </p:cNvPicPr>
          <p:nvPr/>
        </p:nvPicPr>
        <p:blipFill>
          <a:blip r:embed="rId4" cstate="print"/>
          <a:srcRect r="73574" b="16935"/>
          <a:stretch>
            <a:fillRect/>
          </a:stretch>
        </p:blipFill>
        <p:spPr bwMode="auto">
          <a:xfrm>
            <a:off x="6633797" y="3848100"/>
            <a:ext cx="1164241" cy="278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9" name="TextBox 28"/>
          <p:cNvSpPr txBox="1"/>
          <p:nvPr/>
        </p:nvSpPr>
        <p:spPr>
          <a:xfrm>
            <a:off x="5137387" y="4551681"/>
            <a:ext cx="12299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 smtClean="0">
                <a:latin typeface="Arial Narrow" pitchFamily="34" charset="0"/>
              </a:rPr>
              <a:t>Magnetic coupling to casing</a:t>
            </a:r>
          </a:p>
        </p:txBody>
      </p:sp>
      <p:cxnSp>
        <p:nvCxnSpPr>
          <p:cNvPr id="30" name="Straight Arrow Connector 29"/>
          <p:cNvCxnSpPr/>
          <p:nvPr/>
        </p:nvCxnSpPr>
        <p:spPr>
          <a:xfrm flipV="1">
            <a:off x="6353908" y="4366261"/>
            <a:ext cx="747934" cy="396239"/>
          </a:xfrm>
          <a:prstGeom prst="straightConnector1">
            <a:avLst/>
          </a:prstGeom>
          <a:ln w="38100" cmpd="sng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 rot="16200000" flipH="1">
            <a:off x="6141233" y="4974198"/>
            <a:ext cx="1266733" cy="817936"/>
          </a:xfrm>
          <a:prstGeom prst="straightConnector1">
            <a:avLst/>
          </a:prstGeom>
          <a:ln w="38100" cmpd="sng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7925805" y="4382228"/>
            <a:ext cx="9368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Arial Narrow" pitchFamily="34" charset="0"/>
              </a:rPr>
              <a:t>Electro-magnetic driver </a:t>
            </a:r>
          </a:p>
        </p:txBody>
      </p:sp>
      <p:cxnSp>
        <p:nvCxnSpPr>
          <p:cNvPr id="33" name="Straight Arrow Connector 32"/>
          <p:cNvCxnSpPr/>
          <p:nvPr/>
        </p:nvCxnSpPr>
        <p:spPr>
          <a:xfrm rot="10800000" flipV="1">
            <a:off x="7538947" y="4533900"/>
            <a:ext cx="397578" cy="397332"/>
          </a:xfrm>
          <a:prstGeom prst="straightConnector1">
            <a:avLst/>
          </a:prstGeom>
          <a:ln w="38100" cmpd="sng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 rot="10800000" flipV="1">
            <a:off x="6436640" y="5157289"/>
            <a:ext cx="1049051" cy="13062"/>
          </a:xfrm>
          <a:prstGeom prst="straightConnector1">
            <a:avLst/>
          </a:prstGeom>
          <a:ln w="38100" cmpd="sng">
            <a:solidFill>
              <a:schemeClr val="accent3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5" cstate="print"/>
          <a:srcRect l="6452" t="39557" r="1571" b="37041"/>
          <a:stretch>
            <a:fillRect/>
          </a:stretch>
        </p:blipFill>
        <p:spPr bwMode="auto">
          <a:xfrm>
            <a:off x="2499256" y="6146844"/>
            <a:ext cx="4024135" cy="557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6" name="Straight Connector 35"/>
          <p:cNvCxnSpPr/>
          <p:nvPr/>
        </p:nvCxnSpPr>
        <p:spPr>
          <a:xfrm rot="10800000" flipV="1">
            <a:off x="265277" y="3644536"/>
            <a:ext cx="8549138" cy="13063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7843493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06400" y="152400"/>
            <a:ext cx="8737600" cy="876300"/>
          </a:xfrm>
        </p:spPr>
        <p:txBody>
          <a:bodyPr/>
          <a:lstStyle/>
          <a:p>
            <a:r>
              <a:rPr lang="en-US" dirty="0"/>
              <a:t>Crosswell Seismic Profile Direction of HFM </a:t>
            </a:r>
            <a:endParaRPr lang="en-US" dirty="0" smtClean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97279"/>
            <a:ext cx="9144000" cy="5093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1327443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06400" y="152400"/>
            <a:ext cx="8737600" cy="876300"/>
          </a:xfrm>
        </p:spPr>
        <p:txBody>
          <a:bodyPr/>
          <a:lstStyle/>
          <a:p>
            <a:r>
              <a:rPr lang="en-US" dirty="0"/>
              <a:t>Crosswell Seismic Profile Direction of HFM </a:t>
            </a:r>
            <a:br>
              <a:rPr lang="en-US" dirty="0"/>
            </a:br>
            <a:r>
              <a:rPr lang="en-US" dirty="0" smtClean="0"/>
              <a:t>S </a:t>
            </a:r>
            <a:r>
              <a:rPr lang="en-US" dirty="0"/>
              <a:t>% Change Pixelized Tomography  Overlay</a:t>
            </a:r>
            <a:endParaRPr lang="en-US" dirty="0" smtClean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97279"/>
            <a:ext cx="9144000" cy="5093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15" t="32706" r="20303" b="13647"/>
          <a:stretch/>
        </p:blipFill>
        <p:spPr>
          <a:xfrm>
            <a:off x="1773383" y="1097279"/>
            <a:ext cx="4950916" cy="3474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682179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Just For Fun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97279"/>
            <a:ext cx="9144000" cy="5093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10" t="32706" r="20456" b="13219"/>
          <a:stretch/>
        </p:blipFill>
        <p:spPr>
          <a:xfrm>
            <a:off x="1773383" y="1104215"/>
            <a:ext cx="4950916" cy="350243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15" t="32706" r="20303" b="13647"/>
          <a:stretch/>
        </p:blipFill>
        <p:spPr>
          <a:xfrm>
            <a:off x="1773383" y="1097279"/>
            <a:ext cx="4950916" cy="3474722"/>
          </a:xfrm>
          <a:prstGeom prst="rect">
            <a:avLst/>
          </a:prstGeom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50" y="1097274"/>
            <a:ext cx="9144000" cy="5093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15" t="32706" r="20303" b="13647"/>
          <a:stretch/>
        </p:blipFill>
        <p:spPr>
          <a:xfrm>
            <a:off x="1801088" y="1111129"/>
            <a:ext cx="4950916" cy="3474722"/>
          </a:xfrm>
          <a:prstGeom prst="rect">
            <a:avLst/>
          </a:prstGeom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50" y="1106312"/>
            <a:ext cx="9144000" cy="5093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10" t="32706" r="20456" b="13219"/>
          <a:stretch/>
        </p:blipFill>
        <p:spPr>
          <a:xfrm>
            <a:off x="1773383" y="1097279"/>
            <a:ext cx="4950916" cy="3502430"/>
          </a:xfrm>
          <a:prstGeom prst="rect">
            <a:avLst/>
          </a:prstGeom>
          <a:effectLst>
            <a:softEdge rad="0"/>
          </a:effectLst>
        </p:spPr>
      </p:pic>
    </p:spTree>
    <p:extLst>
      <p:ext uri="{BB962C8B-B14F-4D97-AF65-F5344CB8AC3E}">
        <p14:creationId xmlns:p14="http://schemas.microsoft.com/office/powerpoint/2010/main" val="1818052173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3"/>
          <p:cNvSpPr txBox="1">
            <a:spLocks noChangeArrowheads="1"/>
          </p:cNvSpPr>
          <p:nvPr/>
        </p:nvSpPr>
        <p:spPr bwMode="auto">
          <a:xfrm>
            <a:off x="386080" y="152400"/>
            <a:ext cx="837184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2000" tIns="36000" rIns="72000" bIns="36000" anchor="ctr"/>
          <a:lstStyle/>
          <a:p>
            <a:pPr>
              <a:lnSpc>
                <a:spcPct val="85000"/>
              </a:lnSpc>
              <a:defRPr/>
            </a:pPr>
            <a:r>
              <a:rPr lang="en-US" sz="2800" b="1" kern="0" dirty="0" smtClean="0">
                <a:solidFill>
                  <a:srgbClr val="003366"/>
                </a:solidFill>
                <a:latin typeface="+mj-lt"/>
                <a:ea typeface="+mj-ea"/>
                <a:cs typeface="+mj-cs"/>
              </a:rPr>
              <a:t>Conclusions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6775" y="1808962"/>
            <a:ext cx="8294325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spcAft>
                <a:spcPts val="2400"/>
              </a:spcAft>
              <a:buFont typeface="Arial" pitchFamily="34" charset="0"/>
              <a:buChar char="•"/>
            </a:pPr>
            <a:r>
              <a:rPr lang="en-US" dirty="0" smtClean="0">
                <a:latin typeface="+mj-lt"/>
              </a:rPr>
              <a:t>Good correlation between Compressional Reflection Image and Surface Seismic</a:t>
            </a:r>
          </a:p>
          <a:p>
            <a:pPr marL="342900" lvl="0" indent="-342900">
              <a:spcAft>
                <a:spcPts val="2400"/>
              </a:spcAft>
              <a:buFont typeface="Arial" pitchFamily="34" charset="0"/>
              <a:buChar char="•"/>
            </a:pPr>
            <a:r>
              <a:rPr lang="en-US" dirty="0" smtClean="0">
                <a:latin typeface="+mj-lt"/>
              </a:rPr>
              <a:t>Good correlation between Compressional Velocity Change and HFM results</a:t>
            </a:r>
          </a:p>
          <a:p>
            <a:pPr marL="342900" lvl="0" indent="-342900">
              <a:spcAft>
                <a:spcPts val="2400"/>
              </a:spcAft>
              <a:buFont typeface="Arial" pitchFamily="34" charset="0"/>
              <a:buChar char="•"/>
            </a:pPr>
            <a:r>
              <a:rPr lang="en-US" dirty="0" smtClean="0">
                <a:latin typeface="+mj-lt"/>
              </a:rPr>
              <a:t>Interesting correlation between Shear Velocity Change and HFM results</a:t>
            </a:r>
            <a:endParaRPr lang="en-US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6743533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3"/>
          <p:cNvSpPr txBox="1">
            <a:spLocks noChangeArrowheads="1"/>
          </p:cNvSpPr>
          <p:nvPr/>
        </p:nvSpPr>
        <p:spPr bwMode="auto">
          <a:xfrm>
            <a:off x="386080" y="152400"/>
            <a:ext cx="837184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2000" tIns="36000" rIns="72000" bIns="36000" anchor="ctr"/>
          <a:lstStyle/>
          <a:p>
            <a:pPr>
              <a:lnSpc>
                <a:spcPct val="85000"/>
              </a:lnSpc>
              <a:defRPr/>
            </a:pPr>
            <a:r>
              <a:rPr lang="en-US" sz="2800" b="1" kern="0" dirty="0" smtClean="0">
                <a:solidFill>
                  <a:srgbClr val="003366"/>
                </a:solidFill>
                <a:latin typeface="+mj-lt"/>
                <a:ea typeface="+mj-ea"/>
                <a:cs typeface="+mj-cs"/>
              </a:rPr>
              <a:t>Finalization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6775" y="1808962"/>
            <a:ext cx="8294325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spcAft>
                <a:spcPts val="2400"/>
              </a:spcAft>
              <a:buFont typeface="Arial" pitchFamily="34" charset="0"/>
              <a:buChar char="•"/>
            </a:pPr>
            <a:r>
              <a:rPr lang="en-US" dirty="0" smtClean="0">
                <a:latin typeface="+mj-lt"/>
              </a:rPr>
              <a:t>Final Report Document</a:t>
            </a:r>
          </a:p>
          <a:p>
            <a:pPr marL="342900" lvl="0" indent="-342900">
              <a:spcAft>
                <a:spcPts val="2400"/>
              </a:spcAft>
              <a:buFont typeface="Arial" pitchFamily="34" charset="0"/>
              <a:buChar char="•"/>
            </a:pPr>
            <a:r>
              <a:rPr lang="en-US" dirty="0" smtClean="0">
                <a:latin typeface="+mj-lt"/>
              </a:rPr>
              <a:t>SEG-Ys of Velocity Tomograms</a:t>
            </a:r>
          </a:p>
          <a:p>
            <a:pPr marL="342900" lvl="0" indent="-342900">
              <a:spcAft>
                <a:spcPts val="2400"/>
              </a:spcAft>
              <a:buFont typeface="Arial" pitchFamily="34" charset="0"/>
              <a:buChar char="•"/>
            </a:pPr>
            <a:r>
              <a:rPr lang="en-US" dirty="0" smtClean="0">
                <a:latin typeface="+mj-lt"/>
              </a:rPr>
              <a:t>SEG-Ys of Reflection Images</a:t>
            </a:r>
          </a:p>
          <a:p>
            <a:pPr marL="342900" lvl="0" indent="-342900">
              <a:spcAft>
                <a:spcPts val="2400"/>
              </a:spcAft>
              <a:buFont typeface="Arial" pitchFamily="34" charset="0"/>
              <a:buChar char="•"/>
            </a:pPr>
            <a:r>
              <a:rPr lang="en-US" dirty="0" smtClean="0">
                <a:latin typeface="+mj-lt"/>
              </a:rPr>
              <a:t>SEG-Ys of Difference and % Change Results</a:t>
            </a:r>
            <a:endParaRPr lang="en-US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57019871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3"/>
          <p:cNvSpPr txBox="1">
            <a:spLocks noChangeArrowheads="1"/>
          </p:cNvSpPr>
          <p:nvPr/>
        </p:nvSpPr>
        <p:spPr bwMode="auto">
          <a:xfrm>
            <a:off x="386080" y="152400"/>
            <a:ext cx="837184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2000" tIns="36000" rIns="72000" bIns="36000" anchor="ctr"/>
          <a:lstStyle/>
          <a:p>
            <a:pPr>
              <a:lnSpc>
                <a:spcPct val="85000"/>
              </a:lnSpc>
              <a:defRPr/>
            </a:pPr>
            <a:r>
              <a:rPr lang="en-US" sz="2800" b="1" kern="0" dirty="0" smtClean="0">
                <a:solidFill>
                  <a:srgbClr val="003366"/>
                </a:solidFill>
                <a:latin typeface="+mj-lt"/>
                <a:ea typeface="+mj-ea"/>
                <a:cs typeface="+mj-cs"/>
              </a:rPr>
              <a:t>Acquisition Parameters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65210" y="1406230"/>
            <a:ext cx="8294325" cy="5201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spcAft>
                <a:spcPts val="2400"/>
              </a:spcAft>
              <a:buFont typeface="Arial" pitchFamily="34" charset="0"/>
              <a:buChar char="•"/>
            </a:pPr>
            <a:r>
              <a:rPr lang="en-US" dirty="0" smtClean="0">
                <a:latin typeface="+mj-lt"/>
              </a:rPr>
              <a:t>Profile Distance</a:t>
            </a:r>
          </a:p>
          <a:p>
            <a:pPr marL="342900" lvl="0" indent="-342900">
              <a:spcAft>
                <a:spcPts val="2400"/>
              </a:spcAft>
              <a:buFont typeface="Arial" pitchFamily="34" charset="0"/>
              <a:buChar char="•"/>
            </a:pPr>
            <a:r>
              <a:rPr lang="en-US" dirty="0" smtClean="0">
                <a:latin typeface="+mj-lt"/>
              </a:rPr>
              <a:t>Sweep</a:t>
            </a:r>
          </a:p>
          <a:p>
            <a:pPr marL="342900" lvl="0" indent="-342900">
              <a:spcAft>
                <a:spcPts val="2400"/>
              </a:spcAft>
              <a:buFont typeface="Arial" pitchFamily="34" charset="0"/>
              <a:buChar char="•"/>
            </a:pPr>
            <a:r>
              <a:rPr lang="en-US" dirty="0" smtClean="0">
                <a:latin typeface="+mj-lt"/>
              </a:rPr>
              <a:t>Deepest Receiver Position</a:t>
            </a:r>
          </a:p>
          <a:p>
            <a:pPr marL="342900" lvl="0" indent="-342900">
              <a:spcAft>
                <a:spcPts val="2400"/>
              </a:spcAft>
              <a:buFont typeface="Arial" pitchFamily="34" charset="0"/>
              <a:buChar char="•"/>
            </a:pPr>
            <a:r>
              <a:rPr lang="en-US" dirty="0" smtClean="0">
                <a:latin typeface="+mj-lt"/>
              </a:rPr>
              <a:t>Shallowest Receiver Position</a:t>
            </a:r>
          </a:p>
          <a:p>
            <a:pPr marL="342900" lvl="0" indent="-342900">
              <a:spcAft>
                <a:spcPts val="2400"/>
              </a:spcAft>
              <a:buFont typeface="Arial" pitchFamily="34" charset="0"/>
              <a:buChar char="•"/>
            </a:pPr>
            <a:r>
              <a:rPr lang="en-US" dirty="0" smtClean="0">
                <a:latin typeface="+mj-lt"/>
              </a:rPr>
              <a:t>Receiver Spacing</a:t>
            </a:r>
          </a:p>
          <a:p>
            <a:pPr marL="342900" lvl="0" indent="-342900">
              <a:spcAft>
                <a:spcPts val="2400"/>
              </a:spcAft>
              <a:buFont typeface="Arial" pitchFamily="34" charset="0"/>
              <a:buChar char="•"/>
            </a:pPr>
            <a:r>
              <a:rPr lang="en-US" dirty="0" smtClean="0">
                <a:latin typeface="+mj-lt"/>
              </a:rPr>
              <a:t>Deepest Source Position</a:t>
            </a:r>
          </a:p>
          <a:p>
            <a:pPr marL="342900" lvl="0" indent="-342900">
              <a:spcAft>
                <a:spcPts val="2400"/>
              </a:spcAft>
              <a:buFont typeface="Arial" pitchFamily="34" charset="0"/>
              <a:buChar char="•"/>
            </a:pPr>
            <a:r>
              <a:rPr lang="en-US" dirty="0" smtClean="0">
                <a:latin typeface="+mj-lt"/>
              </a:rPr>
              <a:t>Shallowest Source Position</a:t>
            </a:r>
          </a:p>
          <a:p>
            <a:pPr marL="342900" lvl="0" indent="-342900">
              <a:spcAft>
                <a:spcPts val="2400"/>
              </a:spcAft>
              <a:buFont typeface="Arial" pitchFamily="34" charset="0"/>
              <a:buChar char="•"/>
            </a:pPr>
            <a:r>
              <a:rPr lang="en-US" dirty="0" smtClean="0">
                <a:latin typeface="+mj-lt"/>
              </a:rPr>
              <a:t>Source Spacing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934280" y="1378515"/>
            <a:ext cx="2807925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Aft>
                <a:spcPts val="0"/>
              </a:spcAft>
            </a:pPr>
            <a:r>
              <a:rPr lang="en-US" sz="2200" dirty="0" smtClean="0">
                <a:latin typeface="+mj-lt"/>
              </a:rPr>
              <a:t>~2490 </a:t>
            </a:r>
            <a:r>
              <a:rPr lang="en-US" sz="2200" dirty="0" err="1" smtClean="0">
                <a:latin typeface="+mj-lt"/>
              </a:rPr>
              <a:t>ft</a:t>
            </a:r>
            <a:endParaRPr lang="en-US" sz="2200" dirty="0" smtClean="0">
              <a:latin typeface="+mj-lt"/>
            </a:endParaRPr>
          </a:p>
          <a:p>
            <a:pPr lvl="0">
              <a:spcAft>
                <a:spcPts val="0"/>
              </a:spcAft>
            </a:pPr>
            <a:endParaRPr lang="en-US" sz="800" dirty="0" smtClean="0">
              <a:latin typeface="+mj-lt"/>
            </a:endParaRPr>
          </a:p>
          <a:p>
            <a:pPr lvl="0">
              <a:spcAft>
                <a:spcPts val="0"/>
              </a:spcAft>
            </a:pPr>
            <a:endParaRPr lang="en-US" sz="800" dirty="0" smtClean="0">
              <a:latin typeface="+mj-lt"/>
            </a:endParaRPr>
          </a:p>
          <a:p>
            <a:pPr lvl="0">
              <a:spcAft>
                <a:spcPts val="0"/>
              </a:spcAft>
            </a:pPr>
            <a:r>
              <a:rPr lang="en-US" sz="2200" dirty="0" smtClean="0">
                <a:latin typeface="+mj-lt"/>
              </a:rPr>
              <a:t>30-400 Hz</a:t>
            </a:r>
          </a:p>
          <a:p>
            <a:pPr lvl="0">
              <a:spcAft>
                <a:spcPts val="0"/>
              </a:spcAft>
            </a:pPr>
            <a:endParaRPr lang="en-US" sz="800" dirty="0" smtClean="0">
              <a:latin typeface="+mj-lt"/>
            </a:endParaRPr>
          </a:p>
          <a:p>
            <a:pPr lvl="0">
              <a:spcAft>
                <a:spcPts val="0"/>
              </a:spcAft>
            </a:pPr>
            <a:endParaRPr lang="en-US" sz="800" dirty="0" smtClean="0">
              <a:latin typeface="+mj-lt"/>
            </a:endParaRPr>
          </a:p>
          <a:p>
            <a:pPr lvl="0">
              <a:spcAft>
                <a:spcPts val="0"/>
              </a:spcAft>
            </a:pPr>
            <a:r>
              <a:rPr lang="en-US" sz="2200" dirty="0" smtClean="0">
                <a:latin typeface="+mj-lt"/>
              </a:rPr>
              <a:t>7300 </a:t>
            </a:r>
            <a:r>
              <a:rPr lang="en-US" sz="2200" dirty="0" err="1" smtClean="0">
                <a:latin typeface="+mj-lt"/>
              </a:rPr>
              <a:t>ft</a:t>
            </a:r>
            <a:r>
              <a:rPr lang="en-US" sz="2200" dirty="0" smtClean="0">
                <a:latin typeface="+mj-lt"/>
              </a:rPr>
              <a:t> (Baseline</a:t>
            </a:r>
            <a:r>
              <a:rPr lang="en-US" dirty="0" smtClean="0">
                <a:latin typeface="+mj-lt"/>
              </a:rPr>
              <a:t>)</a:t>
            </a:r>
          </a:p>
          <a:p>
            <a:pPr lvl="0">
              <a:spcAft>
                <a:spcPts val="0"/>
              </a:spcAft>
            </a:pPr>
            <a:r>
              <a:rPr lang="en-US" sz="2200" dirty="0" smtClean="0">
                <a:latin typeface="+mj-lt"/>
              </a:rPr>
              <a:t>7250 </a:t>
            </a:r>
            <a:r>
              <a:rPr lang="en-US" sz="2200" dirty="0" err="1" smtClean="0">
                <a:latin typeface="+mj-lt"/>
              </a:rPr>
              <a:t>ft</a:t>
            </a:r>
            <a:r>
              <a:rPr lang="en-US" sz="2200" dirty="0" smtClean="0">
                <a:latin typeface="+mj-lt"/>
              </a:rPr>
              <a:t> (Repeat)</a:t>
            </a:r>
          </a:p>
          <a:p>
            <a:pPr lvl="0">
              <a:spcAft>
                <a:spcPts val="0"/>
              </a:spcAft>
            </a:pPr>
            <a:endParaRPr lang="en-US" sz="800" dirty="0" smtClean="0">
              <a:latin typeface="+mj-lt"/>
            </a:endParaRPr>
          </a:p>
          <a:p>
            <a:pPr lvl="0">
              <a:spcAft>
                <a:spcPts val="0"/>
              </a:spcAft>
            </a:pPr>
            <a:r>
              <a:rPr lang="en-US" sz="2200" dirty="0" smtClean="0">
                <a:latin typeface="+mj-lt"/>
              </a:rPr>
              <a:t>5350 </a:t>
            </a:r>
            <a:r>
              <a:rPr lang="en-US" sz="2200" dirty="0" err="1" smtClean="0">
                <a:latin typeface="+mj-lt"/>
              </a:rPr>
              <a:t>ft</a:t>
            </a:r>
            <a:r>
              <a:rPr lang="en-US" sz="2200" dirty="0" smtClean="0">
                <a:latin typeface="+mj-lt"/>
              </a:rPr>
              <a:t> (Baseline)</a:t>
            </a:r>
          </a:p>
          <a:p>
            <a:pPr lvl="0">
              <a:spcAft>
                <a:spcPts val="0"/>
              </a:spcAft>
            </a:pPr>
            <a:r>
              <a:rPr lang="en-US" sz="2200" dirty="0" smtClean="0">
                <a:latin typeface="+mj-lt"/>
              </a:rPr>
              <a:t>5150 </a:t>
            </a:r>
            <a:r>
              <a:rPr lang="en-US" sz="2200" dirty="0" err="1" smtClean="0">
                <a:latin typeface="+mj-lt"/>
              </a:rPr>
              <a:t>ft</a:t>
            </a:r>
            <a:r>
              <a:rPr lang="en-US" sz="2200" dirty="0" smtClean="0">
                <a:latin typeface="+mj-lt"/>
              </a:rPr>
              <a:t> (Repeat)</a:t>
            </a:r>
          </a:p>
          <a:p>
            <a:pPr lvl="0">
              <a:spcAft>
                <a:spcPts val="0"/>
              </a:spcAft>
            </a:pPr>
            <a:endParaRPr lang="en-US" sz="800" dirty="0" smtClean="0">
              <a:latin typeface="+mj-lt"/>
            </a:endParaRPr>
          </a:p>
          <a:p>
            <a:pPr lvl="0">
              <a:spcAft>
                <a:spcPts val="0"/>
              </a:spcAft>
            </a:pPr>
            <a:r>
              <a:rPr lang="en-US" sz="2200" dirty="0" smtClean="0">
                <a:latin typeface="+mj-lt"/>
              </a:rPr>
              <a:t>50 </a:t>
            </a:r>
            <a:r>
              <a:rPr lang="en-US" sz="2200" dirty="0" err="1" smtClean="0">
                <a:latin typeface="+mj-lt"/>
              </a:rPr>
              <a:t>ft</a:t>
            </a:r>
            <a:endParaRPr lang="en-US" sz="2200" dirty="0" smtClean="0">
              <a:latin typeface="+mj-lt"/>
            </a:endParaRPr>
          </a:p>
          <a:p>
            <a:pPr lvl="0">
              <a:spcAft>
                <a:spcPts val="0"/>
              </a:spcAft>
            </a:pPr>
            <a:endParaRPr lang="en-US" sz="800" dirty="0" smtClean="0">
              <a:latin typeface="+mj-lt"/>
            </a:endParaRPr>
          </a:p>
          <a:p>
            <a:pPr lvl="0">
              <a:spcAft>
                <a:spcPts val="0"/>
              </a:spcAft>
            </a:pPr>
            <a:r>
              <a:rPr lang="en-US" sz="2200" dirty="0" smtClean="0">
                <a:latin typeface="+mj-lt"/>
              </a:rPr>
              <a:t>7225 </a:t>
            </a:r>
            <a:r>
              <a:rPr lang="en-US" sz="2200" dirty="0" err="1" smtClean="0">
                <a:latin typeface="+mj-lt"/>
              </a:rPr>
              <a:t>ft</a:t>
            </a:r>
            <a:r>
              <a:rPr lang="en-US" sz="2200" dirty="0" smtClean="0">
                <a:latin typeface="+mj-lt"/>
              </a:rPr>
              <a:t> (Baseline) </a:t>
            </a:r>
          </a:p>
          <a:p>
            <a:pPr lvl="0">
              <a:spcAft>
                <a:spcPts val="0"/>
              </a:spcAft>
            </a:pPr>
            <a:r>
              <a:rPr lang="en-US" sz="2200" dirty="0" smtClean="0">
                <a:latin typeface="+mj-lt"/>
              </a:rPr>
              <a:t>7225 </a:t>
            </a:r>
            <a:r>
              <a:rPr lang="en-US" sz="2200" dirty="0" err="1" smtClean="0">
                <a:latin typeface="+mj-lt"/>
              </a:rPr>
              <a:t>ft</a:t>
            </a:r>
            <a:r>
              <a:rPr lang="en-US" sz="2200" dirty="0" smtClean="0">
                <a:latin typeface="+mj-lt"/>
              </a:rPr>
              <a:t> (Repeat)</a:t>
            </a:r>
            <a:endParaRPr lang="en-US" sz="800" dirty="0" smtClean="0">
              <a:latin typeface="+mj-lt"/>
            </a:endParaRPr>
          </a:p>
          <a:p>
            <a:pPr lvl="0">
              <a:spcAft>
                <a:spcPts val="0"/>
              </a:spcAft>
            </a:pPr>
            <a:endParaRPr lang="en-US" sz="800" dirty="0" smtClean="0">
              <a:latin typeface="+mj-lt"/>
            </a:endParaRPr>
          </a:p>
          <a:p>
            <a:pPr lvl="0">
              <a:spcAft>
                <a:spcPts val="0"/>
              </a:spcAft>
            </a:pPr>
            <a:r>
              <a:rPr lang="en-US" sz="2200" dirty="0" smtClean="0">
                <a:latin typeface="+mj-lt"/>
              </a:rPr>
              <a:t>4925 </a:t>
            </a:r>
            <a:r>
              <a:rPr lang="en-US" sz="2200" dirty="0" err="1" smtClean="0">
                <a:latin typeface="+mj-lt"/>
              </a:rPr>
              <a:t>ft</a:t>
            </a:r>
            <a:r>
              <a:rPr lang="en-US" sz="2200" dirty="0" smtClean="0">
                <a:latin typeface="+mj-lt"/>
              </a:rPr>
              <a:t> (Baseline</a:t>
            </a:r>
            <a:r>
              <a:rPr lang="en-US" dirty="0" smtClean="0">
                <a:latin typeface="+mj-lt"/>
              </a:rPr>
              <a:t>)</a:t>
            </a:r>
          </a:p>
          <a:p>
            <a:pPr lvl="0">
              <a:spcAft>
                <a:spcPts val="0"/>
              </a:spcAft>
            </a:pPr>
            <a:r>
              <a:rPr lang="en-US" sz="2200" dirty="0" smtClean="0">
                <a:latin typeface="+mj-lt"/>
              </a:rPr>
              <a:t>4925 </a:t>
            </a:r>
            <a:r>
              <a:rPr lang="en-US" sz="2200" dirty="0" err="1" smtClean="0">
                <a:latin typeface="+mj-lt"/>
              </a:rPr>
              <a:t>ft</a:t>
            </a:r>
            <a:r>
              <a:rPr lang="en-US" sz="2200" dirty="0" smtClean="0">
                <a:latin typeface="+mj-lt"/>
              </a:rPr>
              <a:t> (Repeat)</a:t>
            </a:r>
          </a:p>
          <a:p>
            <a:pPr lvl="0">
              <a:spcAft>
                <a:spcPts val="0"/>
              </a:spcAft>
            </a:pPr>
            <a:endParaRPr lang="en-US" sz="800" dirty="0" smtClean="0">
              <a:latin typeface="+mj-lt"/>
            </a:endParaRPr>
          </a:p>
          <a:p>
            <a:pPr lvl="0">
              <a:spcAft>
                <a:spcPts val="0"/>
              </a:spcAft>
            </a:pPr>
            <a:r>
              <a:rPr lang="en-US" sz="2200" dirty="0" smtClean="0">
                <a:latin typeface="+mj-lt"/>
              </a:rPr>
              <a:t>50 </a:t>
            </a:r>
            <a:r>
              <a:rPr lang="en-US" sz="2200" dirty="0" err="1" smtClean="0">
                <a:latin typeface="+mj-lt"/>
              </a:rPr>
              <a:t>ft</a:t>
            </a:r>
            <a:endParaRPr lang="en-US" sz="2200" dirty="0" smtClean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51423687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472" y="1313109"/>
            <a:ext cx="4306552" cy="311030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44"/>
          <a:stretch/>
        </p:blipFill>
        <p:spPr>
          <a:xfrm>
            <a:off x="270870" y="3794750"/>
            <a:ext cx="4286842" cy="292037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7448" y="2161556"/>
            <a:ext cx="4306552" cy="3114876"/>
          </a:xfrm>
          <a:prstGeom prst="rect">
            <a:avLst/>
          </a:prstGeom>
        </p:spPr>
      </p:pic>
      <p:sp>
        <p:nvSpPr>
          <p:cNvPr id="2" name="Rectangle 13"/>
          <p:cNvSpPr txBox="1">
            <a:spLocks noChangeArrowheads="1"/>
          </p:cNvSpPr>
          <p:nvPr/>
        </p:nvSpPr>
        <p:spPr bwMode="auto">
          <a:xfrm>
            <a:off x="386080" y="152400"/>
            <a:ext cx="837184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2000" tIns="36000" rIns="72000" bIns="36000" anchor="ctr"/>
          <a:lstStyle/>
          <a:p>
            <a:pPr>
              <a:lnSpc>
                <a:spcPct val="85000"/>
              </a:lnSpc>
              <a:defRPr/>
            </a:pPr>
            <a:r>
              <a:rPr lang="en-US" sz="2800" b="1" kern="0" dirty="0" smtClean="0">
                <a:solidFill>
                  <a:srgbClr val="003366"/>
                </a:solidFill>
                <a:latin typeface="+mj-lt"/>
                <a:ea typeface="+mj-ea"/>
                <a:cs typeface="+mj-cs"/>
              </a:rPr>
              <a:t>Source and Receiver Component Rotations</a:t>
            </a:r>
          </a:p>
          <a:p>
            <a:pPr>
              <a:lnSpc>
                <a:spcPct val="85000"/>
              </a:lnSpc>
              <a:defRPr/>
            </a:pPr>
            <a:r>
              <a:rPr lang="en-US" sz="2800" b="1" kern="0" dirty="0" smtClean="0">
                <a:solidFill>
                  <a:srgbClr val="003366"/>
                </a:solidFill>
                <a:latin typeface="+mj-lt"/>
                <a:ea typeface="+mj-ea"/>
                <a:cs typeface="+mj-cs"/>
              </a:rPr>
              <a:t>(Common Receiver Gather)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19801" y="1287899"/>
            <a:ext cx="4427751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latin typeface="+mn-lt"/>
              </a:rPr>
              <a:t>A Source   H1 Receiver     A Source  H2 Receiver</a:t>
            </a:r>
            <a:endParaRPr lang="en-US" sz="1600" b="1" dirty="0">
              <a:latin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97379" y="1584144"/>
            <a:ext cx="269304" cy="215444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 anchor="ctr" anchorCtr="1">
            <a:spAutoFit/>
          </a:bodyPr>
          <a:lstStyle/>
          <a:p>
            <a:r>
              <a:rPr lang="en-US" sz="1400" b="1" dirty="0" smtClean="0">
                <a:latin typeface="+mn-lt"/>
              </a:rPr>
              <a:t>120</a:t>
            </a:r>
            <a:endParaRPr lang="en-US" sz="1400" b="1" dirty="0">
              <a:latin typeface="+mn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97379" y="2470898"/>
            <a:ext cx="269304" cy="215444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 anchor="ctr" anchorCtr="1">
            <a:spAutoFit/>
          </a:bodyPr>
          <a:lstStyle/>
          <a:p>
            <a:r>
              <a:rPr lang="en-US" sz="1400" b="1" dirty="0" smtClean="0">
                <a:latin typeface="+mn-lt"/>
              </a:rPr>
              <a:t>100</a:t>
            </a:r>
            <a:endParaRPr lang="en-US" sz="1400" b="1" dirty="0">
              <a:latin typeface="+mn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97379" y="3585096"/>
            <a:ext cx="269304" cy="215444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 anchor="ctr" anchorCtr="1">
            <a:spAutoFit/>
          </a:bodyPr>
          <a:lstStyle/>
          <a:p>
            <a:r>
              <a:rPr lang="en-US" sz="1400" b="1" dirty="0">
                <a:latin typeface="+mn-lt"/>
              </a:rPr>
              <a:t>3</a:t>
            </a:r>
            <a:r>
              <a:rPr lang="en-US" sz="1400" b="1" dirty="0" smtClean="0">
                <a:latin typeface="+mn-lt"/>
              </a:rPr>
              <a:t>00</a:t>
            </a:r>
            <a:endParaRPr lang="en-US" sz="1400" b="1" dirty="0">
              <a:latin typeface="+mn-lt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13524" y="3784254"/>
            <a:ext cx="4427751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600" b="1" dirty="0">
                <a:latin typeface="+mn-lt"/>
              </a:rPr>
              <a:t>B</a:t>
            </a:r>
            <a:r>
              <a:rPr lang="en-US" sz="1600" b="1" dirty="0" smtClean="0">
                <a:latin typeface="+mn-lt"/>
              </a:rPr>
              <a:t> </a:t>
            </a:r>
            <a:r>
              <a:rPr lang="en-US" sz="1600" b="1" dirty="0" smtClean="0">
                <a:latin typeface="+mn-lt"/>
              </a:rPr>
              <a:t>Source   H1 Receiver     </a:t>
            </a:r>
            <a:r>
              <a:rPr lang="en-US" sz="1600" b="1" dirty="0" smtClean="0">
                <a:latin typeface="+mn-lt"/>
              </a:rPr>
              <a:t>B </a:t>
            </a:r>
            <a:r>
              <a:rPr lang="en-US" sz="1600" b="1" dirty="0" smtClean="0">
                <a:latin typeface="+mn-lt"/>
              </a:rPr>
              <a:t>Source  H2 Receiver</a:t>
            </a:r>
            <a:endParaRPr lang="en-US" sz="1600" b="1" dirty="0">
              <a:latin typeface="+mn-lt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91102" y="4038934"/>
            <a:ext cx="269304" cy="215444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 anchor="ctr" anchorCtr="1">
            <a:spAutoFit/>
          </a:bodyPr>
          <a:lstStyle/>
          <a:p>
            <a:r>
              <a:rPr lang="en-US" sz="1400" b="1" dirty="0" smtClean="0">
                <a:latin typeface="+mn-lt"/>
              </a:rPr>
              <a:t>120</a:t>
            </a:r>
            <a:endParaRPr lang="en-US" sz="1400" b="1" dirty="0">
              <a:latin typeface="+mn-lt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91102" y="4925688"/>
            <a:ext cx="269304" cy="215444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 anchor="ctr" anchorCtr="1">
            <a:spAutoFit/>
          </a:bodyPr>
          <a:lstStyle/>
          <a:p>
            <a:r>
              <a:rPr lang="en-US" sz="1400" b="1" dirty="0" smtClean="0">
                <a:latin typeface="+mn-lt"/>
              </a:rPr>
              <a:t>100</a:t>
            </a:r>
            <a:endParaRPr lang="en-US" sz="1400" b="1" dirty="0">
              <a:latin typeface="+mn-lt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91102" y="6081451"/>
            <a:ext cx="269304" cy="215444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 anchor="ctr" anchorCtr="1">
            <a:spAutoFit/>
          </a:bodyPr>
          <a:lstStyle/>
          <a:p>
            <a:r>
              <a:rPr lang="en-US" sz="1400" b="1" dirty="0">
                <a:latin typeface="+mn-lt"/>
              </a:rPr>
              <a:t>3</a:t>
            </a:r>
            <a:r>
              <a:rPr lang="en-US" sz="1400" b="1" dirty="0" smtClean="0">
                <a:latin typeface="+mn-lt"/>
              </a:rPr>
              <a:t>00</a:t>
            </a:r>
            <a:endParaRPr lang="en-US" sz="1400" b="1" dirty="0">
              <a:latin typeface="+mn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785524" y="2121714"/>
            <a:ext cx="4106702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latin typeface="+mn-lt"/>
              </a:rPr>
              <a:t>Output Compressional             Output Shear</a:t>
            </a:r>
            <a:endParaRPr lang="en-US" sz="1600" b="1" dirty="0">
              <a:latin typeface="+mn-lt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763102" y="2417959"/>
            <a:ext cx="269304" cy="215444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 anchor="ctr" anchorCtr="1">
            <a:spAutoFit/>
          </a:bodyPr>
          <a:lstStyle/>
          <a:p>
            <a:r>
              <a:rPr lang="en-US" sz="1400" b="1" dirty="0" smtClean="0">
                <a:latin typeface="+mn-lt"/>
              </a:rPr>
              <a:t>120</a:t>
            </a:r>
            <a:endParaRPr lang="en-US" sz="1400" b="1" dirty="0">
              <a:latin typeface="+mn-lt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763102" y="3304713"/>
            <a:ext cx="269304" cy="215444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 anchor="ctr" anchorCtr="1">
            <a:spAutoFit/>
          </a:bodyPr>
          <a:lstStyle/>
          <a:p>
            <a:r>
              <a:rPr lang="en-US" sz="1400" b="1" dirty="0" smtClean="0">
                <a:latin typeface="+mn-lt"/>
              </a:rPr>
              <a:t>100</a:t>
            </a:r>
            <a:endParaRPr lang="en-US" sz="1400" b="1" dirty="0">
              <a:latin typeface="+mn-lt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763102" y="4418911"/>
            <a:ext cx="269304" cy="215444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 anchor="ctr" anchorCtr="1">
            <a:spAutoFit/>
          </a:bodyPr>
          <a:lstStyle/>
          <a:p>
            <a:r>
              <a:rPr lang="en-US" sz="1400" b="1" dirty="0">
                <a:latin typeface="+mn-lt"/>
              </a:rPr>
              <a:t>3</a:t>
            </a:r>
            <a:r>
              <a:rPr lang="en-US" sz="1400" b="1" dirty="0" smtClean="0">
                <a:latin typeface="+mn-lt"/>
              </a:rPr>
              <a:t>00</a:t>
            </a:r>
            <a:endParaRPr lang="en-US" sz="1400" b="1" dirty="0">
              <a:latin typeface="+mn-lt"/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7032289" y="2470898"/>
            <a:ext cx="0" cy="2805534"/>
          </a:xfrm>
          <a:prstGeom prst="straightConnector1">
            <a:avLst/>
          </a:prstGeom>
          <a:ln w="508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6695773" y="3685805"/>
            <a:ext cx="369332" cy="626775"/>
          </a:xfrm>
          <a:prstGeom prst="rect">
            <a:avLst/>
          </a:prstGeom>
          <a:noFill/>
        </p:spPr>
        <p:txBody>
          <a:bodyPr vert="vert270" wrap="none" lIns="45720" rIns="45720" rtlCol="0" anchor="ctr" anchorCtr="0">
            <a:spAutoFit/>
          </a:bodyPr>
          <a:lstStyle/>
          <a:p>
            <a:pPr algn="just">
              <a:spcBef>
                <a:spcPts val="0"/>
              </a:spcBef>
            </a:pPr>
            <a:r>
              <a:rPr lang="en-US" sz="1800" b="1" dirty="0" smtClean="0">
                <a:solidFill>
                  <a:srgbClr val="FF0000"/>
                </a:solidFill>
                <a:latin typeface="+mj-lt"/>
              </a:rPr>
              <a:t>Time</a:t>
            </a:r>
            <a:endParaRPr lang="en-US" sz="1800" b="1" dirty="0">
              <a:solidFill>
                <a:srgbClr val="FF0000"/>
              </a:solidFill>
              <a:latin typeface="+mj-lt"/>
            </a:endParaRPr>
          </a:p>
        </p:txBody>
      </p:sp>
      <p:cxnSp>
        <p:nvCxnSpPr>
          <p:cNvPr id="22" name="Straight Arrow Connector 21"/>
          <p:cNvCxnSpPr/>
          <p:nvPr/>
        </p:nvCxnSpPr>
        <p:spPr>
          <a:xfrm>
            <a:off x="2469319" y="1691866"/>
            <a:ext cx="10457" cy="2027128"/>
          </a:xfrm>
          <a:prstGeom prst="straightConnector1">
            <a:avLst/>
          </a:prstGeom>
          <a:ln w="508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2152188" y="2478113"/>
            <a:ext cx="369332" cy="626775"/>
          </a:xfrm>
          <a:prstGeom prst="rect">
            <a:avLst/>
          </a:prstGeom>
          <a:noFill/>
        </p:spPr>
        <p:txBody>
          <a:bodyPr vert="vert270" wrap="none" lIns="45720" rIns="45720" rtlCol="0" anchor="ctr" anchorCtr="0">
            <a:spAutoFit/>
          </a:bodyPr>
          <a:lstStyle/>
          <a:p>
            <a:pPr algn="just">
              <a:spcBef>
                <a:spcPts val="0"/>
              </a:spcBef>
            </a:pPr>
            <a:r>
              <a:rPr lang="en-US" sz="1800" b="1" dirty="0" smtClean="0">
                <a:solidFill>
                  <a:srgbClr val="FF0000"/>
                </a:solidFill>
                <a:latin typeface="+mj-lt"/>
              </a:rPr>
              <a:t>Time</a:t>
            </a:r>
            <a:endParaRPr lang="en-US" sz="1800" b="1" dirty="0">
              <a:solidFill>
                <a:srgbClr val="FF0000"/>
              </a:solidFill>
              <a:latin typeface="+mj-lt"/>
            </a:endParaRPr>
          </a:p>
        </p:txBody>
      </p:sp>
      <p:cxnSp>
        <p:nvCxnSpPr>
          <p:cNvPr id="33" name="Straight Arrow Connector 32"/>
          <p:cNvCxnSpPr/>
          <p:nvPr/>
        </p:nvCxnSpPr>
        <p:spPr>
          <a:xfrm flipH="1">
            <a:off x="2466104" y="4146656"/>
            <a:ext cx="7867" cy="2503526"/>
          </a:xfrm>
          <a:prstGeom prst="straightConnector1">
            <a:avLst/>
          </a:prstGeom>
          <a:ln w="508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2137455" y="5085308"/>
            <a:ext cx="369332" cy="626775"/>
          </a:xfrm>
          <a:prstGeom prst="rect">
            <a:avLst/>
          </a:prstGeom>
          <a:noFill/>
        </p:spPr>
        <p:txBody>
          <a:bodyPr vert="vert270" wrap="none" lIns="45720" rIns="45720" rtlCol="0" anchor="ctr" anchorCtr="0">
            <a:spAutoFit/>
          </a:bodyPr>
          <a:lstStyle/>
          <a:p>
            <a:pPr algn="just">
              <a:spcBef>
                <a:spcPts val="0"/>
              </a:spcBef>
            </a:pPr>
            <a:r>
              <a:rPr lang="en-US" sz="1800" b="1" dirty="0" smtClean="0">
                <a:solidFill>
                  <a:srgbClr val="FF0000"/>
                </a:solidFill>
                <a:latin typeface="+mj-lt"/>
              </a:rPr>
              <a:t>Time</a:t>
            </a:r>
            <a:endParaRPr lang="en-US" sz="1800" b="1" dirty="0">
              <a:solidFill>
                <a:srgbClr val="FF0000"/>
              </a:solidFill>
              <a:latin typeface="+mj-lt"/>
            </a:endParaRPr>
          </a:p>
        </p:txBody>
      </p:sp>
      <p:grpSp>
        <p:nvGrpSpPr>
          <p:cNvPr id="40" name="Group 39"/>
          <p:cNvGrpSpPr/>
          <p:nvPr/>
        </p:nvGrpSpPr>
        <p:grpSpPr>
          <a:xfrm>
            <a:off x="5112327" y="5210286"/>
            <a:ext cx="1583446" cy="338554"/>
            <a:chOff x="5112327" y="5210286"/>
            <a:chExt cx="1583446" cy="338554"/>
          </a:xfrm>
        </p:grpSpPr>
        <p:cxnSp>
          <p:nvCxnSpPr>
            <p:cNvPr id="19" name="Straight Arrow Connector 18"/>
            <p:cNvCxnSpPr/>
            <p:nvPr/>
          </p:nvCxnSpPr>
          <p:spPr>
            <a:xfrm flipV="1">
              <a:off x="5112327" y="5218580"/>
              <a:ext cx="1583446" cy="4575"/>
            </a:xfrm>
            <a:prstGeom prst="straightConnector1">
              <a:avLst/>
            </a:prstGeom>
            <a:ln w="38100">
              <a:solidFill>
                <a:srgbClr val="3333CC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5151301" y="5210286"/>
              <a:ext cx="151676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solidFill>
                    <a:srgbClr val="3D3DCF"/>
                  </a:solidFill>
                  <a:latin typeface="+mj-lt"/>
                </a:rPr>
                <a:t>Source Depth</a:t>
              </a:r>
              <a:endParaRPr lang="en-US" sz="1600" b="1" dirty="0">
                <a:solidFill>
                  <a:srgbClr val="3D3DCF"/>
                </a:solidFill>
                <a:latin typeface="+mj-lt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7336490" y="5210286"/>
            <a:ext cx="1583446" cy="338554"/>
            <a:chOff x="7336490" y="5245093"/>
            <a:chExt cx="1583446" cy="338554"/>
          </a:xfrm>
        </p:grpSpPr>
        <p:cxnSp>
          <p:nvCxnSpPr>
            <p:cNvPr id="37" name="Straight Arrow Connector 36"/>
            <p:cNvCxnSpPr/>
            <p:nvPr/>
          </p:nvCxnSpPr>
          <p:spPr>
            <a:xfrm flipV="1">
              <a:off x="7336490" y="5253387"/>
              <a:ext cx="1583446" cy="4575"/>
            </a:xfrm>
            <a:prstGeom prst="straightConnector1">
              <a:avLst/>
            </a:prstGeom>
            <a:ln w="38100">
              <a:solidFill>
                <a:srgbClr val="3333CC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TextBox 37"/>
            <p:cNvSpPr txBox="1"/>
            <p:nvPr/>
          </p:nvSpPr>
          <p:spPr>
            <a:xfrm>
              <a:off x="7375464" y="5245093"/>
              <a:ext cx="151676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solidFill>
                    <a:srgbClr val="3D3DCF"/>
                  </a:solidFill>
                  <a:latin typeface="+mj-lt"/>
                </a:rPr>
                <a:t>Source Depth</a:t>
              </a:r>
              <a:endParaRPr lang="en-US" sz="1600" b="1" dirty="0">
                <a:solidFill>
                  <a:srgbClr val="3D3DCF"/>
                </a:solidFill>
                <a:latin typeface="+mj-lt"/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531735" y="6480905"/>
            <a:ext cx="1583446" cy="338554"/>
            <a:chOff x="531735" y="6508615"/>
            <a:chExt cx="1583446" cy="338554"/>
          </a:xfrm>
        </p:grpSpPr>
        <p:sp>
          <p:nvSpPr>
            <p:cNvPr id="42" name="TextBox 41"/>
            <p:cNvSpPr txBox="1"/>
            <p:nvPr/>
          </p:nvSpPr>
          <p:spPr>
            <a:xfrm>
              <a:off x="570709" y="6508615"/>
              <a:ext cx="1516762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solidFill>
                    <a:srgbClr val="3D3DCF"/>
                  </a:solidFill>
                  <a:latin typeface="+mj-lt"/>
                </a:rPr>
                <a:t>Source Depth</a:t>
              </a:r>
              <a:endParaRPr lang="en-US" sz="1600" b="1" dirty="0">
                <a:solidFill>
                  <a:srgbClr val="3D3DCF"/>
                </a:solidFill>
                <a:latin typeface="+mj-lt"/>
              </a:endParaRPr>
            </a:p>
          </p:txBody>
        </p:sp>
        <p:cxnSp>
          <p:nvCxnSpPr>
            <p:cNvPr id="41" name="Straight Arrow Connector 40"/>
            <p:cNvCxnSpPr/>
            <p:nvPr/>
          </p:nvCxnSpPr>
          <p:spPr>
            <a:xfrm flipV="1">
              <a:off x="531735" y="6516909"/>
              <a:ext cx="1583446" cy="4575"/>
            </a:xfrm>
            <a:prstGeom prst="straightConnector1">
              <a:avLst/>
            </a:prstGeom>
            <a:ln w="38100">
              <a:solidFill>
                <a:srgbClr val="3333CC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Group 44"/>
          <p:cNvGrpSpPr/>
          <p:nvPr/>
        </p:nvGrpSpPr>
        <p:grpSpPr>
          <a:xfrm>
            <a:off x="2780302" y="6480905"/>
            <a:ext cx="1583446" cy="338554"/>
            <a:chOff x="2780302" y="6480905"/>
            <a:chExt cx="1583446" cy="338554"/>
          </a:xfrm>
        </p:grpSpPr>
        <p:sp>
          <p:nvSpPr>
            <p:cNvPr id="44" name="TextBox 43"/>
            <p:cNvSpPr txBox="1"/>
            <p:nvPr/>
          </p:nvSpPr>
          <p:spPr>
            <a:xfrm>
              <a:off x="2819276" y="6480905"/>
              <a:ext cx="1516762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solidFill>
                    <a:srgbClr val="3D3DCF"/>
                  </a:solidFill>
                  <a:latin typeface="+mj-lt"/>
                </a:rPr>
                <a:t>Source Depth</a:t>
              </a:r>
              <a:endParaRPr lang="en-US" sz="1600" b="1" dirty="0">
                <a:solidFill>
                  <a:srgbClr val="3D3DCF"/>
                </a:solidFill>
                <a:latin typeface="+mj-lt"/>
              </a:endParaRPr>
            </a:p>
          </p:txBody>
        </p:sp>
        <p:cxnSp>
          <p:nvCxnSpPr>
            <p:cNvPr id="43" name="Straight Arrow Connector 42"/>
            <p:cNvCxnSpPr/>
            <p:nvPr/>
          </p:nvCxnSpPr>
          <p:spPr>
            <a:xfrm flipV="1">
              <a:off x="2780302" y="6489199"/>
              <a:ext cx="1583446" cy="4575"/>
            </a:xfrm>
            <a:prstGeom prst="straightConnector1">
              <a:avLst/>
            </a:prstGeom>
            <a:ln w="38100">
              <a:solidFill>
                <a:srgbClr val="3333CC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68468012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47663" y="252413"/>
            <a:ext cx="7578725" cy="9175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b="1"/>
              <a:t>Tomography Processing</a:t>
            </a:r>
          </a:p>
        </p:txBody>
      </p:sp>
      <p:pic>
        <p:nvPicPr>
          <p:cNvPr id="177155" name="Picture 3" descr="1st_pick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5988" y="2552700"/>
            <a:ext cx="7296150" cy="3995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7156" name="Picture 4" descr="1st_pick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447925"/>
            <a:ext cx="8275638" cy="4181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7157" name="Text Box 5"/>
          <p:cNvSpPr txBox="1">
            <a:spLocks noChangeArrowheads="1"/>
          </p:cNvSpPr>
          <p:nvPr/>
        </p:nvSpPr>
        <p:spPr bwMode="auto">
          <a:xfrm>
            <a:off x="3167063" y="1935163"/>
            <a:ext cx="279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sz="2400" b="0">
                <a:latin typeface="+mj-lt"/>
              </a:rPr>
              <a:t>First Arrival Picking</a:t>
            </a:r>
          </a:p>
        </p:txBody>
      </p:sp>
      <p:pic>
        <p:nvPicPr>
          <p:cNvPr id="177158" name="Picture 6" descr="1st_pick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163" y="2552700"/>
            <a:ext cx="7296150" cy="3983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7159" name="Rectangle 7"/>
          <p:cNvSpPr>
            <a:spLocks noChangeArrowheads="1"/>
          </p:cNvSpPr>
          <p:nvPr/>
        </p:nvSpPr>
        <p:spPr bwMode="auto">
          <a:xfrm>
            <a:off x="457200" y="2400300"/>
            <a:ext cx="7915275" cy="42767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lnSpc>
                <a:spcPct val="100000"/>
              </a:lnSpc>
            </a:pPr>
            <a:endParaRPr lang="en-US" sz="2400" b="0">
              <a:latin typeface="+mj-lt"/>
            </a:endParaRPr>
          </a:p>
        </p:txBody>
      </p:sp>
      <p:grpSp>
        <p:nvGrpSpPr>
          <p:cNvPr id="177160" name="Group 8"/>
          <p:cNvGrpSpPr>
            <a:grpSpLocks/>
          </p:cNvGrpSpPr>
          <p:nvPr/>
        </p:nvGrpSpPr>
        <p:grpSpPr bwMode="auto">
          <a:xfrm>
            <a:off x="585788" y="2552700"/>
            <a:ext cx="3495675" cy="4025900"/>
            <a:chOff x="369" y="1608"/>
            <a:chExt cx="2202" cy="2536"/>
          </a:xfrm>
        </p:grpSpPr>
        <p:pic>
          <p:nvPicPr>
            <p:cNvPr id="177161" name="Picture 9" descr="1st_pick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9" y="1608"/>
              <a:ext cx="2202" cy="23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7162" name="Text Box 10"/>
            <p:cNvSpPr txBox="1">
              <a:spLocks noChangeArrowheads="1"/>
            </p:cNvSpPr>
            <p:nvPr/>
          </p:nvSpPr>
          <p:spPr bwMode="auto">
            <a:xfrm>
              <a:off x="808" y="3932"/>
              <a:ext cx="1104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en-US" sz="1600" b="0">
                  <a:latin typeface="+mj-lt"/>
                </a:rPr>
                <a:t>First Arrival Picks</a:t>
              </a:r>
            </a:p>
          </p:txBody>
        </p:sp>
      </p:grpSp>
      <p:grpSp>
        <p:nvGrpSpPr>
          <p:cNvPr id="177163" name="Group 11"/>
          <p:cNvGrpSpPr>
            <a:grpSpLocks/>
          </p:cNvGrpSpPr>
          <p:nvPr/>
        </p:nvGrpSpPr>
        <p:grpSpPr bwMode="auto">
          <a:xfrm>
            <a:off x="5103813" y="2643188"/>
            <a:ext cx="3629025" cy="3935412"/>
            <a:chOff x="3215" y="1665"/>
            <a:chExt cx="2286" cy="2479"/>
          </a:xfrm>
        </p:grpSpPr>
        <p:pic>
          <p:nvPicPr>
            <p:cNvPr id="177164" name="Picture 12" descr="rawpick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74" t="14290"/>
            <a:stretch>
              <a:fillRect/>
            </a:stretch>
          </p:blipFill>
          <p:spPr bwMode="auto">
            <a:xfrm>
              <a:off x="3215" y="1665"/>
              <a:ext cx="2286" cy="22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7165" name="Text Box 13"/>
            <p:cNvSpPr txBox="1">
              <a:spLocks noChangeArrowheads="1"/>
            </p:cNvSpPr>
            <p:nvPr/>
          </p:nvSpPr>
          <p:spPr bwMode="auto">
            <a:xfrm>
              <a:off x="4073" y="3932"/>
              <a:ext cx="635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en-US" sz="1600" b="0">
                  <a:latin typeface="+mj-lt"/>
                </a:rPr>
                <a:t>Pick Grid</a:t>
              </a:r>
            </a:p>
          </p:txBody>
        </p:sp>
      </p:grpSp>
      <p:sp>
        <p:nvSpPr>
          <p:cNvPr id="177166" name="AutoShape 14"/>
          <p:cNvSpPr>
            <a:spLocks noChangeArrowheads="1"/>
          </p:cNvSpPr>
          <p:nvPr/>
        </p:nvSpPr>
        <p:spPr bwMode="auto">
          <a:xfrm>
            <a:off x="3916363" y="4114800"/>
            <a:ext cx="1370012" cy="779463"/>
          </a:xfrm>
          <a:prstGeom prst="notchedRightArrow">
            <a:avLst>
              <a:gd name="adj1" fmla="val 50000"/>
              <a:gd name="adj2" fmla="val 43941"/>
            </a:avLst>
          </a:prstGeom>
          <a:solidFill>
            <a:srgbClr val="FF0000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77167" name="Rectangle 15"/>
          <p:cNvSpPr>
            <a:spLocks noChangeArrowheads="1"/>
          </p:cNvSpPr>
          <p:nvPr/>
        </p:nvSpPr>
        <p:spPr bwMode="auto">
          <a:xfrm>
            <a:off x="457200" y="1828800"/>
            <a:ext cx="8275638" cy="49053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lnSpc>
                <a:spcPct val="100000"/>
              </a:lnSpc>
            </a:pPr>
            <a:endParaRPr lang="en-US" sz="2400" b="0">
              <a:latin typeface="+mj-lt"/>
            </a:endParaRPr>
          </a:p>
        </p:txBody>
      </p:sp>
      <p:grpSp>
        <p:nvGrpSpPr>
          <p:cNvPr id="177168" name="Group 16"/>
          <p:cNvGrpSpPr>
            <a:grpSpLocks/>
          </p:cNvGrpSpPr>
          <p:nvPr/>
        </p:nvGrpSpPr>
        <p:grpSpPr bwMode="auto">
          <a:xfrm>
            <a:off x="4319588" y="1638300"/>
            <a:ext cx="4148137" cy="5060950"/>
            <a:chOff x="2721" y="1032"/>
            <a:chExt cx="2613" cy="3188"/>
          </a:xfrm>
        </p:grpSpPr>
        <p:pic>
          <p:nvPicPr>
            <p:cNvPr id="177169" name="Picture 17" descr="74-5-74-13FTomo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907" t="15405" b="8943"/>
            <a:stretch>
              <a:fillRect/>
            </a:stretch>
          </p:blipFill>
          <p:spPr bwMode="auto">
            <a:xfrm>
              <a:off x="2721" y="1032"/>
              <a:ext cx="2613" cy="29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7170" name="Text Box 18"/>
            <p:cNvSpPr txBox="1">
              <a:spLocks noChangeArrowheads="1"/>
            </p:cNvSpPr>
            <p:nvPr/>
          </p:nvSpPr>
          <p:spPr bwMode="auto">
            <a:xfrm>
              <a:off x="3626" y="3932"/>
              <a:ext cx="1045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en-US" sz="2400" b="0">
                  <a:latin typeface="+mj-lt"/>
                </a:rPr>
                <a:t>Tomogram</a:t>
              </a:r>
            </a:p>
          </p:txBody>
        </p:sp>
      </p:grpSp>
      <p:sp>
        <p:nvSpPr>
          <p:cNvPr id="177171" name="AutoShape 19"/>
          <p:cNvSpPr>
            <a:spLocks noChangeArrowheads="1"/>
          </p:cNvSpPr>
          <p:nvPr/>
        </p:nvSpPr>
        <p:spPr bwMode="auto">
          <a:xfrm>
            <a:off x="2371725" y="3595688"/>
            <a:ext cx="2476500" cy="762000"/>
          </a:xfrm>
          <a:prstGeom prst="notchedRightArrow">
            <a:avLst>
              <a:gd name="adj1" fmla="val 50000"/>
              <a:gd name="adj2" fmla="val 81250"/>
            </a:avLst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lnSpc>
                <a:spcPct val="100000"/>
              </a:lnSpc>
            </a:pPr>
            <a:r>
              <a:rPr lang="en-US" sz="1600" b="0">
                <a:latin typeface="+mj-lt"/>
              </a:rPr>
              <a:t>Travel Time Inversion</a:t>
            </a:r>
          </a:p>
        </p:txBody>
      </p:sp>
      <p:sp>
        <p:nvSpPr>
          <p:cNvPr id="177172" name="Rectangle 20"/>
          <p:cNvSpPr>
            <a:spLocks noChangeArrowheads="1"/>
          </p:cNvSpPr>
          <p:nvPr/>
        </p:nvSpPr>
        <p:spPr bwMode="auto">
          <a:xfrm>
            <a:off x="-19050" y="3400425"/>
            <a:ext cx="2124075" cy="10763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grpSp>
        <p:nvGrpSpPr>
          <p:cNvPr id="177173" name="Group 21"/>
          <p:cNvGrpSpPr>
            <a:grpSpLocks/>
          </p:cNvGrpSpPr>
          <p:nvPr/>
        </p:nvGrpSpPr>
        <p:grpSpPr bwMode="auto">
          <a:xfrm>
            <a:off x="600075" y="1866900"/>
            <a:ext cx="2141538" cy="2006600"/>
            <a:chOff x="3215" y="1665"/>
            <a:chExt cx="2286" cy="2726"/>
          </a:xfrm>
        </p:grpSpPr>
        <p:pic>
          <p:nvPicPr>
            <p:cNvPr id="177174" name="Picture 22" descr="rawpick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74" t="14290"/>
            <a:stretch>
              <a:fillRect/>
            </a:stretch>
          </p:blipFill>
          <p:spPr bwMode="auto">
            <a:xfrm>
              <a:off x="3215" y="1665"/>
              <a:ext cx="2286" cy="22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7175" name="Text Box 23"/>
            <p:cNvSpPr txBox="1">
              <a:spLocks noChangeArrowheads="1"/>
            </p:cNvSpPr>
            <p:nvPr/>
          </p:nvSpPr>
          <p:spPr bwMode="auto">
            <a:xfrm>
              <a:off x="3854" y="3934"/>
              <a:ext cx="1076" cy="4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en-US" sz="1600" b="0">
                  <a:latin typeface="+mj-lt"/>
                </a:rPr>
                <a:t>Pick Grid</a:t>
              </a:r>
            </a:p>
          </p:txBody>
        </p:sp>
      </p:grpSp>
      <p:grpSp>
        <p:nvGrpSpPr>
          <p:cNvPr id="177176" name="Group 24"/>
          <p:cNvGrpSpPr>
            <a:grpSpLocks/>
          </p:cNvGrpSpPr>
          <p:nvPr/>
        </p:nvGrpSpPr>
        <p:grpSpPr bwMode="auto">
          <a:xfrm>
            <a:off x="457200" y="4381500"/>
            <a:ext cx="2505075" cy="2311400"/>
            <a:chOff x="288" y="2760"/>
            <a:chExt cx="1578" cy="1456"/>
          </a:xfrm>
        </p:grpSpPr>
        <p:pic>
          <p:nvPicPr>
            <p:cNvPr id="177177" name="Picture 25" descr="geom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596"/>
            <a:stretch>
              <a:fillRect/>
            </a:stretch>
          </p:blipFill>
          <p:spPr bwMode="auto">
            <a:xfrm>
              <a:off x="288" y="2760"/>
              <a:ext cx="1578" cy="12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7178" name="Text Box 26"/>
            <p:cNvSpPr txBox="1">
              <a:spLocks noChangeArrowheads="1"/>
            </p:cNvSpPr>
            <p:nvPr/>
          </p:nvSpPr>
          <p:spPr bwMode="auto">
            <a:xfrm>
              <a:off x="483" y="4004"/>
              <a:ext cx="1048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en-US" sz="1600" b="0">
                  <a:latin typeface="+mj-lt"/>
                </a:rPr>
                <a:t>Structural Model</a:t>
              </a:r>
            </a:p>
          </p:txBody>
        </p:sp>
      </p:grpSp>
      <p:sp>
        <p:nvSpPr>
          <p:cNvPr id="177179" name="AutoShape 27"/>
          <p:cNvSpPr>
            <a:spLocks noChangeArrowheads="1"/>
          </p:cNvSpPr>
          <p:nvPr/>
        </p:nvSpPr>
        <p:spPr bwMode="auto">
          <a:xfrm>
            <a:off x="1427163" y="3802063"/>
            <a:ext cx="542925" cy="522287"/>
          </a:xfrm>
          <a:prstGeom prst="plus">
            <a:avLst>
              <a:gd name="adj" fmla="val 43333"/>
            </a:avLst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73082060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7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7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7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77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7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2" presetID="9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77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7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7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7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24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7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7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29" presetID="2" presetClass="entr" presetSubtype="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7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7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7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16500"/>
                            </p:stCondLst>
                            <p:childTnLst>
                              <p:par>
                                <p:cTn id="3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7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17000"/>
                            </p:stCondLst>
                            <p:childTnLst>
                              <p:par>
                                <p:cTn id="42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7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17500"/>
                            </p:stCondLst>
                            <p:childTnLst>
                              <p:par>
                                <p:cTn id="47" presetID="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7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7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19000"/>
                            </p:stCondLst>
                            <p:childTnLst>
                              <p:par>
                                <p:cTn id="52" presetID="2" presetClass="entr" presetSubtype="3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77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20500"/>
                            </p:stCondLst>
                            <p:childTnLst>
                              <p:par>
                                <p:cTn id="57" presetID="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0" fill="hold"/>
                                        <p:tgtEl>
                                          <p:spTgt spid="17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0" fill="hold"/>
                                        <p:tgtEl>
                                          <p:spTgt spid="17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25500"/>
                            </p:stCondLst>
                            <p:childTnLst>
                              <p:par>
                                <p:cTn id="62" presetID="23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77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77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7159" grpId="0" animBg="1" autoUpdateAnimBg="0"/>
      <p:bldP spid="177166" grpId="0" animBg="1"/>
      <p:bldP spid="177167" grpId="0" animBg="1" autoUpdateAnimBg="0"/>
      <p:bldP spid="177171" grpId="0" animBg="1" autoUpdateAnimBg="0"/>
      <p:bldP spid="177172" grpId="0" animBg="1"/>
      <p:bldP spid="17717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3"/>
          <p:cNvSpPr txBox="1">
            <a:spLocks noChangeArrowheads="1"/>
          </p:cNvSpPr>
          <p:nvPr/>
        </p:nvSpPr>
        <p:spPr bwMode="auto">
          <a:xfrm>
            <a:off x="386080" y="152400"/>
            <a:ext cx="837184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2000" tIns="36000" rIns="72000" bIns="36000" anchor="ctr"/>
          <a:lstStyle/>
          <a:p>
            <a:pPr>
              <a:lnSpc>
                <a:spcPct val="85000"/>
              </a:lnSpc>
              <a:defRPr/>
            </a:pPr>
            <a:r>
              <a:rPr lang="en-US" sz="2800" b="1" kern="0" dirty="0" smtClean="0">
                <a:solidFill>
                  <a:srgbClr val="003366"/>
                </a:solidFill>
                <a:latin typeface="+mj-lt"/>
                <a:ea typeface="+mj-ea"/>
                <a:cs typeface="+mj-cs"/>
              </a:rPr>
              <a:t>First Arrival Compressional Picking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55298"/>
            <a:ext cx="7456307" cy="536568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756209" y="4200552"/>
            <a:ext cx="2102031" cy="193899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+mn-lt"/>
              </a:rPr>
              <a:t>Baseline Picks in </a:t>
            </a:r>
            <a:r>
              <a:rPr lang="en-US" b="1" dirty="0" smtClean="0">
                <a:solidFill>
                  <a:srgbClr val="FF0000"/>
                </a:solidFill>
                <a:latin typeface="+mn-lt"/>
              </a:rPr>
              <a:t>Red</a:t>
            </a:r>
          </a:p>
          <a:p>
            <a:pPr algn="ctr"/>
            <a:endParaRPr lang="en-US" dirty="0">
              <a:latin typeface="+mn-lt"/>
            </a:endParaRPr>
          </a:p>
          <a:p>
            <a:pPr algn="ctr"/>
            <a:r>
              <a:rPr lang="en-US" dirty="0" smtClean="0">
                <a:latin typeface="+mn-lt"/>
              </a:rPr>
              <a:t>Repeat Picks in </a:t>
            </a:r>
            <a:r>
              <a:rPr lang="en-US" b="1" dirty="0" smtClean="0">
                <a:solidFill>
                  <a:srgbClr val="00FF00"/>
                </a:solidFill>
                <a:latin typeface="+mn-lt"/>
              </a:rPr>
              <a:t>Green</a:t>
            </a:r>
            <a:endParaRPr lang="en-US" b="1" dirty="0">
              <a:solidFill>
                <a:srgbClr val="00FF00"/>
              </a:solidFill>
              <a:latin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8619" y="1357323"/>
            <a:ext cx="2813752" cy="707886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+mj-lt"/>
              </a:rPr>
              <a:t>Baseline Compressional Data</a:t>
            </a:r>
            <a:endParaRPr lang="en-US" sz="2000" dirty="0">
              <a:latin typeface="+mj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243408" y="1357323"/>
            <a:ext cx="2813752" cy="707886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+mj-lt"/>
              </a:rPr>
              <a:t>Repeat  Compressional Data</a:t>
            </a:r>
            <a:endParaRPr lang="en-US" sz="2000" dirty="0">
              <a:latin typeface="+mj-lt"/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3784526" y="2065209"/>
            <a:ext cx="0" cy="4709664"/>
          </a:xfrm>
          <a:prstGeom prst="straightConnector1">
            <a:avLst/>
          </a:prstGeom>
          <a:ln w="508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448010" y="3848600"/>
            <a:ext cx="369332" cy="626775"/>
          </a:xfrm>
          <a:prstGeom prst="rect">
            <a:avLst/>
          </a:prstGeom>
          <a:noFill/>
        </p:spPr>
        <p:txBody>
          <a:bodyPr vert="vert270" wrap="none" lIns="45720" rIns="45720" rtlCol="0" anchor="ctr" anchorCtr="0">
            <a:spAutoFit/>
          </a:bodyPr>
          <a:lstStyle/>
          <a:p>
            <a:pPr algn="just">
              <a:spcBef>
                <a:spcPts val="0"/>
              </a:spcBef>
            </a:pPr>
            <a:r>
              <a:rPr lang="en-US" sz="1800" b="1" dirty="0" smtClean="0">
                <a:solidFill>
                  <a:srgbClr val="FF0000"/>
                </a:solidFill>
                <a:latin typeface="+mj-lt"/>
              </a:rPr>
              <a:t>Time</a:t>
            </a:r>
            <a:endParaRPr lang="en-US" sz="1800" b="1" dirty="0">
              <a:solidFill>
                <a:srgbClr val="FF0000"/>
              </a:solidFill>
              <a:latin typeface="+mj-lt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386080" y="6453771"/>
            <a:ext cx="2939011" cy="338554"/>
            <a:chOff x="4465143" y="5210286"/>
            <a:chExt cx="2939011" cy="338554"/>
          </a:xfrm>
          <a:solidFill>
            <a:schemeClr val="bg1"/>
          </a:solidFill>
        </p:grpSpPr>
        <p:sp>
          <p:nvSpPr>
            <p:cNvPr id="14" name="TextBox 13"/>
            <p:cNvSpPr txBox="1"/>
            <p:nvPr/>
          </p:nvSpPr>
          <p:spPr>
            <a:xfrm>
              <a:off x="5151301" y="5210286"/>
              <a:ext cx="1516762" cy="338554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solidFill>
                    <a:srgbClr val="3D3DCF"/>
                  </a:solidFill>
                  <a:latin typeface="+mj-lt"/>
                </a:rPr>
                <a:t>Source Depth</a:t>
              </a:r>
              <a:endParaRPr lang="en-US" sz="1600" b="1" dirty="0">
                <a:solidFill>
                  <a:srgbClr val="3D3DCF"/>
                </a:solidFill>
                <a:latin typeface="+mj-lt"/>
              </a:endParaRPr>
            </a:p>
          </p:txBody>
        </p:sp>
        <p:cxnSp>
          <p:nvCxnSpPr>
            <p:cNvPr id="13" name="Straight Arrow Connector 12"/>
            <p:cNvCxnSpPr/>
            <p:nvPr/>
          </p:nvCxnSpPr>
          <p:spPr>
            <a:xfrm flipV="1">
              <a:off x="4465143" y="5212733"/>
              <a:ext cx="2939011" cy="10422"/>
            </a:xfrm>
            <a:prstGeom prst="straightConnector1">
              <a:avLst/>
            </a:prstGeom>
            <a:grpFill/>
            <a:ln w="38100">
              <a:solidFill>
                <a:srgbClr val="3333CC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oup 14"/>
          <p:cNvGrpSpPr/>
          <p:nvPr/>
        </p:nvGrpSpPr>
        <p:grpSpPr>
          <a:xfrm>
            <a:off x="4243408" y="6453771"/>
            <a:ext cx="2891683" cy="338554"/>
            <a:chOff x="6687581" y="5245093"/>
            <a:chExt cx="2891683" cy="338554"/>
          </a:xfrm>
        </p:grpSpPr>
        <p:sp>
          <p:nvSpPr>
            <p:cNvPr id="17" name="TextBox 16"/>
            <p:cNvSpPr txBox="1"/>
            <p:nvPr/>
          </p:nvSpPr>
          <p:spPr>
            <a:xfrm>
              <a:off x="7430884" y="5245093"/>
              <a:ext cx="1516762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solidFill>
                    <a:srgbClr val="3D3DCF"/>
                  </a:solidFill>
                  <a:latin typeface="+mj-lt"/>
                </a:rPr>
                <a:t>Source Depth</a:t>
              </a:r>
              <a:endParaRPr lang="en-US" sz="1600" b="1" dirty="0">
                <a:solidFill>
                  <a:srgbClr val="3D3DCF"/>
                </a:solidFill>
                <a:latin typeface="+mj-lt"/>
              </a:endParaRPr>
            </a:p>
          </p:txBody>
        </p:sp>
        <p:cxnSp>
          <p:nvCxnSpPr>
            <p:cNvPr id="16" name="Straight Arrow Connector 15"/>
            <p:cNvCxnSpPr/>
            <p:nvPr/>
          </p:nvCxnSpPr>
          <p:spPr>
            <a:xfrm>
              <a:off x="6687581" y="5257962"/>
              <a:ext cx="2891683" cy="3433"/>
            </a:xfrm>
            <a:prstGeom prst="straightConnector1">
              <a:avLst/>
            </a:prstGeom>
            <a:ln w="38100">
              <a:solidFill>
                <a:srgbClr val="3333CC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0250120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7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3399FF"/>
      </a:accent1>
      <a:accent2>
        <a:srgbClr val="99FFCC"/>
      </a:accent2>
      <a:accent3>
        <a:srgbClr val="FFFFFF"/>
      </a:accent3>
      <a:accent4>
        <a:srgbClr val="000000"/>
      </a:accent4>
      <a:accent5>
        <a:srgbClr val="ADCAFF"/>
      </a:accent5>
      <a:accent6>
        <a:srgbClr val="8AE7B9"/>
      </a:accent6>
      <a:hlink>
        <a:srgbClr val="CC00CC"/>
      </a:hlink>
      <a:folHlink>
        <a:srgbClr val="B2B2B2"/>
      </a:folHlink>
    </a:clrScheme>
    <a:fontScheme name="Office Classic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37688</TotalTime>
  <Words>1215</Words>
  <Application>Microsoft Office PowerPoint</Application>
  <PresentationFormat>On-screen Show (4:3)</PresentationFormat>
  <Paragraphs>411</Paragraphs>
  <Slides>54</Slides>
  <Notes>10</Notes>
  <HiddenSlides>1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54</vt:i4>
      </vt:variant>
    </vt:vector>
  </HeadingPairs>
  <TitlesOfParts>
    <vt:vector size="55" baseType="lpstr">
      <vt:lpstr>Default Design</vt:lpstr>
      <vt:lpstr>URS / NETL / ECA   Crosswell Seismic Results  Clearfield County, Pennsylvania   9-September-2013  </vt:lpstr>
      <vt:lpstr>PowerPoint Presentation</vt:lpstr>
      <vt:lpstr>PowerPoint Presentation</vt:lpstr>
      <vt:lpstr>PowerPoint Presentation</vt:lpstr>
      <vt:lpstr>DeepLook-CS New Source Technology</vt:lpstr>
      <vt:lpstr>PowerPoint Presentation</vt:lpstr>
      <vt:lpstr>PowerPoint Presentation</vt:lpstr>
      <vt:lpstr>Tomography Processing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Processing Overview</vt:lpstr>
      <vt:lpstr>Crosswell Reflection Imaging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Map View of HFM Cross Section</vt:lpstr>
      <vt:lpstr>Crosswell Seismic Profile Direction of HFM </vt:lpstr>
      <vt:lpstr>Crosswell Seismic Profile Direction of HFM  P % Change Pixelized Tomography  Overlay</vt:lpstr>
      <vt:lpstr>Crosswell Seismic Profile Direction of HFM </vt:lpstr>
      <vt:lpstr>Crosswell Seismic Profile Direction of HFM  S % Change Pixelized Tomography  Overlay</vt:lpstr>
      <vt:lpstr>Just For Fun</vt:lpstr>
      <vt:lpstr>PowerPoint Presentation</vt:lpstr>
      <vt:lpstr>PowerPoint Presentation</vt:lpstr>
    </vt:vector>
  </TitlesOfParts>
  <Company>Schlumberger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Peter Schlicht</dc:creator>
  <cp:keywords>SLB-Public,</cp:keywords>
  <cp:lastModifiedBy>BBryans</cp:lastModifiedBy>
  <cp:revision>630</cp:revision>
  <dcterms:created xsi:type="dcterms:W3CDTF">2004-03-02T11:09:39Z</dcterms:created>
  <dcterms:modified xsi:type="dcterms:W3CDTF">2013-09-10T15:58:51Z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ecurity-level">
    <vt:lpwstr>SLB-Public</vt:lpwstr>
  </property>
  <property fmtid="{D5CDD505-2E9C-101B-9397-08002B2CF9AE}" pid="3" name="classification-date">
    <vt:lpwstr>28/08/2008</vt:lpwstr>
  </property>
  <property fmtid="{D5CDD505-2E9C-101B-9397-08002B2CF9AE}" pid="4" name="classification-version">
    <vt:lpwstr>Version 3.9.2</vt:lpwstr>
  </property>
</Properties>
</file>