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6" r:id="rId2"/>
  </p:sldMasterIdLst>
  <p:notesMasterIdLst>
    <p:notesMasterId r:id="rId29"/>
  </p:notesMasterIdLst>
  <p:sldIdLst>
    <p:sldId id="282" r:id="rId3"/>
    <p:sldId id="258" r:id="rId4"/>
    <p:sldId id="863" r:id="rId5"/>
    <p:sldId id="864" r:id="rId6"/>
    <p:sldId id="865" r:id="rId7"/>
    <p:sldId id="810" r:id="rId8"/>
    <p:sldId id="833" r:id="rId9"/>
    <p:sldId id="835" r:id="rId10"/>
    <p:sldId id="869" r:id="rId11"/>
    <p:sldId id="870" r:id="rId12"/>
    <p:sldId id="834" r:id="rId13"/>
    <p:sldId id="874" r:id="rId14"/>
    <p:sldId id="877" r:id="rId15"/>
    <p:sldId id="878" r:id="rId16"/>
    <p:sldId id="875" r:id="rId17"/>
    <p:sldId id="876" r:id="rId18"/>
    <p:sldId id="871" r:id="rId19"/>
    <p:sldId id="872" r:id="rId20"/>
    <p:sldId id="879" r:id="rId21"/>
    <p:sldId id="276" r:id="rId22"/>
    <p:sldId id="873" r:id="rId23"/>
    <p:sldId id="880" r:id="rId24"/>
    <p:sldId id="866" r:id="rId25"/>
    <p:sldId id="867" r:id="rId26"/>
    <p:sldId id="868" r:id="rId27"/>
    <p:sldId id="86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66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wejori\Desktop\Produced%20Fluid\ICP-MS%20Data%20Report%20for%20Gabriel%20%2024%20fluid%20samples_Reported%202023_3_24_Corrected%20DI%20lithium%20concs.xlsm"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wejori\Desktop\Produced%20Fluid\ICP-MS%20Data%20Report%20for%20Gabriel%20%2024%20fluid%20samples_Reported%202023_3_24_Corrected%20DI%20lithium%20concs.xlsm"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wejori\Desktop\Produced%20Fluid\ICP-MS%20Data%20Report%20for%20Gabriel%20%2024%20fluid%20samples_Reported%202023_3_24_Corrected%20DI%20lithium%20concs.xlsm"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solidFill>
                <a:latin typeface="Georgia" panose="02040502050405020303" pitchFamily="18" charset="0"/>
                <a:ea typeface="+mn-ea"/>
                <a:cs typeface="+mn-cs"/>
              </a:defRPr>
            </a:pPr>
            <a:r>
              <a:rPr lang="en-US" sz="1600">
                <a:solidFill>
                  <a:schemeClr val="tx1"/>
                </a:solidFill>
              </a:rPr>
              <a:t>Ca Concentration</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Georgia" panose="02040502050405020303" pitchFamily="18" charset="0"/>
              <a:ea typeface="+mn-ea"/>
              <a:cs typeface="+mn-cs"/>
            </a:defRPr>
          </a:pPr>
          <a:endParaRPr lang="en-US"/>
        </a:p>
      </c:txPr>
    </c:title>
    <c:autoTitleDeleted val="0"/>
    <c:plotArea>
      <c:layout/>
      <c:barChart>
        <c:barDir val="col"/>
        <c:grouping val="clustered"/>
        <c:varyColors val="0"/>
        <c:ser>
          <c:idx val="0"/>
          <c:order val="0"/>
          <c:tx>
            <c:strRef>
              <c:f>'All Plots'!$A$59</c:f>
              <c:strCache>
                <c:ptCount val="1"/>
                <c:pt idx="0">
                  <c:v>0 days</c:v>
                </c:pt>
              </c:strCache>
            </c:strRef>
          </c:tx>
          <c:spPr>
            <a:pattFill prst="pct60">
              <a:fgClr>
                <a:schemeClr val="bg1">
                  <a:lumMod val="50000"/>
                </a:schemeClr>
              </a:fgClr>
              <a:bgClr>
                <a:schemeClr val="bg1"/>
              </a:bgClr>
            </a:pattFill>
            <a:ln>
              <a:solidFill>
                <a:schemeClr val="tx1"/>
              </a:solidFill>
            </a:ln>
            <a:effectLst/>
          </c:spPr>
          <c:invertIfNegative val="0"/>
          <c:errBars>
            <c:errBarType val="both"/>
            <c:errValType val="cust"/>
            <c:noEndCap val="0"/>
            <c:plus>
              <c:numRef>
                <c:f>'All Plots'!$M$59:$T$59</c:f>
                <c:numCache>
                  <c:formatCode>General</c:formatCode>
                  <c:ptCount val="8"/>
                  <c:pt idx="0">
                    <c:v>21350.433014999999</c:v>
                  </c:pt>
                  <c:pt idx="1">
                    <c:v>21350.433014999999</c:v>
                  </c:pt>
                  <c:pt idx="2">
                    <c:v>21350.433014999999</c:v>
                  </c:pt>
                  <c:pt idx="3">
                    <c:v>21350.433014999999</c:v>
                  </c:pt>
                  <c:pt idx="4">
                    <c:v>21350.433014999999</c:v>
                  </c:pt>
                  <c:pt idx="5">
                    <c:v>21350.433014999999</c:v>
                  </c:pt>
                  <c:pt idx="6">
                    <c:v>21350.433014999999</c:v>
                  </c:pt>
                  <c:pt idx="7">
                    <c:v>21350.433014999999</c:v>
                  </c:pt>
                </c:numCache>
              </c:numRef>
            </c:plus>
            <c:minus>
              <c:numRef>
                <c:f>'All Plots'!$M$59:$T$59</c:f>
                <c:numCache>
                  <c:formatCode>General</c:formatCode>
                  <c:ptCount val="8"/>
                  <c:pt idx="0">
                    <c:v>21350.433014999999</c:v>
                  </c:pt>
                  <c:pt idx="1">
                    <c:v>21350.433014999999</c:v>
                  </c:pt>
                  <c:pt idx="2">
                    <c:v>21350.433014999999</c:v>
                  </c:pt>
                  <c:pt idx="3">
                    <c:v>21350.433014999999</c:v>
                  </c:pt>
                  <c:pt idx="4">
                    <c:v>21350.433014999999</c:v>
                  </c:pt>
                  <c:pt idx="5">
                    <c:v>21350.433014999999</c:v>
                  </c:pt>
                  <c:pt idx="6">
                    <c:v>21350.433014999999</c:v>
                  </c:pt>
                  <c:pt idx="7">
                    <c:v>21350.433014999999</c:v>
                  </c:pt>
                </c:numCache>
              </c:numRef>
            </c:minus>
            <c:spPr>
              <a:noFill/>
              <a:ln w="9525" cap="flat" cmpd="sng" algn="ctr">
                <a:solidFill>
                  <a:schemeClr val="tx1">
                    <a:lumMod val="65000"/>
                    <a:lumOff val="35000"/>
                  </a:schemeClr>
                </a:solidFill>
                <a:round/>
              </a:ln>
              <a:effectLst/>
            </c:spPr>
          </c:errBars>
          <c:cat>
            <c:strRef>
              <c:f>'All Plots'!$B$58:$I$58</c:f>
              <c:strCache>
                <c:ptCount val="8"/>
                <c:pt idx="0">
                  <c:v>W11</c:v>
                </c:pt>
                <c:pt idx="1">
                  <c:v>W12</c:v>
                </c:pt>
                <c:pt idx="2">
                  <c:v>W13</c:v>
                </c:pt>
                <c:pt idx="3">
                  <c:v>W14</c:v>
                </c:pt>
                <c:pt idx="4">
                  <c:v>W15</c:v>
                </c:pt>
                <c:pt idx="5">
                  <c:v>W21</c:v>
                </c:pt>
                <c:pt idx="6">
                  <c:v>W22</c:v>
                </c:pt>
                <c:pt idx="7">
                  <c:v>W23</c:v>
                </c:pt>
              </c:strCache>
            </c:strRef>
          </c:cat>
          <c:val>
            <c:numRef>
              <c:f>'All Plots'!$B$59:$I$59</c:f>
              <c:numCache>
                <c:formatCode>0.00</c:formatCode>
                <c:ptCount val="8"/>
                <c:pt idx="0">
                  <c:v>494052.25768299995</c:v>
                </c:pt>
                <c:pt idx="1">
                  <c:v>494052.25768299995</c:v>
                </c:pt>
                <c:pt idx="2">
                  <c:v>494052.25768299995</c:v>
                </c:pt>
                <c:pt idx="3">
                  <c:v>494052.25768299995</c:v>
                </c:pt>
                <c:pt idx="4">
                  <c:v>494052.25768299995</c:v>
                </c:pt>
                <c:pt idx="5">
                  <c:v>494052.25768299995</c:v>
                </c:pt>
                <c:pt idx="6">
                  <c:v>494052.25768299995</c:v>
                </c:pt>
                <c:pt idx="7">
                  <c:v>494052.25768299995</c:v>
                </c:pt>
              </c:numCache>
            </c:numRef>
          </c:val>
          <c:extLst>
            <c:ext xmlns:c16="http://schemas.microsoft.com/office/drawing/2014/chart" uri="{C3380CC4-5D6E-409C-BE32-E72D297353CC}">
              <c16:uniqueId val="{00000000-71C7-4051-9A1C-52D71EB09353}"/>
            </c:ext>
          </c:extLst>
        </c:ser>
        <c:ser>
          <c:idx val="1"/>
          <c:order val="1"/>
          <c:tx>
            <c:strRef>
              <c:f>'All Plots'!$A$60</c:f>
              <c:strCache>
                <c:ptCount val="1"/>
                <c:pt idx="0">
                  <c:v>7 days</c:v>
                </c:pt>
              </c:strCache>
            </c:strRef>
          </c:tx>
          <c:spPr>
            <a:pattFill prst="dkDnDiag">
              <a:fgClr>
                <a:srgbClr val="0070C0"/>
              </a:fgClr>
              <a:bgClr>
                <a:schemeClr val="bg1"/>
              </a:bgClr>
            </a:pattFill>
            <a:ln>
              <a:solidFill>
                <a:schemeClr val="tx1"/>
              </a:solidFill>
            </a:ln>
            <a:effectLst/>
          </c:spPr>
          <c:invertIfNegative val="0"/>
          <c:errBars>
            <c:errBarType val="both"/>
            <c:errValType val="cust"/>
            <c:noEndCap val="0"/>
            <c:plus>
              <c:numRef>
                <c:f>'All Plots'!$M$60:$T$60</c:f>
                <c:numCache>
                  <c:formatCode>General</c:formatCode>
                  <c:ptCount val="8"/>
                  <c:pt idx="0">
                    <c:v>6865.9145339999995</c:v>
                  </c:pt>
                  <c:pt idx="1">
                    <c:v>3117.8758080000002</c:v>
                  </c:pt>
                  <c:pt idx="2">
                    <c:v>18629.883891000001</c:v>
                  </c:pt>
                  <c:pt idx="3">
                    <c:v>12250.955761000001</c:v>
                  </c:pt>
                  <c:pt idx="4">
                    <c:v>9925.0249179999992</c:v>
                  </c:pt>
                  <c:pt idx="5">
                    <c:v>15834.972880999998</c:v>
                  </c:pt>
                  <c:pt idx="6">
                    <c:v>8134.0511260000003</c:v>
                  </c:pt>
                  <c:pt idx="7">
                    <c:v>16060.612327000001</c:v>
                  </c:pt>
                </c:numCache>
              </c:numRef>
            </c:plus>
            <c:minus>
              <c:numRef>
                <c:f>'All Plots'!$M$60:$T$60</c:f>
                <c:numCache>
                  <c:formatCode>General</c:formatCode>
                  <c:ptCount val="8"/>
                  <c:pt idx="0">
                    <c:v>6865.9145339999995</c:v>
                  </c:pt>
                  <c:pt idx="1">
                    <c:v>3117.8758080000002</c:v>
                  </c:pt>
                  <c:pt idx="2">
                    <c:v>18629.883891000001</c:v>
                  </c:pt>
                  <c:pt idx="3">
                    <c:v>12250.955761000001</c:v>
                  </c:pt>
                  <c:pt idx="4">
                    <c:v>9925.0249179999992</c:v>
                  </c:pt>
                  <c:pt idx="5">
                    <c:v>15834.972880999998</c:v>
                  </c:pt>
                  <c:pt idx="6">
                    <c:v>8134.0511260000003</c:v>
                  </c:pt>
                  <c:pt idx="7">
                    <c:v>16060.612327000001</c:v>
                  </c:pt>
                </c:numCache>
              </c:numRef>
            </c:minus>
            <c:spPr>
              <a:noFill/>
              <a:ln w="9525" cap="flat" cmpd="sng" algn="ctr">
                <a:solidFill>
                  <a:schemeClr val="tx1">
                    <a:lumMod val="65000"/>
                    <a:lumOff val="35000"/>
                  </a:schemeClr>
                </a:solidFill>
                <a:round/>
              </a:ln>
              <a:effectLst/>
            </c:spPr>
          </c:errBars>
          <c:cat>
            <c:strRef>
              <c:f>'All Plots'!$B$58:$I$58</c:f>
              <c:strCache>
                <c:ptCount val="8"/>
                <c:pt idx="0">
                  <c:v>W11</c:v>
                </c:pt>
                <c:pt idx="1">
                  <c:v>W12</c:v>
                </c:pt>
                <c:pt idx="2">
                  <c:v>W13</c:v>
                </c:pt>
                <c:pt idx="3">
                  <c:v>W14</c:v>
                </c:pt>
                <c:pt idx="4">
                  <c:v>W15</c:v>
                </c:pt>
                <c:pt idx="5">
                  <c:v>W21</c:v>
                </c:pt>
                <c:pt idx="6">
                  <c:v>W22</c:v>
                </c:pt>
                <c:pt idx="7">
                  <c:v>W23</c:v>
                </c:pt>
              </c:strCache>
            </c:strRef>
          </c:cat>
          <c:val>
            <c:numRef>
              <c:f>'All Plots'!$B$60:$I$60</c:f>
              <c:numCache>
                <c:formatCode>0.00</c:formatCode>
                <c:ptCount val="8"/>
                <c:pt idx="0">
                  <c:v>406614.83208800002</c:v>
                </c:pt>
                <c:pt idx="1">
                  <c:v>441292.56186800002</c:v>
                </c:pt>
                <c:pt idx="2">
                  <c:v>403210.51473699999</c:v>
                </c:pt>
                <c:pt idx="3">
                  <c:v>466723.92453700001</c:v>
                </c:pt>
                <c:pt idx="4">
                  <c:v>394016.08228199999</c:v>
                </c:pt>
                <c:pt idx="5">
                  <c:v>421729.78280799999</c:v>
                </c:pt>
                <c:pt idx="6">
                  <c:v>428776.64681099996</c:v>
                </c:pt>
                <c:pt idx="7">
                  <c:v>463751.39787300007</c:v>
                </c:pt>
              </c:numCache>
            </c:numRef>
          </c:val>
          <c:extLst>
            <c:ext xmlns:c16="http://schemas.microsoft.com/office/drawing/2014/chart" uri="{C3380CC4-5D6E-409C-BE32-E72D297353CC}">
              <c16:uniqueId val="{00000001-71C7-4051-9A1C-52D71EB09353}"/>
            </c:ext>
          </c:extLst>
        </c:ser>
        <c:ser>
          <c:idx val="2"/>
          <c:order val="2"/>
          <c:tx>
            <c:strRef>
              <c:f>'All Plots'!$A$61</c:f>
              <c:strCache>
                <c:ptCount val="1"/>
                <c:pt idx="0">
                  <c:v>30 days</c:v>
                </c:pt>
              </c:strCache>
            </c:strRef>
          </c:tx>
          <c:spPr>
            <a:solidFill>
              <a:schemeClr val="accent6">
                <a:lumMod val="75000"/>
              </a:schemeClr>
            </a:solidFill>
            <a:ln>
              <a:noFill/>
            </a:ln>
            <a:effectLst/>
          </c:spPr>
          <c:invertIfNegative val="0"/>
          <c:errBars>
            <c:errBarType val="both"/>
            <c:errValType val="cust"/>
            <c:noEndCap val="0"/>
            <c:plus>
              <c:numRef>
                <c:f>'All Plots'!$M$61:$T$61</c:f>
                <c:numCache>
                  <c:formatCode>General</c:formatCode>
                  <c:ptCount val="8"/>
                  <c:pt idx="0">
                    <c:v>20412.006685</c:v>
                  </c:pt>
                  <c:pt idx="1">
                    <c:v>11947.302903</c:v>
                  </c:pt>
                  <c:pt idx="2">
                    <c:v>10053.436546999999</c:v>
                  </c:pt>
                  <c:pt idx="3">
                    <c:v>13226.331719999998</c:v>
                  </c:pt>
                  <c:pt idx="4">
                    <c:v>11828.413575999999</c:v>
                  </c:pt>
                  <c:pt idx="5">
                    <c:v>23004.254463999998</c:v>
                  </c:pt>
                  <c:pt idx="6">
                    <c:v>11426.429206999999</c:v>
                  </c:pt>
                  <c:pt idx="7">
                    <c:v>24035.687675000001</c:v>
                  </c:pt>
                </c:numCache>
              </c:numRef>
            </c:plus>
            <c:minus>
              <c:numRef>
                <c:f>'All Plots'!$M$61:$T$61</c:f>
                <c:numCache>
                  <c:formatCode>General</c:formatCode>
                  <c:ptCount val="8"/>
                  <c:pt idx="0">
                    <c:v>20412.006685</c:v>
                  </c:pt>
                  <c:pt idx="1">
                    <c:v>11947.302903</c:v>
                  </c:pt>
                  <c:pt idx="2">
                    <c:v>10053.436546999999</c:v>
                  </c:pt>
                  <c:pt idx="3">
                    <c:v>13226.331719999998</c:v>
                  </c:pt>
                  <c:pt idx="4">
                    <c:v>11828.413575999999</c:v>
                  </c:pt>
                  <c:pt idx="5">
                    <c:v>23004.254463999998</c:v>
                  </c:pt>
                  <c:pt idx="6">
                    <c:v>11426.429206999999</c:v>
                  </c:pt>
                  <c:pt idx="7">
                    <c:v>24035.687675000001</c:v>
                  </c:pt>
                </c:numCache>
              </c:numRef>
            </c:minus>
            <c:spPr>
              <a:noFill/>
              <a:ln w="9525" cap="flat" cmpd="sng" algn="ctr">
                <a:solidFill>
                  <a:schemeClr val="tx1">
                    <a:lumMod val="65000"/>
                    <a:lumOff val="35000"/>
                  </a:schemeClr>
                </a:solidFill>
                <a:round/>
              </a:ln>
              <a:effectLst/>
            </c:spPr>
          </c:errBars>
          <c:cat>
            <c:strRef>
              <c:f>'All Plots'!$B$58:$I$58</c:f>
              <c:strCache>
                <c:ptCount val="8"/>
                <c:pt idx="0">
                  <c:v>W11</c:v>
                </c:pt>
                <c:pt idx="1">
                  <c:v>W12</c:v>
                </c:pt>
                <c:pt idx="2">
                  <c:v>W13</c:v>
                </c:pt>
                <c:pt idx="3">
                  <c:v>W14</c:v>
                </c:pt>
                <c:pt idx="4">
                  <c:v>W15</c:v>
                </c:pt>
                <c:pt idx="5">
                  <c:v>W21</c:v>
                </c:pt>
                <c:pt idx="6">
                  <c:v>W22</c:v>
                </c:pt>
                <c:pt idx="7">
                  <c:v>W23</c:v>
                </c:pt>
              </c:strCache>
            </c:strRef>
          </c:cat>
          <c:val>
            <c:numRef>
              <c:f>'All Plots'!$B$61:$I$61</c:f>
              <c:numCache>
                <c:formatCode>0.00</c:formatCode>
                <c:ptCount val="8"/>
                <c:pt idx="0">
                  <c:v>431069.70431900001</c:v>
                </c:pt>
                <c:pt idx="1">
                  <c:v>412014.70629799995</c:v>
                </c:pt>
                <c:pt idx="2">
                  <c:v>410863.82415500004</c:v>
                </c:pt>
                <c:pt idx="3">
                  <c:v>439798.57180700003</c:v>
                </c:pt>
                <c:pt idx="4">
                  <c:v>474640.57890699996</c:v>
                </c:pt>
                <c:pt idx="5">
                  <c:v>438092.80803199997</c:v>
                </c:pt>
                <c:pt idx="6">
                  <c:v>456574.88550199999</c:v>
                </c:pt>
                <c:pt idx="7">
                  <c:v>469422.02615099994</c:v>
                </c:pt>
              </c:numCache>
            </c:numRef>
          </c:val>
          <c:extLst>
            <c:ext xmlns:c16="http://schemas.microsoft.com/office/drawing/2014/chart" uri="{C3380CC4-5D6E-409C-BE32-E72D297353CC}">
              <c16:uniqueId val="{00000002-71C7-4051-9A1C-52D71EB09353}"/>
            </c:ext>
          </c:extLst>
        </c:ser>
        <c:dLbls>
          <c:showLegendKey val="0"/>
          <c:showVal val="0"/>
          <c:showCatName val="0"/>
          <c:showSerName val="0"/>
          <c:showPercent val="0"/>
          <c:showBubbleSize val="0"/>
        </c:dLbls>
        <c:gapWidth val="219"/>
        <c:overlap val="-27"/>
        <c:axId val="555848656"/>
        <c:axId val="555849736"/>
      </c:barChart>
      <c:catAx>
        <c:axId val="555848656"/>
        <c:scaling>
          <c:orientation val="minMax"/>
        </c:scaling>
        <c:delete val="0"/>
        <c:axPos val="b"/>
        <c:title>
          <c:tx>
            <c:rich>
              <a:bodyPr rot="0" spcFirstLastPara="1" vertOverflow="ellipsis" vert="horz" wrap="square" anchor="ctr" anchorCtr="1"/>
              <a:lstStyle/>
              <a:p>
                <a:pPr algn="ctr" rtl="0">
                  <a:defRPr sz="1200" b="1" i="0" u="none" strike="noStrike" kern="1200" baseline="0">
                    <a:solidFill>
                      <a:schemeClr val="tx1"/>
                    </a:solidFill>
                    <a:latin typeface="Georgia" panose="02040502050405020303" pitchFamily="18" charset="0"/>
                    <a:ea typeface="+mn-ea"/>
                    <a:cs typeface="+mn-cs"/>
                  </a:defRPr>
                </a:pPr>
                <a:r>
                  <a:rPr lang="en-US">
                    <a:solidFill>
                      <a:schemeClr val="tx1"/>
                    </a:solidFill>
                  </a:rPr>
                  <a:t>Sample</a:t>
                </a:r>
              </a:p>
            </c:rich>
          </c:tx>
          <c:layout>
            <c:manualLayout>
              <c:xMode val="edge"/>
              <c:yMode val="edge"/>
              <c:x val="0.44550513075187481"/>
              <c:y val="0.88421683851133903"/>
            </c:manualLayout>
          </c:layout>
          <c:overlay val="0"/>
          <c:spPr>
            <a:noFill/>
            <a:ln>
              <a:noFill/>
            </a:ln>
            <a:effectLst/>
          </c:spPr>
          <c:txPr>
            <a:bodyPr rot="0" spcFirstLastPara="1" vertOverflow="ellipsis" vert="horz" wrap="square" anchor="ctr" anchorCtr="1"/>
            <a:lstStyle/>
            <a:p>
              <a:pPr algn="ctr" rtl="0">
                <a:defRPr sz="1200" b="1" i="0" u="none" strike="noStrike" kern="1200" baseline="0">
                  <a:solidFill>
                    <a:schemeClr val="tx1"/>
                  </a:solidFill>
                  <a:latin typeface="Georgia" panose="02040502050405020303" pitchFamily="18" charset="0"/>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Georgia" panose="02040502050405020303" pitchFamily="18" charset="0"/>
                <a:ea typeface="+mn-ea"/>
                <a:cs typeface="+mn-cs"/>
              </a:defRPr>
            </a:pPr>
            <a:endParaRPr lang="en-US"/>
          </a:p>
        </c:txPr>
        <c:crossAx val="555849736"/>
        <c:crosses val="autoZero"/>
        <c:auto val="1"/>
        <c:lblAlgn val="ctr"/>
        <c:lblOffset val="100"/>
        <c:noMultiLvlLbl val="0"/>
      </c:catAx>
      <c:valAx>
        <c:axId val="555849736"/>
        <c:scaling>
          <c:orientation val="minMax"/>
          <c:max val="5000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1"/>
                    </a:solidFill>
                    <a:latin typeface="Georgia" panose="02040502050405020303" pitchFamily="18" charset="0"/>
                    <a:ea typeface="+mn-ea"/>
                    <a:cs typeface="+mn-cs"/>
                  </a:defRPr>
                </a:pPr>
                <a:r>
                  <a:rPr lang="en-US">
                    <a:solidFill>
                      <a:schemeClr val="tx1"/>
                    </a:solidFill>
                  </a:rPr>
                  <a:t>Concentration (ppm)</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solidFill>
                  <a:latin typeface="Georgia" panose="02040502050405020303" pitchFamily="18"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Georgia" panose="02040502050405020303" pitchFamily="18" charset="0"/>
                <a:ea typeface="+mn-ea"/>
                <a:cs typeface="+mn-cs"/>
              </a:defRPr>
            </a:pPr>
            <a:endParaRPr lang="en-US"/>
          </a:p>
        </c:txPr>
        <c:crossAx val="555848656"/>
        <c:crosses val="autoZero"/>
        <c:crossBetween val="between"/>
        <c:majorUnit val="100000"/>
        <c:dispUnits>
          <c:builtInUnit val="thousands"/>
        </c:dispUnits>
      </c:valAx>
      <c:spPr>
        <a:noFill/>
        <a:ln>
          <a:noFill/>
        </a:ln>
        <a:effectLst/>
      </c:spPr>
    </c:plotArea>
    <c:legend>
      <c:legendPos val="b"/>
      <c:layout>
        <c:manualLayout>
          <c:xMode val="edge"/>
          <c:yMode val="edge"/>
          <c:x val="0.5289375793977602"/>
          <c:y val="0.91566273731829129"/>
          <c:w val="0.46870917751328173"/>
          <c:h val="8.4337276673379327E-2"/>
        </c:manualLayout>
      </c:layout>
      <c:overlay val="0"/>
      <c:spPr>
        <a:noFill/>
        <a:ln>
          <a:noFill/>
        </a:ln>
        <a:effectLst/>
      </c:spPr>
      <c:txPr>
        <a:bodyPr rot="0" spcFirstLastPara="1" vertOverflow="ellipsis" vert="horz" wrap="square" anchor="ctr" anchorCtr="1"/>
        <a:lstStyle/>
        <a:p>
          <a:pPr algn="ctr" rtl="0">
            <a:defRPr sz="1200" b="1" i="0" u="none" strike="noStrike" kern="1200" baseline="0">
              <a:solidFill>
                <a:schemeClr val="tx1"/>
              </a:solidFill>
              <a:latin typeface="Georgia" panose="02040502050405020303" pitchFamily="18"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sz="1200" b="1">
          <a:latin typeface="Georgia" panose="02040502050405020303" pitchFamily="18"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US" sz="1600" b="1" i="0" u="none" strike="noStrike" kern="1200" spc="0" baseline="0" dirty="0">
                <a:solidFill>
                  <a:schemeClr val="tx1"/>
                </a:solidFill>
                <a:latin typeface="Georgia" panose="02040502050405020303" pitchFamily="18" charset="0"/>
                <a:ea typeface="Cambria" panose="02040503050406030204" pitchFamily="18" charset="0"/>
                <a:cs typeface="+mn-cs"/>
              </a:defRPr>
            </a:pPr>
            <a:r>
              <a:rPr lang="en-US" sz="1600" b="1" i="0" u="none" strike="noStrike" kern="1200" baseline="0" dirty="0">
                <a:solidFill>
                  <a:schemeClr val="tx1"/>
                </a:solidFill>
                <a:latin typeface="Georgia" panose="02040502050405020303" pitchFamily="18" charset="0"/>
                <a:ea typeface="Cambria" panose="02040503050406030204" pitchFamily="18" charset="0"/>
                <a:cs typeface="+mn-cs"/>
              </a:rPr>
              <a:t>Si Concentration</a:t>
            </a:r>
          </a:p>
        </c:rich>
      </c:tx>
      <c:layout>
        <c:manualLayout>
          <c:xMode val="edge"/>
          <c:yMode val="edge"/>
          <c:x val="0.41339168644314356"/>
          <c:y val="2.6519371165554327E-2"/>
        </c:manualLayout>
      </c:layout>
      <c:overlay val="0"/>
      <c:spPr>
        <a:noFill/>
        <a:ln>
          <a:noFill/>
        </a:ln>
        <a:effectLst/>
      </c:spPr>
      <c:txPr>
        <a:bodyPr rot="0" spcFirstLastPara="1" vertOverflow="ellipsis" vert="horz" wrap="square" anchor="ctr" anchorCtr="1"/>
        <a:lstStyle/>
        <a:p>
          <a:pPr algn="ctr" rtl="0">
            <a:defRPr lang="en-US" sz="1600" b="1" i="0" u="none" strike="noStrike" kern="1200" spc="0" baseline="0" dirty="0">
              <a:solidFill>
                <a:schemeClr val="tx1"/>
              </a:solidFill>
              <a:latin typeface="Georgia" panose="02040502050405020303" pitchFamily="18" charset="0"/>
              <a:ea typeface="Cambria" panose="02040503050406030204" pitchFamily="18" charset="0"/>
              <a:cs typeface="+mn-cs"/>
            </a:defRPr>
          </a:pPr>
          <a:endParaRPr lang="en-US"/>
        </a:p>
      </c:txPr>
    </c:title>
    <c:autoTitleDeleted val="0"/>
    <c:plotArea>
      <c:layout>
        <c:manualLayout>
          <c:layoutTarget val="inner"/>
          <c:xMode val="edge"/>
          <c:yMode val="edge"/>
          <c:x val="0.10407262783388541"/>
          <c:y val="8.838113852169488E-2"/>
          <c:w val="0.87770126669476034"/>
          <c:h val="0.71766824900725823"/>
        </c:manualLayout>
      </c:layout>
      <c:barChart>
        <c:barDir val="col"/>
        <c:grouping val="clustered"/>
        <c:varyColors val="0"/>
        <c:ser>
          <c:idx val="0"/>
          <c:order val="0"/>
          <c:tx>
            <c:strRef>
              <c:f>'All Plots'!$A$41</c:f>
              <c:strCache>
                <c:ptCount val="1"/>
                <c:pt idx="0">
                  <c:v>0 days</c:v>
                </c:pt>
              </c:strCache>
            </c:strRef>
          </c:tx>
          <c:spPr>
            <a:pattFill prst="pct60">
              <a:fgClr>
                <a:schemeClr val="bg1">
                  <a:lumMod val="50000"/>
                </a:schemeClr>
              </a:fgClr>
              <a:bgClr>
                <a:schemeClr val="bg1"/>
              </a:bgClr>
            </a:pattFill>
            <a:ln>
              <a:solidFill>
                <a:schemeClr val="tx1"/>
              </a:solidFill>
            </a:ln>
            <a:effectLst/>
          </c:spPr>
          <c:invertIfNegative val="0"/>
          <c:errBars>
            <c:errBarType val="both"/>
            <c:errValType val="cust"/>
            <c:noEndCap val="0"/>
            <c:plus>
              <c:numRef>
                <c:f>'All Plots'!$M$41:$T$41</c:f>
                <c:numCache>
                  <c:formatCode>General</c:formatCode>
                  <c:ptCount val="8"/>
                  <c:pt idx="0">
                    <c:v>738.063086</c:v>
                  </c:pt>
                  <c:pt idx="1">
                    <c:v>738.063086</c:v>
                  </c:pt>
                  <c:pt idx="2">
                    <c:v>738.063086</c:v>
                  </c:pt>
                  <c:pt idx="3">
                    <c:v>738.063086</c:v>
                  </c:pt>
                  <c:pt idx="4">
                    <c:v>738.063086</c:v>
                  </c:pt>
                  <c:pt idx="5">
                    <c:v>738.063086</c:v>
                  </c:pt>
                  <c:pt idx="6">
                    <c:v>738.063086</c:v>
                  </c:pt>
                  <c:pt idx="7">
                    <c:v>738.063086</c:v>
                  </c:pt>
                </c:numCache>
              </c:numRef>
            </c:plus>
            <c:minus>
              <c:numRef>
                <c:f>'All Plots'!$M$41:$T$41</c:f>
                <c:numCache>
                  <c:formatCode>General</c:formatCode>
                  <c:ptCount val="8"/>
                  <c:pt idx="0">
                    <c:v>738.063086</c:v>
                  </c:pt>
                  <c:pt idx="1">
                    <c:v>738.063086</c:v>
                  </c:pt>
                  <c:pt idx="2">
                    <c:v>738.063086</c:v>
                  </c:pt>
                  <c:pt idx="3">
                    <c:v>738.063086</c:v>
                  </c:pt>
                  <c:pt idx="4">
                    <c:v>738.063086</c:v>
                  </c:pt>
                  <c:pt idx="5">
                    <c:v>738.063086</c:v>
                  </c:pt>
                  <c:pt idx="6">
                    <c:v>738.063086</c:v>
                  </c:pt>
                  <c:pt idx="7">
                    <c:v>738.063086</c:v>
                  </c:pt>
                </c:numCache>
              </c:numRef>
            </c:minus>
            <c:spPr>
              <a:noFill/>
              <a:ln w="9525" cap="flat" cmpd="sng" algn="ctr">
                <a:solidFill>
                  <a:schemeClr val="tx1">
                    <a:lumMod val="65000"/>
                    <a:lumOff val="35000"/>
                  </a:schemeClr>
                </a:solidFill>
                <a:round/>
              </a:ln>
              <a:effectLst/>
            </c:spPr>
          </c:errBars>
          <c:cat>
            <c:strRef>
              <c:f>'All Plots'!$B$40:$I$40</c:f>
              <c:strCache>
                <c:ptCount val="8"/>
                <c:pt idx="0">
                  <c:v>W11</c:v>
                </c:pt>
                <c:pt idx="1">
                  <c:v>W12</c:v>
                </c:pt>
                <c:pt idx="2">
                  <c:v>W13</c:v>
                </c:pt>
                <c:pt idx="3">
                  <c:v>W14</c:v>
                </c:pt>
                <c:pt idx="4">
                  <c:v>W15</c:v>
                </c:pt>
                <c:pt idx="5">
                  <c:v>W21</c:v>
                </c:pt>
                <c:pt idx="6">
                  <c:v>W22</c:v>
                </c:pt>
                <c:pt idx="7">
                  <c:v>W23</c:v>
                </c:pt>
              </c:strCache>
            </c:strRef>
          </c:cat>
          <c:val>
            <c:numRef>
              <c:f>'All Plots'!$B$41:$I$41</c:f>
              <c:numCache>
                <c:formatCode>0.00</c:formatCode>
                <c:ptCount val="8"/>
                <c:pt idx="0">
                  <c:v>22182.635389999999</c:v>
                </c:pt>
                <c:pt idx="1">
                  <c:v>22182.635389999999</c:v>
                </c:pt>
                <c:pt idx="2">
                  <c:v>22182.635389999999</c:v>
                </c:pt>
                <c:pt idx="3">
                  <c:v>22182.635389999999</c:v>
                </c:pt>
                <c:pt idx="4">
                  <c:v>22182.635389999999</c:v>
                </c:pt>
                <c:pt idx="5">
                  <c:v>22182.635389999999</c:v>
                </c:pt>
                <c:pt idx="6">
                  <c:v>22182.635389999999</c:v>
                </c:pt>
                <c:pt idx="7">
                  <c:v>22182.635389999999</c:v>
                </c:pt>
              </c:numCache>
            </c:numRef>
          </c:val>
          <c:extLst>
            <c:ext xmlns:c16="http://schemas.microsoft.com/office/drawing/2014/chart" uri="{C3380CC4-5D6E-409C-BE32-E72D297353CC}">
              <c16:uniqueId val="{00000000-1D32-4FA1-AE7A-F165EAE057B3}"/>
            </c:ext>
          </c:extLst>
        </c:ser>
        <c:ser>
          <c:idx val="1"/>
          <c:order val="1"/>
          <c:tx>
            <c:strRef>
              <c:f>'All Plots'!$A$42</c:f>
              <c:strCache>
                <c:ptCount val="1"/>
                <c:pt idx="0">
                  <c:v>7 days</c:v>
                </c:pt>
              </c:strCache>
            </c:strRef>
          </c:tx>
          <c:spPr>
            <a:pattFill prst="dkDnDiag">
              <a:fgClr>
                <a:schemeClr val="accent1"/>
              </a:fgClr>
              <a:bgClr>
                <a:schemeClr val="bg1"/>
              </a:bgClr>
            </a:pattFill>
            <a:ln>
              <a:solidFill>
                <a:schemeClr val="tx1"/>
              </a:solidFill>
            </a:ln>
            <a:effectLst/>
          </c:spPr>
          <c:invertIfNegative val="0"/>
          <c:errBars>
            <c:errBarType val="both"/>
            <c:errValType val="cust"/>
            <c:noEndCap val="0"/>
            <c:plus>
              <c:numRef>
                <c:f>'All Plots'!$M$42:$T$42</c:f>
                <c:numCache>
                  <c:formatCode>General</c:formatCode>
                  <c:ptCount val="8"/>
                  <c:pt idx="0">
                    <c:v>341.96151100000003</c:v>
                  </c:pt>
                  <c:pt idx="1">
                    <c:v>1199.253827</c:v>
                  </c:pt>
                  <c:pt idx="2">
                    <c:v>1024.2683120000002</c:v>
                  </c:pt>
                  <c:pt idx="3">
                    <c:v>484.36850800000002</c:v>
                  </c:pt>
                  <c:pt idx="4">
                    <c:v>419.48101500000001</c:v>
                  </c:pt>
                  <c:pt idx="5">
                    <c:v>603.52470599999992</c:v>
                  </c:pt>
                  <c:pt idx="6">
                    <c:v>707.55918299999996</c:v>
                  </c:pt>
                  <c:pt idx="7">
                    <c:v>886.5691569999999</c:v>
                  </c:pt>
                </c:numCache>
              </c:numRef>
            </c:plus>
            <c:minus>
              <c:numRef>
                <c:f>'All Plots'!$M$42:$T$42</c:f>
                <c:numCache>
                  <c:formatCode>General</c:formatCode>
                  <c:ptCount val="8"/>
                  <c:pt idx="0">
                    <c:v>341.96151100000003</c:v>
                  </c:pt>
                  <c:pt idx="1">
                    <c:v>1199.253827</c:v>
                  </c:pt>
                  <c:pt idx="2">
                    <c:v>1024.2683120000002</c:v>
                  </c:pt>
                  <c:pt idx="3">
                    <c:v>484.36850800000002</c:v>
                  </c:pt>
                  <c:pt idx="4">
                    <c:v>419.48101500000001</c:v>
                  </c:pt>
                  <c:pt idx="5">
                    <c:v>603.52470599999992</c:v>
                  </c:pt>
                  <c:pt idx="6">
                    <c:v>707.55918299999996</c:v>
                  </c:pt>
                  <c:pt idx="7">
                    <c:v>886.5691569999999</c:v>
                  </c:pt>
                </c:numCache>
              </c:numRef>
            </c:minus>
            <c:spPr>
              <a:noFill/>
              <a:ln w="9525" cap="flat" cmpd="sng" algn="ctr">
                <a:solidFill>
                  <a:schemeClr val="tx1">
                    <a:lumMod val="65000"/>
                    <a:lumOff val="35000"/>
                  </a:schemeClr>
                </a:solidFill>
                <a:round/>
              </a:ln>
              <a:effectLst/>
            </c:spPr>
          </c:errBars>
          <c:cat>
            <c:strRef>
              <c:f>'All Plots'!$B$40:$I$40</c:f>
              <c:strCache>
                <c:ptCount val="8"/>
                <c:pt idx="0">
                  <c:v>W11</c:v>
                </c:pt>
                <c:pt idx="1">
                  <c:v>W12</c:v>
                </c:pt>
                <c:pt idx="2">
                  <c:v>W13</c:v>
                </c:pt>
                <c:pt idx="3">
                  <c:v>W14</c:v>
                </c:pt>
                <c:pt idx="4">
                  <c:v>W15</c:v>
                </c:pt>
                <c:pt idx="5">
                  <c:v>W21</c:v>
                </c:pt>
                <c:pt idx="6">
                  <c:v>W22</c:v>
                </c:pt>
                <c:pt idx="7">
                  <c:v>W23</c:v>
                </c:pt>
              </c:strCache>
            </c:strRef>
          </c:cat>
          <c:val>
            <c:numRef>
              <c:f>'All Plots'!$B$42:$I$42</c:f>
              <c:numCache>
                <c:formatCode>0.00</c:formatCode>
                <c:ptCount val="8"/>
                <c:pt idx="0">
                  <c:v>26156.748307999998</c:v>
                </c:pt>
                <c:pt idx="1">
                  <c:v>39861.673989000003</c:v>
                </c:pt>
                <c:pt idx="2">
                  <c:v>34208.981845000002</c:v>
                </c:pt>
                <c:pt idx="3">
                  <c:v>26551.161898999999</c:v>
                </c:pt>
                <c:pt idx="4">
                  <c:v>22421.146109000001</c:v>
                </c:pt>
                <c:pt idx="5">
                  <c:v>26178.564782000001</c:v>
                </c:pt>
                <c:pt idx="6">
                  <c:v>40650.582907000004</c:v>
                </c:pt>
                <c:pt idx="7">
                  <c:v>24740.688297000001</c:v>
                </c:pt>
              </c:numCache>
            </c:numRef>
          </c:val>
          <c:extLst>
            <c:ext xmlns:c16="http://schemas.microsoft.com/office/drawing/2014/chart" uri="{C3380CC4-5D6E-409C-BE32-E72D297353CC}">
              <c16:uniqueId val="{00000001-1D32-4FA1-AE7A-F165EAE057B3}"/>
            </c:ext>
          </c:extLst>
        </c:ser>
        <c:ser>
          <c:idx val="2"/>
          <c:order val="2"/>
          <c:tx>
            <c:strRef>
              <c:f>'All Plots'!$A$43</c:f>
              <c:strCache>
                <c:ptCount val="1"/>
                <c:pt idx="0">
                  <c:v>30 days</c:v>
                </c:pt>
              </c:strCache>
            </c:strRef>
          </c:tx>
          <c:spPr>
            <a:solidFill>
              <a:schemeClr val="accent6">
                <a:lumMod val="75000"/>
              </a:schemeClr>
            </a:solidFill>
            <a:ln>
              <a:noFill/>
            </a:ln>
            <a:effectLst/>
          </c:spPr>
          <c:invertIfNegative val="0"/>
          <c:errBars>
            <c:errBarType val="both"/>
            <c:errValType val="cust"/>
            <c:noEndCap val="0"/>
            <c:plus>
              <c:numRef>
                <c:f>'All Plots'!$M$43:$T$43</c:f>
                <c:numCache>
                  <c:formatCode>General</c:formatCode>
                  <c:ptCount val="8"/>
                  <c:pt idx="0">
                    <c:v>2493.1150209999996</c:v>
                  </c:pt>
                  <c:pt idx="1">
                    <c:v>1796.4667810000001</c:v>
                  </c:pt>
                  <c:pt idx="2">
                    <c:v>2224.4317179999998</c:v>
                  </c:pt>
                  <c:pt idx="3">
                    <c:v>1261.2478530000001</c:v>
                  </c:pt>
                  <c:pt idx="4">
                    <c:v>1027.9979819999999</c:v>
                  </c:pt>
                  <c:pt idx="5">
                    <c:v>929.9604159999999</c:v>
                  </c:pt>
                  <c:pt idx="6">
                    <c:v>1299.9086889999999</c:v>
                  </c:pt>
                  <c:pt idx="7">
                    <c:v>1748.5728259999998</c:v>
                  </c:pt>
                </c:numCache>
              </c:numRef>
            </c:plus>
            <c:minus>
              <c:numRef>
                <c:f>'All Plots'!$M$43:$T$43</c:f>
                <c:numCache>
                  <c:formatCode>General</c:formatCode>
                  <c:ptCount val="8"/>
                  <c:pt idx="0">
                    <c:v>2493.1150209999996</c:v>
                  </c:pt>
                  <c:pt idx="1">
                    <c:v>1796.4667810000001</c:v>
                  </c:pt>
                  <c:pt idx="2">
                    <c:v>2224.4317179999998</c:v>
                  </c:pt>
                  <c:pt idx="3">
                    <c:v>1261.2478530000001</c:v>
                  </c:pt>
                  <c:pt idx="4">
                    <c:v>1027.9979819999999</c:v>
                  </c:pt>
                  <c:pt idx="5">
                    <c:v>929.9604159999999</c:v>
                  </c:pt>
                  <c:pt idx="6">
                    <c:v>1299.9086889999999</c:v>
                  </c:pt>
                  <c:pt idx="7">
                    <c:v>1748.5728259999998</c:v>
                  </c:pt>
                </c:numCache>
              </c:numRef>
            </c:minus>
            <c:spPr>
              <a:noFill/>
              <a:ln w="9525" cap="flat" cmpd="sng" algn="ctr">
                <a:solidFill>
                  <a:schemeClr val="tx1">
                    <a:lumMod val="65000"/>
                    <a:lumOff val="35000"/>
                  </a:schemeClr>
                </a:solidFill>
                <a:round/>
              </a:ln>
              <a:effectLst/>
            </c:spPr>
          </c:errBars>
          <c:cat>
            <c:strRef>
              <c:f>'All Plots'!$B$40:$I$40</c:f>
              <c:strCache>
                <c:ptCount val="8"/>
                <c:pt idx="0">
                  <c:v>W11</c:v>
                </c:pt>
                <c:pt idx="1">
                  <c:v>W12</c:v>
                </c:pt>
                <c:pt idx="2">
                  <c:v>W13</c:v>
                </c:pt>
                <c:pt idx="3">
                  <c:v>W14</c:v>
                </c:pt>
                <c:pt idx="4">
                  <c:v>W15</c:v>
                </c:pt>
                <c:pt idx="5">
                  <c:v>W21</c:v>
                </c:pt>
                <c:pt idx="6">
                  <c:v>W22</c:v>
                </c:pt>
                <c:pt idx="7">
                  <c:v>W23</c:v>
                </c:pt>
              </c:strCache>
            </c:strRef>
          </c:cat>
          <c:val>
            <c:numRef>
              <c:f>'All Plots'!$B$43:$I$43</c:f>
              <c:numCache>
                <c:formatCode>0.00</c:formatCode>
                <c:ptCount val="8"/>
                <c:pt idx="0">
                  <c:v>55978.787322000004</c:v>
                </c:pt>
                <c:pt idx="1">
                  <c:v>56257.737199999996</c:v>
                </c:pt>
                <c:pt idx="2">
                  <c:v>61934.853236000003</c:v>
                </c:pt>
                <c:pt idx="3">
                  <c:v>49012.858876999999</c:v>
                </c:pt>
                <c:pt idx="4">
                  <c:v>42277.265571999997</c:v>
                </c:pt>
                <c:pt idx="5">
                  <c:v>49179.569278999996</c:v>
                </c:pt>
                <c:pt idx="6">
                  <c:v>49306.798474999996</c:v>
                </c:pt>
                <c:pt idx="7">
                  <c:v>51828.439087000006</c:v>
                </c:pt>
              </c:numCache>
            </c:numRef>
          </c:val>
          <c:extLst>
            <c:ext xmlns:c16="http://schemas.microsoft.com/office/drawing/2014/chart" uri="{C3380CC4-5D6E-409C-BE32-E72D297353CC}">
              <c16:uniqueId val="{00000002-1D32-4FA1-AE7A-F165EAE057B3}"/>
            </c:ext>
          </c:extLst>
        </c:ser>
        <c:dLbls>
          <c:showLegendKey val="0"/>
          <c:showVal val="0"/>
          <c:showCatName val="0"/>
          <c:showSerName val="0"/>
          <c:showPercent val="0"/>
          <c:showBubbleSize val="0"/>
        </c:dLbls>
        <c:gapWidth val="219"/>
        <c:overlap val="-27"/>
        <c:axId val="555848656"/>
        <c:axId val="555849736"/>
      </c:barChart>
      <c:catAx>
        <c:axId val="555848656"/>
        <c:scaling>
          <c:orientation val="minMax"/>
        </c:scaling>
        <c:delete val="0"/>
        <c:axPos val="b"/>
        <c:title>
          <c:tx>
            <c:rich>
              <a:bodyPr rot="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r>
                  <a:rPr lang="en-US" sz="1200" b="1" i="0" u="none" strike="noStrike" kern="1200" baseline="0">
                    <a:solidFill>
                      <a:schemeClr val="tx1"/>
                    </a:solidFill>
                    <a:latin typeface="Georgia" panose="02040502050405020303" pitchFamily="18" charset="0"/>
                    <a:ea typeface="Cambria" panose="02040503050406030204" pitchFamily="18" charset="0"/>
                    <a:cs typeface="+mn-cs"/>
                  </a:rPr>
                  <a:t>Sample</a:t>
                </a:r>
              </a:p>
            </c:rich>
          </c:tx>
          <c:layout>
            <c:manualLayout>
              <c:xMode val="edge"/>
              <c:yMode val="edge"/>
              <c:x val="0.47001055470245257"/>
              <c:y val="0.87908799654512315"/>
            </c:manualLayout>
          </c:layout>
          <c:overlay val="0"/>
          <c:spPr>
            <a:noFill/>
            <a:ln>
              <a:noFill/>
            </a:ln>
            <a:effectLst/>
          </c:spPr>
          <c:txPr>
            <a:bodyPr rot="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endParaRPr lang="en-US"/>
          </a:p>
        </c:txPr>
        <c:crossAx val="555849736"/>
        <c:crosses val="autoZero"/>
        <c:auto val="1"/>
        <c:lblAlgn val="ctr"/>
        <c:lblOffset val="100"/>
        <c:noMultiLvlLbl val="0"/>
      </c:catAx>
      <c:valAx>
        <c:axId val="555849736"/>
        <c:scaling>
          <c:orientation val="minMax"/>
          <c:max val="700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r>
                  <a:rPr lang="en-US" sz="1200" b="1" i="0" u="none" strike="noStrike" kern="1200" baseline="0" dirty="0">
                    <a:solidFill>
                      <a:schemeClr val="tx1"/>
                    </a:solidFill>
                    <a:latin typeface="Georgia" panose="02040502050405020303" pitchFamily="18" charset="0"/>
                    <a:ea typeface="Cambria" panose="02040503050406030204" pitchFamily="18" charset="0"/>
                    <a:cs typeface="+mn-cs"/>
                  </a:rPr>
                  <a:t>Concentration (ppm)</a:t>
                </a:r>
              </a:p>
            </c:rich>
          </c:tx>
          <c:layout>
            <c:manualLayout>
              <c:xMode val="edge"/>
              <c:yMode val="edge"/>
              <c:x val="2.0468538118674353E-2"/>
              <c:y val="0.34880581910954134"/>
            </c:manualLayout>
          </c:layout>
          <c:overlay val="0"/>
          <c:spPr>
            <a:noFill/>
            <a:ln>
              <a:noFill/>
            </a:ln>
            <a:effectLst/>
          </c:spPr>
          <c:txPr>
            <a:bodyPr rot="-540000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endParaRPr lang="en-US"/>
          </a:p>
        </c:txPr>
        <c:crossAx val="555848656"/>
        <c:crosses val="autoZero"/>
        <c:crossBetween val="between"/>
        <c:majorUnit val="10000"/>
        <c:dispUnits>
          <c:builtInUnit val="thousands"/>
        </c:dispUnits>
      </c:valAx>
      <c:spPr>
        <a:solidFill>
          <a:schemeClr val="bg1"/>
        </a:solidFill>
        <a:ln>
          <a:solidFill>
            <a:schemeClr val="bg1"/>
          </a:solidFill>
        </a:ln>
        <a:effectLst/>
      </c:spPr>
    </c:plotArea>
    <c:legend>
      <c:legendPos val="b"/>
      <c:layout>
        <c:manualLayout>
          <c:xMode val="edge"/>
          <c:yMode val="edge"/>
          <c:x val="0.55265700609145918"/>
          <c:y val="0.916511317731311"/>
          <c:w val="0.43783530326683023"/>
          <c:h val="8.3488693095752409E-2"/>
        </c:manualLayout>
      </c:layout>
      <c:overlay val="0"/>
      <c:spPr>
        <a:noFill/>
        <a:ln>
          <a:noFill/>
        </a:ln>
        <a:effectLst/>
      </c:spPr>
      <c:txPr>
        <a:bodyPr rot="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US" sz="1600" b="1" i="0" u="none" strike="noStrike" kern="1200" spc="0" baseline="0">
                <a:solidFill>
                  <a:schemeClr val="tx1"/>
                </a:solidFill>
                <a:latin typeface="Georgia" panose="02040502050405020303" pitchFamily="18" charset="0"/>
                <a:ea typeface="Cambria" panose="02040503050406030204" pitchFamily="18" charset="0"/>
                <a:cs typeface="+mn-cs"/>
              </a:defRPr>
            </a:pPr>
            <a:r>
              <a:rPr lang="en-US" sz="1600" b="1" i="0" u="none" strike="noStrike" kern="1200" baseline="0">
                <a:solidFill>
                  <a:schemeClr val="tx1"/>
                </a:solidFill>
                <a:latin typeface="Georgia" panose="02040502050405020303" pitchFamily="18" charset="0"/>
                <a:ea typeface="Cambria" panose="02040503050406030204" pitchFamily="18" charset="0"/>
                <a:cs typeface="+mn-cs"/>
              </a:rPr>
              <a:t>Al Concentration</a:t>
            </a:r>
          </a:p>
        </c:rich>
      </c:tx>
      <c:layout>
        <c:manualLayout>
          <c:xMode val="edge"/>
          <c:yMode val="edge"/>
          <c:x val="0.42036188709045735"/>
          <c:y val="3.3593115390670093E-2"/>
        </c:manualLayout>
      </c:layout>
      <c:overlay val="0"/>
      <c:spPr>
        <a:noFill/>
        <a:ln>
          <a:noFill/>
        </a:ln>
        <a:effectLst/>
      </c:spPr>
      <c:txPr>
        <a:bodyPr rot="0" spcFirstLastPara="1" vertOverflow="ellipsis" vert="horz" wrap="square" anchor="ctr" anchorCtr="1"/>
        <a:lstStyle/>
        <a:p>
          <a:pPr algn="ctr" rtl="0">
            <a:defRPr lang="en-US" sz="1600" b="1" i="0" u="none" strike="noStrike" kern="1200" spc="0" baseline="0">
              <a:solidFill>
                <a:schemeClr val="tx1"/>
              </a:solidFill>
              <a:latin typeface="Georgia" panose="02040502050405020303" pitchFamily="18" charset="0"/>
              <a:ea typeface="Cambria" panose="02040503050406030204" pitchFamily="18" charset="0"/>
              <a:cs typeface="+mn-cs"/>
            </a:defRPr>
          </a:pPr>
          <a:endParaRPr lang="en-US"/>
        </a:p>
      </c:txPr>
    </c:title>
    <c:autoTitleDeleted val="0"/>
    <c:plotArea>
      <c:layout/>
      <c:barChart>
        <c:barDir val="col"/>
        <c:grouping val="clustered"/>
        <c:varyColors val="0"/>
        <c:ser>
          <c:idx val="0"/>
          <c:order val="0"/>
          <c:tx>
            <c:strRef>
              <c:f>'All Plots'!$A$35</c:f>
              <c:strCache>
                <c:ptCount val="1"/>
                <c:pt idx="0">
                  <c:v>0 days</c:v>
                </c:pt>
              </c:strCache>
            </c:strRef>
          </c:tx>
          <c:spPr>
            <a:pattFill prst="pct60">
              <a:fgClr>
                <a:schemeClr val="bg1">
                  <a:lumMod val="50000"/>
                </a:schemeClr>
              </a:fgClr>
              <a:bgClr>
                <a:schemeClr val="bg1"/>
              </a:bgClr>
            </a:pattFill>
            <a:ln>
              <a:solidFill>
                <a:schemeClr val="tx1"/>
              </a:solidFill>
            </a:ln>
            <a:effectLst/>
          </c:spPr>
          <c:invertIfNegative val="0"/>
          <c:errBars>
            <c:errBarType val="both"/>
            <c:errValType val="cust"/>
            <c:noEndCap val="0"/>
            <c:plus>
              <c:numRef>
                <c:f>'All Plots'!$M$35:$T$35</c:f>
                <c:numCache>
                  <c:formatCode>General</c:formatCode>
                  <c:ptCount val="8"/>
                  <c:pt idx="0">
                    <c:v>7.4966649999999992</c:v>
                  </c:pt>
                  <c:pt idx="1">
                    <c:v>7.4966649999999992</c:v>
                  </c:pt>
                  <c:pt idx="2">
                    <c:v>7.4966649999999992</c:v>
                  </c:pt>
                  <c:pt idx="3">
                    <c:v>7.4966649999999992</c:v>
                  </c:pt>
                  <c:pt idx="4">
                    <c:v>7.4966649999999992</c:v>
                  </c:pt>
                  <c:pt idx="5">
                    <c:v>7.4966649999999992</c:v>
                  </c:pt>
                  <c:pt idx="6">
                    <c:v>7.4966649999999992</c:v>
                  </c:pt>
                  <c:pt idx="7">
                    <c:v>7.4966649999999992</c:v>
                  </c:pt>
                </c:numCache>
              </c:numRef>
            </c:plus>
            <c:minus>
              <c:numRef>
                <c:f>'All Plots'!$M$35:$T$35</c:f>
                <c:numCache>
                  <c:formatCode>General</c:formatCode>
                  <c:ptCount val="8"/>
                  <c:pt idx="0">
                    <c:v>7.4966649999999992</c:v>
                  </c:pt>
                  <c:pt idx="1">
                    <c:v>7.4966649999999992</c:v>
                  </c:pt>
                  <c:pt idx="2">
                    <c:v>7.4966649999999992</c:v>
                  </c:pt>
                  <c:pt idx="3">
                    <c:v>7.4966649999999992</c:v>
                  </c:pt>
                  <c:pt idx="4">
                    <c:v>7.4966649999999992</c:v>
                  </c:pt>
                  <c:pt idx="5">
                    <c:v>7.4966649999999992</c:v>
                  </c:pt>
                  <c:pt idx="6">
                    <c:v>7.4966649999999992</c:v>
                  </c:pt>
                  <c:pt idx="7">
                    <c:v>7.4966649999999992</c:v>
                  </c:pt>
                </c:numCache>
              </c:numRef>
            </c:minus>
            <c:spPr>
              <a:noFill/>
              <a:ln w="9525" cap="flat" cmpd="sng" algn="ctr">
                <a:solidFill>
                  <a:schemeClr val="tx1">
                    <a:lumMod val="65000"/>
                    <a:lumOff val="35000"/>
                  </a:schemeClr>
                </a:solidFill>
                <a:round/>
              </a:ln>
              <a:effectLst/>
            </c:spPr>
          </c:errBars>
          <c:cat>
            <c:strRef>
              <c:f>'All Plots'!$B$34:$I$34</c:f>
              <c:strCache>
                <c:ptCount val="8"/>
                <c:pt idx="0">
                  <c:v>W11</c:v>
                </c:pt>
                <c:pt idx="1">
                  <c:v>W12</c:v>
                </c:pt>
                <c:pt idx="2">
                  <c:v>W13</c:v>
                </c:pt>
                <c:pt idx="3">
                  <c:v>W14</c:v>
                </c:pt>
                <c:pt idx="4">
                  <c:v>W15</c:v>
                </c:pt>
                <c:pt idx="5">
                  <c:v>W21</c:v>
                </c:pt>
                <c:pt idx="6">
                  <c:v>W22</c:v>
                </c:pt>
                <c:pt idx="7">
                  <c:v>W23</c:v>
                </c:pt>
              </c:strCache>
            </c:strRef>
          </c:cat>
          <c:val>
            <c:numRef>
              <c:f>'All Plots'!$B$35:$I$35</c:f>
              <c:numCache>
                <c:formatCode>0.00</c:formatCode>
                <c:ptCount val="8"/>
                <c:pt idx="0">
                  <c:v>107.78259299999999</c:v>
                </c:pt>
                <c:pt idx="1">
                  <c:v>107.78259299999999</c:v>
                </c:pt>
                <c:pt idx="2">
                  <c:v>107.78259299999999</c:v>
                </c:pt>
                <c:pt idx="3">
                  <c:v>107.78259299999999</c:v>
                </c:pt>
                <c:pt idx="4">
                  <c:v>107.78259299999999</c:v>
                </c:pt>
                <c:pt idx="5">
                  <c:v>107.78259299999999</c:v>
                </c:pt>
                <c:pt idx="6">
                  <c:v>107.78259299999999</c:v>
                </c:pt>
                <c:pt idx="7">
                  <c:v>107.78259299999999</c:v>
                </c:pt>
              </c:numCache>
            </c:numRef>
          </c:val>
          <c:extLst>
            <c:ext xmlns:c16="http://schemas.microsoft.com/office/drawing/2014/chart" uri="{C3380CC4-5D6E-409C-BE32-E72D297353CC}">
              <c16:uniqueId val="{00000000-B304-4668-948E-88E2AF184A07}"/>
            </c:ext>
          </c:extLst>
        </c:ser>
        <c:ser>
          <c:idx val="1"/>
          <c:order val="1"/>
          <c:tx>
            <c:strRef>
              <c:f>'All Plots'!$A$36</c:f>
              <c:strCache>
                <c:ptCount val="1"/>
                <c:pt idx="0">
                  <c:v>7 days</c:v>
                </c:pt>
              </c:strCache>
            </c:strRef>
          </c:tx>
          <c:spPr>
            <a:pattFill prst="dkDnDiag">
              <a:fgClr>
                <a:schemeClr val="accent1"/>
              </a:fgClr>
              <a:bgClr>
                <a:schemeClr val="bg1"/>
              </a:bgClr>
            </a:pattFill>
            <a:ln>
              <a:solidFill>
                <a:schemeClr val="tx1"/>
              </a:solidFill>
            </a:ln>
            <a:effectLst/>
          </c:spPr>
          <c:invertIfNegative val="0"/>
          <c:errBars>
            <c:errBarType val="both"/>
            <c:errValType val="cust"/>
            <c:noEndCap val="0"/>
            <c:plus>
              <c:numRef>
                <c:f>'All Plots'!$M$36:$T$36</c:f>
                <c:numCache>
                  <c:formatCode>General</c:formatCode>
                  <c:ptCount val="8"/>
                  <c:pt idx="0">
                    <c:v>3.4735849999999999</c:v>
                  </c:pt>
                  <c:pt idx="1">
                    <c:v>13.616449999999999</c:v>
                  </c:pt>
                  <c:pt idx="2">
                    <c:v>5.9706630000000001</c:v>
                  </c:pt>
                  <c:pt idx="3">
                    <c:v>6.1378110000000001</c:v>
                  </c:pt>
                  <c:pt idx="4">
                    <c:v>7.4554949999999991</c:v>
                  </c:pt>
                  <c:pt idx="5">
                    <c:v>8.9227760000000007</c:v>
                  </c:pt>
                  <c:pt idx="6">
                    <c:v>7.7108999999999996</c:v>
                  </c:pt>
                  <c:pt idx="7">
                    <c:v>7.2969419999999996</c:v>
                  </c:pt>
                </c:numCache>
              </c:numRef>
            </c:plus>
            <c:minus>
              <c:numRef>
                <c:f>'All Plots'!$M$36:$T$36</c:f>
                <c:numCache>
                  <c:formatCode>General</c:formatCode>
                  <c:ptCount val="8"/>
                  <c:pt idx="0">
                    <c:v>3.4735849999999999</c:v>
                  </c:pt>
                  <c:pt idx="1">
                    <c:v>13.616449999999999</c:v>
                  </c:pt>
                  <c:pt idx="2">
                    <c:v>5.9706630000000001</c:v>
                  </c:pt>
                  <c:pt idx="3">
                    <c:v>6.1378110000000001</c:v>
                  </c:pt>
                  <c:pt idx="4">
                    <c:v>7.4554949999999991</c:v>
                  </c:pt>
                  <c:pt idx="5">
                    <c:v>8.9227760000000007</c:v>
                  </c:pt>
                  <c:pt idx="6">
                    <c:v>7.7108999999999996</c:v>
                  </c:pt>
                  <c:pt idx="7">
                    <c:v>7.2969419999999996</c:v>
                  </c:pt>
                </c:numCache>
              </c:numRef>
            </c:minus>
            <c:spPr>
              <a:noFill/>
              <a:ln w="9525" cap="flat" cmpd="sng" algn="ctr">
                <a:solidFill>
                  <a:schemeClr val="tx1">
                    <a:lumMod val="65000"/>
                    <a:lumOff val="35000"/>
                  </a:schemeClr>
                </a:solidFill>
                <a:round/>
              </a:ln>
              <a:effectLst/>
            </c:spPr>
          </c:errBars>
          <c:cat>
            <c:strRef>
              <c:f>'All Plots'!$B$34:$I$34</c:f>
              <c:strCache>
                <c:ptCount val="8"/>
                <c:pt idx="0">
                  <c:v>W11</c:v>
                </c:pt>
                <c:pt idx="1">
                  <c:v>W12</c:v>
                </c:pt>
                <c:pt idx="2">
                  <c:v>W13</c:v>
                </c:pt>
                <c:pt idx="3">
                  <c:v>W14</c:v>
                </c:pt>
                <c:pt idx="4">
                  <c:v>W15</c:v>
                </c:pt>
                <c:pt idx="5">
                  <c:v>W21</c:v>
                </c:pt>
                <c:pt idx="6">
                  <c:v>W22</c:v>
                </c:pt>
                <c:pt idx="7">
                  <c:v>W23</c:v>
                </c:pt>
              </c:strCache>
            </c:strRef>
          </c:cat>
          <c:val>
            <c:numRef>
              <c:f>'All Plots'!$B$36:$I$36</c:f>
              <c:numCache>
                <c:formatCode>0.00</c:formatCode>
                <c:ptCount val="8"/>
                <c:pt idx="0">
                  <c:v>170.41360400000002</c:v>
                </c:pt>
                <c:pt idx="1">
                  <c:v>343.741308</c:v>
                </c:pt>
                <c:pt idx="2">
                  <c:v>171.29244500000001</c:v>
                </c:pt>
                <c:pt idx="3">
                  <c:v>162.84034800000001</c:v>
                </c:pt>
                <c:pt idx="4">
                  <c:v>103.894757</c:v>
                </c:pt>
                <c:pt idx="5">
                  <c:v>159.94440800000001</c:v>
                </c:pt>
                <c:pt idx="6">
                  <c:v>156.15930399999999</c:v>
                </c:pt>
                <c:pt idx="7">
                  <c:v>146.51871199999999</c:v>
                </c:pt>
              </c:numCache>
            </c:numRef>
          </c:val>
          <c:extLst>
            <c:ext xmlns:c16="http://schemas.microsoft.com/office/drawing/2014/chart" uri="{C3380CC4-5D6E-409C-BE32-E72D297353CC}">
              <c16:uniqueId val="{00000001-B304-4668-948E-88E2AF184A07}"/>
            </c:ext>
          </c:extLst>
        </c:ser>
        <c:ser>
          <c:idx val="2"/>
          <c:order val="2"/>
          <c:tx>
            <c:strRef>
              <c:f>'All Plots'!$A$37</c:f>
              <c:strCache>
                <c:ptCount val="1"/>
                <c:pt idx="0">
                  <c:v>30 days</c:v>
                </c:pt>
              </c:strCache>
            </c:strRef>
          </c:tx>
          <c:spPr>
            <a:solidFill>
              <a:schemeClr val="accent6">
                <a:lumMod val="75000"/>
              </a:schemeClr>
            </a:solidFill>
            <a:ln>
              <a:noFill/>
            </a:ln>
            <a:effectLst/>
          </c:spPr>
          <c:invertIfNegative val="0"/>
          <c:errBars>
            <c:errBarType val="both"/>
            <c:errValType val="cust"/>
            <c:noEndCap val="0"/>
            <c:plus>
              <c:numRef>
                <c:f>'All Plots'!$M$37:$T$37</c:f>
                <c:numCache>
                  <c:formatCode>General</c:formatCode>
                  <c:ptCount val="8"/>
                  <c:pt idx="0">
                    <c:v>8.9047390000000011</c:v>
                  </c:pt>
                  <c:pt idx="1">
                    <c:v>12.90695</c:v>
                  </c:pt>
                  <c:pt idx="2">
                    <c:v>10.105485999999999</c:v>
                  </c:pt>
                  <c:pt idx="3">
                    <c:v>7.0282070000000001</c:v>
                  </c:pt>
                  <c:pt idx="4">
                    <c:v>2.6090469999999999</c:v>
                  </c:pt>
                  <c:pt idx="5">
                    <c:v>5.9508350000000005</c:v>
                  </c:pt>
                  <c:pt idx="6">
                    <c:v>5.6014559999999998</c:v>
                  </c:pt>
                  <c:pt idx="7">
                    <c:v>4.4202630000000003</c:v>
                  </c:pt>
                </c:numCache>
              </c:numRef>
            </c:plus>
            <c:minus>
              <c:numRef>
                <c:f>'All Plots'!$M$37:$T$37</c:f>
                <c:numCache>
                  <c:formatCode>General</c:formatCode>
                  <c:ptCount val="8"/>
                  <c:pt idx="0">
                    <c:v>8.9047390000000011</c:v>
                  </c:pt>
                  <c:pt idx="1">
                    <c:v>12.90695</c:v>
                  </c:pt>
                  <c:pt idx="2">
                    <c:v>10.105485999999999</c:v>
                  </c:pt>
                  <c:pt idx="3">
                    <c:v>7.0282070000000001</c:v>
                  </c:pt>
                  <c:pt idx="4">
                    <c:v>2.6090469999999999</c:v>
                  </c:pt>
                  <c:pt idx="5">
                    <c:v>5.9508350000000005</c:v>
                  </c:pt>
                  <c:pt idx="6">
                    <c:v>5.6014559999999998</c:v>
                  </c:pt>
                  <c:pt idx="7">
                    <c:v>4.4202630000000003</c:v>
                  </c:pt>
                </c:numCache>
              </c:numRef>
            </c:minus>
            <c:spPr>
              <a:noFill/>
              <a:ln w="9525" cap="flat" cmpd="sng" algn="ctr">
                <a:solidFill>
                  <a:schemeClr val="tx1">
                    <a:lumMod val="65000"/>
                    <a:lumOff val="35000"/>
                  </a:schemeClr>
                </a:solidFill>
                <a:round/>
              </a:ln>
              <a:effectLst/>
            </c:spPr>
          </c:errBars>
          <c:cat>
            <c:strRef>
              <c:f>'All Plots'!$B$34:$I$34</c:f>
              <c:strCache>
                <c:ptCount val="8"/>
                <c:pt idx="0">
                  <c:v>W11</c:v>
                </c:pt>
                <c:pt idx="1">
                  <c:v>W12</c:v>
                </c:pt>
                <c:pt idx="2">
                  <c:v>W13</c:v>
                </c:pt>
                <c:pt idx="3">
                  <c:v>W14</c:v>
                </c:pt>
                <c:pt idx="4">
                  <c:v>W15</c:v>
                </c:pt>
                <c:pt idx="5">
                  <c:v>W21</c:v>
                </c:pt>
                <c:pt idx="6">
                  <c:v>W22</c:v>
                </c:pt>
                <c:pt idx="7">
                  <c:v>W23</c:v>
                </c:pt>
              </c:strCache>
            </c:strRef>
          </c:cat>
          <c:val>
            <c:numRef>
              <c:f>'All Plots'!$B$37:$I$37</c:f>
              <c:numCache>
                <c:formatCode>0.00</c:formatCode>
                <c:ptCount val="8"/>
                <c:pt idx="0">
                  <c:v>118.62438</c:v>
                </c:pt>
                <c:pt idx="1">
                  <c:v>102.672411</c:v>
                </c:pt>
                <c:pt idx="2">
                  <c:v>101.36178</c:v>
                </c:pt>
                <c:pt idx="3">
                  <c:v>90.431198999999992</c:v>
                </c:pt>
                <c:pt idx="4">
                  <c:v>91.880633000000003</c:v>
                </c:pt>
                <c:pt idx="5">
                  <c:v>99.331406999999999</c:v>
                </c:pt>
                <c:pt idx="6">
                  <c:v>87.345267000000007</c:v>
                </c:pt>
                <c:pt idx="7">
                  <c:v>84.658297000000005</c:v>
                </c:pt>
              </c:numCache>
            </c:numRef>
          </c:val>
          <c:extLst>
            <c:ext xmlns:c16="http://schemas.microsoft.com/office/drawing/2014/chart" uri="{C3380CC4-5D6E-409C-BE32-E72D297353CC}">
              <c16:uniqueId val="{00000002-B304-4668-948E-88E2AF184A07}"/>
            </c:ext>
          </c:extLst>
        </c:ser>
        <c:dLbls>
          <c:showLegendKey val="0"/>
          <c:showVal val="0"/>
          <c:showCatName val="0"/>
          <c:showSerName val="0"/>
          <c:showPercent val="0"/>
          <c:showBubbleSize val="0"/>
        </c:dLbls>
        <c:gapWidth val="219"/>
        <c:overlap val="-27"/>
        <c:axId val="555848656"/>
        <c:axId val="555849736"/>
      </c:barChart>
      <c:catAx>
        <c:axId val="555848656"/>
        <c:scaling>
          <c:orientation val="minMax"/>
        </c:scaling>
        <c:delete val="0"/>
        <c:axPos val="b"/>
        <c:title>
          <c:tx>
            <c:rich>
              <a:bodyPr rot="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r>
                  <a:rPr lang="en-US" sz="1200" b="1" i="0" u="none" strike="noStrike" kern="1200" baseline="0">
                    <a:solidFill>
                      <a:schemeClr val="tx1"/>
                    </a:solidFill>
                    <a:latin typeface="Georgia" panose="02040502050405020303" pitchFamily="18" charset="0"/>
                    <a:ea typeface="Cambria" panose="02040503050406030204" pitchFamily="18" charset="0"/>
                    <a:cs typeface="+mn-cs"/>
                  </a:rPr>
                  <a:t>Sample</a:t>
                </a:r>
              </a:p>
            </c:rich>
          </c:tx>
          <c:layout>
            <c:manualLayout>
              <c:xMode val="edge"/>
              <c:yMode val="edge"/>
              <c:x val="0.45529744365692443"/>
              <c:y val="0.87919029238880897"/>
            </c:manualLayout>
          </c:layout>
          <c:overlay val="0"/>
          <c:spPr>
            <a:noFill/>
            <a:ln>
              <a:noFill/>
            </a:ln>
            <a:effectLst/>
          </c:spPr>
          <c:txPr>
            <a:bodyPr rot="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rtl="0">
              <a:defRPr lang="en-US" sz="1200" b="1" i="0" u="none" strike="noStrike" kern="1200" spc="0" baseline="0">
                <a:solidFill>
                  <a:schemeClr val="tx1"/>
                </a:solidFill>
                <a:latin typeface="Georgia" panose="02040502050405020303" pitchFamily="18" charset="0"/>
                <a:ea typeface="Cambria" panose="02040503050406030204" pitchFamily="18" charset="0"/>
                <a:cs typeface="+mn-cs"/>
              </a:defRPr>
            </a:pPr>
            <a:endParaRPr lang="en-US"/>
          </a:p>
        </c:txPr>
        <c:crossAx val="555849736"/>
        <c:crosses val="autoZero"/>
        <c:auto val="1"/>
        <c:lblAlgn val="ctr"/>
        <c:lblOffset val="100"/>
        <c:noMultiLvlLbl val="0"/>
      </c:catAx>
      <c:valAx>
        <c:axId val="555849736"/>
        <c:scaling>
          <c:orientation val="minMax"/>
          <c:max val="2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r>
                  <a:rPr lang="en-US" sz="1200" b="1" i="0" u="none" strike="noStrike" kern="1200" baseline="0" dirty="0">
                    <a:solidFill>
                      <a:schemeClr val="tx1"/>
                    </a:solidFill>
                    <a:latin typeface="Georgia" panose="02040502050405020303" pitchFamily="18" charset="0"/>
                    <a:ea typeface="Cambria" panose="02040503050406030204" pitchFamily="18" charset="0"/>
                    <a:cs typeface="+mn-cs"/>
                  </a:rPr>
                  <a:t>Concentration (ppm)</a:t>
                </a:r>
              </a:p>
            </c:rich>
          </c:tx>
          <c:layout>
            <c:manualLayout>
              <c:xMode val="edge"/>
              <c:yMode val="edge"/>
              <c:x val="4.8874620179419886E-3"/>
              <c:y val="0.26867717278200681"/>
            </c:manualLayout>
          </c:layout>
          <c:overlay val="0"/>
          <c:spPr>
            <a:noFill/>
            <a:ln>
              <a:noFill/>
            </a:ln>
            <a:effectLst/>
          </c:spPr>
          <c:txPr>
            <a:bodyPr rot="-540000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endParaRPr lang="en-US"/>
            </a:p>
          </c:txPr>
        </c:title>
        <c:numFmt formatCode="0.000" sourceLinked="0"/>
        <c:majorTickMark val="none"/>
        <c:minorTickMark val="none"/>
        <c:tickLblPos val="nextTo"/>
        <c:spPr>
          <a:noFill/>
          <a:ln>
            <a:noFill/>
          </a:ln>
          <a:effectLst/>
        </c:spPr>
        <c:txPr>
          <a:bodyPr rot="-60000000" spcFirstLastPara="1" vertOverflow="ellipsis" vert="horz" wrap="square" anchor="ctr" anchorCtr="1"/>
          <a:lstStyle/>
          <a:p>
            <a:pPr algn="ctr" rtl="0">
              <a:defRPr lang="en-US" sz="1200" b="1" i="0" u="none" strike="noStrike" kern="1200" spc="0" baseline="0">
                <a:solidFill>
                  <a:schemeClr val="tx1"/>
                </a:solidFill>
                <a:latin typeface="Georgia" panose="02040502050405020303" pitchFamily="18" charset="0"/>
                <a:ea typeface="Cambria" panose="02040503050406030204" pitchFamily="18" charset="0"/>
                <a:cs typeface="+mn-cs"/>
              </a:defRPr>
            </a:pPr>
            <a:endParaRPr lang="en-US"/>
          </a:p>
        </c:txPr>
        <c:crossAx val="555848656"/>
        <c:crosses val="autoZero"/>
        <c:crossBetween val="between"/>
        <c:majorUnit val="40"/>
        <c:dispUnits>
          <c:builtInUnit val="thousands"/>
        </c:dispUnits>
      </c:valAx>
      <c:spPr>
        <a:noFill/>
        <a:ln>
          <a:noFill/>
        </a:ln>
        <a:effectLst/>
      </c:spPr>
    </c:plotArea>
    <c:legend>
      <c:legendPos val="b"/>
      <c:layout>
        <c:manualLayout>
          <c:xMode val="edge"/>
          <c:yMode val="edge"/>
          <c:x val="0.54429382312593233"/>
          <c:y val="0.91285763761347538"/>
          <c:w val="0.45570613197159882"/>
          <c:h val="8.4469874587812896E-2"/>
        </c:manualLayout>
      </c:layout>
      <c:overlay val="0"/>
      <c:spPr>
        <a:noFill/>
        <a:ln>
          <a:noFill/>
        </a:ln>
        <a:effectLst/>
      </c:spPr>
      <c:txPr>
        <a:bodyPr rot="0" spcFirstLastPara="1" vertOverflow="ellipsis" vert="horz" wrap="square" anchor="ctr" anchorCtr="1"/>
        <a:lstStyle/>
        <a:p>
          <a:pPr algn="ctr" rtl="0">
            <a:defRPr lang="en-US" sz="1200" b="1" i="0" u="none" strike="noStrike" kern="1200" baseline="0">
              <a:solidFill>
                <a:schemeClr val="tx1"/>
              </a:solidFill>
              <a:latin typeface="Georgia" panose="02040502050405020303" pitchFamily="18" charset="0"/>
              <a:ea typeface="Cambria" panose="02040503050406030204" pitchFamily="18" charset="0"/>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b="1">
          <a:latin typeface="Cambria" panose="02040503050406030204" pitchFamily="18" charset="0"/>
          <a:ea typeface="Cambria" panose="020405030504060302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3T05:28:58.374"/>
    </inkml:context>
    <inkml:brush xml:id="br0">
      <inkml:brushProperty name="width" value="0.2" units="cm"/>
      <inkml:brushProperty name="height" value="0.2" units="cm"/>
    </inkml:brush>
  </inkml:definitions>
  <inkml:trace contextRef="#ctx0" brushRef="#br0">9390 0 24575,'0'793'0,"-1"-779"0,-2-1 0,-1 1 0,1-1 0,-3 0 0,1 0 0,-2 0 0,1-2 0,-1 2 0,-2-1 0,0 0 0,0-1 0,-13 11 0,-42 66 0,51-68 0,-2-2 0,0 0 0,-1 0 0,-2-1 0,1 0 0,-1-1 0,-2-2 0,-27 17 0,45-30 0,-5 4 0,-2-1 0,2 1 0,-2-1 0,0 0 0,-1-1 0,1 1 0,0-2 0,-1 1 0,1-2 0,-1 0 0,-18 3 0,-122-8 0,124 2 0,-1 1 0,1-1 0,-1 4 0,-49 4 0,-8 11 0,-175 32 0,163-33 0,54-9 0,-2-1 0,-69 3 0,-67-12 0,-148 4 0,188 16 0,87-9 0,-89 4 0,-5-15 0,69 2 0,2 1 0,-146 17 0,67 10 0,14-1 0,-222 15 0,246-37 0,-140-9 0,236 1 0,2 0 0,-1 0 0,1-1 0,1-2 0,-1 1 0,-32-17 0,31 14 0,3 1 0,-2 0 0,0 2 0,0-1 0,-2 2 0,-38-5 0,-419 4 0,246 10 0,-2381-4 0,2569 3 0,1 1 0,-76 14 0,72-9 0,31-4 0,0 0 0,0 1 0,0 0 0,1 2 0,0-2 0,-27 20 0,-33 16 0,51-33 0,1-2 0,-2 1 0,0-1 0,0-2 0,0 0 0,0-2 0,-35 2 0,-191-8 0,103-1 0,111 2 0,-1-1 0,1-2 0,2-2 0,-52-12 0,49 9 0,1 2 0,-1 0 0,-76-4 0,-224 15-1365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B8F3BE-9DA3-4E6F-A8FF-BDCE3BFF8D2D}" type="datetimeFigureOut">
              <a:rPr lang="en-US" smtClean="0"/>
              <a:t>16-Nov-23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6C78F1-3DE6-4D25-A3FE-EBF32D0C292A}" type="slidenum">
              <a:rPr lang="en-US" smtClean="0"/>
              <a:t>‹#›</a:t>
            </a:fld>
            <a:endParaRPr lang="en-US"/>
          </a:p>
        </p:txBody>
      </p:sp>
    </p:spTree>
    <p:extLst>
      <p:ext uri="{BB962C8B-B14F-4D97-AF65-F5344CB8AC3E}">
        <p14:creationId xmlns:p14="http://schemas.microsoft.com/office/powerpoint/2010/main" val="4149331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20483F-633A-4D4D-A948-CDCE67B5AC4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3701947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DF47274-4CF3-4870-964A-8DF056A412F5}"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43809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174B42-D5D7-4A9C-9720-F445324FEDAA}"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1545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39EA56-BBCF-4BA6-B1F7-445B2C48D302}"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3701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DF47274-4CF3-4870-964A-8DF056A412F5}"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0263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46E3C6-6EA0-47DE-BEF8-DC2EB74B1EF1}"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8439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439C91-1249-4E31-A790-BEC84A20EBBC}"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5987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4B41A7A-3F2D-4E57-9D24-8AD1CC87DD0F}" type="datetime1">
              <a:rPr lang="en-US" smtClean="0">
                <a:solidFill>
                  <a:prstClr val="black">
                    <a:tint val="75000"/>
                  </a:prstClr>
                </a:solidFill>
              </a:rPr>
              <a:pPr/>
              <a:t>16-Nov-23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0246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BEB150-FCE2-4A61-87A8-D2758952E9A8}" type="datetime1">
              <a:rPr lang="en-US" smtClean="0">
                <a:solidFill>
                  <a:prstClr val="black">
                    <a:tint val="75000"/>
                  </a:prstClr>
                </a:solidFill>
              </a:rPr>
              <a:pPr/>
              <a:t>16-Nov-23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8002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D23C84-C1F6-4A10-BFEB-62648DA193DE}" type="datetime1">
              <a:rPr lang="en-US" smtClean="0">
                <a:solidFill>
                  <a:prstClr val="black">
                    <a:tint val="75000"/>
                  </a:prstClr>
                </a:solidFill>
              </a:rPr>
              <a:pPr/>
              <a:t>16-Nov-23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851457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287B43-EFC7-4416-AEE2-5B222B0285CB}" type="datetime1">
              <a:rPr lang="en-US" smtClean="0">
                <a:solidFill>
                  <a:prstClr val="black">
                    <a:tint val="75000"/>
                  </a:prstClr>
                </a:solidFill>
              </a:rPr>
              <a:pPr/>
              <a:t>16-Nov-23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649173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ACC3B44-B204-4D7B-8D70-3643B88D7096}" type="datetime1">
              <a:rPr lang="en-US" smtClean="0">
                <a:solidFill>
                  <a:prstClr val="black">
                    <a:tint val="75000"/>
                  </a:prstClr>
                </a:solidFill>
              </a:rPr>
              <a:pPr/>
              <a:t>16-Nov-23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667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46E3C6-6EA0-47DE-BEF8-DC2EB74B1EF1}"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008115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792274B-BC5D-4E6D-AAF1-C442FE4DD041}" type="datetime1">
              <a:rPr lang="en-US" smtClean="0">
                <a:solidFill>
                  <a:prstClr val="black">
                    <a:tint val="75000"/>
                  </a:prstClr>
                </a:solidFill>
              </a:rPr>
              <a:pPr/>
              <a:t>16-Nov-23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4422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174B42-D5D7-4A9C-9720-F445324FEDAA}"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582132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39EA56-BBCF-4BA6-B1F7-445B2C48D302}"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7636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439C91-1249-4E31-A790-BEC84A20EBBC}"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22399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4B41A7A-3F2D-4E57-9D24-8AD1CC87DD0F}" type="datetime1">
              <a:rPr lang="en-US" smtClean="0">
                <a:solidFill>
                  <a:prstClr val="black">
                    <a:tint val="75000"/>
                  </a:prstClr>
                </a:solidFill>
              </a:rPr>
              <a:pPr/>
              <a:t>16-Nov-23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5668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BEB150-FCE2-4A61-87A8-D2758952E9A8}" type="datetime1">
              <a:rPr lang="en-US" smtClean="0">
                <a:solidFill>
                  <a:prstClr val="black">
                    <a:tint val="75000"/>
                  </a:prstClr>
                </a:solidFill>
              </a:rPr>
              <a:pPr/>
              <a:t>16-Nov-23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3752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D23C84-C1F6-4A10-BFEB-62648DA193DE}" type="datetime1">
              <a:rPr lang="en-US" smtClean="0">
                <a:solidFill>
                  <a:prstClr val="black">
                    <a:tint val="75000"/>
                  </a:prstClr>
                </a:solidFill>
              </a:rPr>
              <a:pPr/>
              <a:t>16-Nov-23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9318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287B43-EFC7-4416-AEE2-5B222B0285CB}" type="datetime1">
              <a:rPr lang="en-US" smtClean="0">
                <a:solidFill>
                  <a:prstClr val="black">
                    <a:tint val="75000"/>
                  </a:prstClr>
                </a:solidFill>
              </a:rPr>
              <a:pPr/>
              <a:t>16-Nov-23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2679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ACC3B44-B204-4D7B-8D70-3643B88D7096}" type="datetime1">
              <a:rPr lang="en-US" smtClean="0">
                <a:solidFill>
                  <a:prstClr val="black">
                    <a:tint val="75000"/>
                  </a:prstClr>
                </a:solidFill>
              </a:rPr>
              <a:pPr/>
              <a:t>16-Nov-23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7579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792274B-BC5D-4E6D-AAF1-C442FE4DD041}" type="datetime1">
              <a:rPr lang="en-US" smtClean="0">
                <a:solidFill>
                  <a:prstClr val="black">
                    <a:tint val="75000"/>
                  </a:prstClr>
                </a:solidFill>
              </a:rPr>
              <a:pPr/>
              <a:t>16-Nov-23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5248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F543D-D1C4-4DE9-A436-0409AE2A3B3C}"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48810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F543D-D1C4-4DE9-A436-0409AE2A3B3C}" type="datetime1">
              <a:rPr lang="en-US" smtClean="0">
                <a:solidFill>
                  <a:prstClr val="black">
                    <a:tint val="75000"/>
                  </a:prstClr>
                </a:solidFill>
              </a:rPr>
              <a:pPr/>
              <a:t>16-Nov-23</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760D5-C8F1-4153-B235-003BFAD3B57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010020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7" Type="http://schemas.openxmlformats.org/officeDocument/2006/relationships/image" Target="../media/image14.png"/><Relationship Id="rId2" Type="http://schemas.openxmlformats.org/officeDocument/2006/relationships/image" Target="../media/image9.emf"/><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doi.org/10.1016/j.fuel.2022.125363"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1.sv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9.png"/><Relationship Id="rId4" Type="http://schemas.openxmlformats.org/officeDocument/2006/relationships/customXml" Target="../ink/ink1.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emf"/><Relationship Id="rId7" Type="http://schemas.openxmlformats.org/officeDocument/2006/relationships/image" Target="../media/image29.png"/><Relationship Id="rId2" Type="http://schemas.openxmlformats.org/officeDocument/2006/relationships/image" Target="../media/image24.emf"/><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emf"/></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ireservoir.com/case_shale.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9401" y="634569"/>
            <a:ext cx="8698952" cy="954107"/>
          </a:xfrm>
        </p:spPr>
        <p:txBody>
          <a:bodyPr>
            <a:noAutofit/>
          </a:bodyPr>
          <a:lstStyle/>
          <a:p>
            <a:pPr marL="0" marR="0">
              <a:lnSpc>
                <a:spcPct val="115000"/>
              </a:lnSpc>
              <a:spcBef>
                <a:spcPts val="0"/>
              </a:spcBef>
              <a:spcAft>
                <a:spcPts val="0"/>
              </a:spcAft>
            </a:pPr>
            <a:r>
              <a:rPr lang="en-US" sz="2400" b="1" dirty="0">
                <a:effectLst/>
                <a:latin typeface="Georgia" panose="02040502050405020303" pitchFamily="18" charset="0"/>
                <a:ea typeface="Times New Roman" panose="02020603050405020304" pitchFamily="18" charset="0"/>
              </a:rPr>
              <a:t>Impacts of Geochemical Rock-Fluid Interactions on Production and Carbon Storage in Caney Shale of Southern Oklahoma </a:t>
            </a:r>
            <a:endParaRPr lang="en-US" sz="2400" dirty="0">
              <a:effectLst/>
              <a:latin typeface="Georgia" panose="02040502050405020303" pitchFamily="18" charset="0"/>
              <a:ea typeface="Times New Roman" panose="02020603050405020304" pitchFamily="18" charset="0"/>
            </a:endParaRPr>
          </a:p>
        </p:txBody>
      </p:sp>
      <p:sp>
        <p:nvSpPr>
          <p:cNvPr id="4" name="TextBox 3"/>
          <p:cNvSpPr txBox="1"/>
          <p:nvPr/>
        </p:nvSpPr>
        <p:spPr>
          <a:xfrm>
            <a:off x="3037559" y="1696448"/>
            <a:ext cx="6175332" cy="821828"/>
          </a:xfrm>
          <a:prstGeom prst="rect">
            <a:avLst/>
          </a:prstGeom>
          <a:noFill/>
        </p:spPr>
        <p:txBody>
          <a:bodyPr wrap="square" rtlCol="0">
            <a:spAutoFit/>
          </a:bodyPr>
          <a:lstStyle/>
          <a:p>
            <a:pPr algn="ctr">
              <a:lnSpc>
                <a:spcPct val="200000"/>
              </a:lnSpc>
            </a:pPr>
            <a:r>
              <a:rPr lang="en-US" sz="2800" b="1" dirty="0">
                <a:solidFill>
                  <a:srgbClr val="FFC000">
                    <a:lumMod val="50000"/>
                  </a:srgbClr>
                </a:solidFill>
                <a:latin typeface="Georgia" panose="02040502050405020303" pitchFamily="18" charset="0"/>
                <a:cs typeface="Times New Roman" panose="02020603050405020304" pitchFamily="18" charset="0"/>
              </a:rPr>
              <a:t>Presenter: Gabriel Awejori</a:t>
            </a:r>
          </a:p>
        </p:txBody>
      </p:sp>
      <p:sp>
        <p:nvSpPr>
          <p:cNvPr id="5" name="TextBox 4"/>
          <p:cNvSpPr txBox="1"/>
          <p:nvPr/>
        </p:nvSpPr>
        <p:spPr>
          <a:xfrm>
            <a:off x="488513" y="2989149"/>
            <a:ext cx="11273425" cy="3339376"/>
          </a:xfrm>
          <a:prstGeom prst="rect">
            <a:avLst/>
          </a:prstGeom>
          <a:noFill/>
          <a:ln>
            <a:solidFill>
              <a:schemeClr val="bg1"/>
            </a:solidFill>
          </a:ln>
        </p:spPr>
        <p:txBody>
          <a:bodyPr wrap="square" rtlCol="0">
            <a:spAutoFit/>
          </a:bodyPr>
          <a:lstStyle/>
          <a:p>
            <a:pPr marL="0" marR="0" algn="ctr">
              <a:lnSpc>
                <a:spcPct val="150000"/>
              </a:lnSpc>
              <a:spcAft>
                <a:spcPts val="1200"/>
              </a:spcAft>
            </a:pPr>
            <a:r>
              <a:rPr lang="en-US" sz="1800" b="1" dirty="0">
                <a:effectLst/>
                <a:latin typeface="Georgia" panose="02040502050405020303" pitchFamily="18" charset="0"/>
                <a:ea typeface="Times New Roman" panose="02020603050405020304" pitchFamily="18" charset="0"/>
              </a:rPr>
              <a:t>Gabriel Awejori</a:t>
            </a:r>
            <a:r>
              <a:rPr lang="en-US" sz="1800" b="1" baseline="30000" dirty="0">
                <a:effectLst/>
                <a:latin typeface="Georgia" panose="02040502050405020303" pitchFamily="18" charset="0"/>
                <a:ea typeface="Times New Roman" panose="02020603050405020304" pitchFamily="18" charset="0"/>
              </a:rPr>
              <a:t>1</a:t>
            </a:r>
            <a:r>
              <a:rPr lang="en-US" sz="1800" b="1" dirty="0">
                <a:effectLst/>
                <a:latin typeface="Georgia" panose="02040502050405020303" pitchFamily="18" charset="0"/>
                <a:ea typeface="Times New Roman" panose="02020603050405020304" pitchFamily="18" charset="0"/>
              </a:rPr>
              <a:t>, </a:t>
            </a:r>
            <a:r>
              <a:rPr lang="en-US" sz="1800" b="1" dirty="0" err="1">
                <a:effectLst/>
                <a:latin typeface="Georgia" panose="02040502050405020303" pitchFamily="18" charset="0"/>
                <a:ea typeface="Times New Roman" panose="02020603050405020304" pitchFamily="18" charset="0"/>
              </a:rPr>
              <a:t>Wenming</a:t>
            </a:r>
            <a:r>
              <a:rPr lang="en-US" sz="1800" b="1" dirty="0">
                <a:effectLst/>
                <a:latin typeface="Georgia" panose="02040502050405020303" pitchFamily="18" charset="0"/>
                <a:ea typeface="Times New Roman" panose="02020603050405020304" pitchFamily="18" charset="0"/>
              </a:rPr>
              <a:t> Dong</a:t>
            </a:r>
            <a:r>
              <a:rPr lang="en-US" sz="1800" b="1" baseline="30000" dirty="0">
                <a:effectLst/>
                <a:latin typeface="Georgia" panose="02040502050405020303" pitchFamily="18" charset="0"/>
                <a:ea typeface="Times New Roman" panose="02020603050405020304" pitchFamily="18" charset="0"/>
              </a:rPr>
              <a:t>2</a:t>
            </a:r>
            <a:r>
              <a:rPr lang="en-US" sz="1800" b="1" dirty="0">
                <a:effectLst/>
                <a:latin typeface="Georgia" panose="02040502050405020303" pitchFamily="18" charset="0"/>
                <a:ea typeface="Times New Roman" panose="02020603050405020304" pitchFamily="18" charset="0"/>
              </a:rPr>
              <a:t>, Christine Doughty</a:t>
            </a:r>
            <a:r>
              <a:rPr lang="en-US" sz="1800" b="1" baseline="30000" dirty="0">
                <a:effectLst/>
                <a:latin typeface="Georgia" panose="02040502050405020303" pitchFamily="18" charset="0"/>
                <a:ea typeface="Times New Roman" panose="02020603050405020304" pitchFamily="18" charset="0"/>
              </a:rPr>
              <a:t>2</a:t>
            </a:r>
            <a:r>
              <a:rPr lang="en-US" sz="1800" b="1" dirty="0">
                <a:effectLst/>
                <a:latin typeface="Georgia" panose="02040502050405020303" pitchFamily="18" charset="0"/>
                <a:ea typeface="Times New Roman" panose="02020603050405020304" pitchFamily="18" charset="0"/>
              </a:rPr>
              <a:t>, Nicolas Spycher</a:t>
            </a:r>
            <a:r>
              <a:rPr lang="en-US" sz="1800" b="1" baseline="30000" dirty="0">
                <a:effectLst/>
                <a:latin typeface="Georgia" panose="02040502050405020303" pitchFamily="18" charset="0"/>
                <a:ea typeface="Times New Roman" panose="02020603050405020304" pitchFamily="18" charset="0"/>
              </a:rPr>
              <a:t>2</a:t>
            </a:r>
            <a:r>
              <a:rPr lang="en-US" sz="1800" b="1" dirty="0">
                <a:effectLst/>
                <a:latin typeface="Georgia" panose="02040502050405020303" pitchFamily="18" charset="0"/>
                <a:ea typeface="Times New Roman" panose="02020603050405020304" pitchFamily="18" charset="0"/>
              </a:rPr>
              <a:t>, </a:t>
            </a:r>
            <a:r>
              <a:rPr lang="en-US" sz="1800" b="1" dirty="0" err="1">
                <a:effectLst/>
                <a:latin typeface="Georgia" panose="02040502050405020303" pitchFamily="18" charset="0"/>
                <a:ea typeface="Times New Roman" panose="02020603050405020304" pitchFamily="18" charset="0"/>
              </a:rPr>
              <a:t>Fengyang</a:t>
            </a:r>
            <a:r>
              <a:rPr lang="en-US" sz="1800" b="1" dirty="0">
                <a:effectLst/>
                <a:latin typeface="Georgia" panose="02040502050405020303" pitchFamily="18" charset="0"/>
                <a:ea typeface="Times New Roman" panose="02020603050405020304" pitchFamily="18" charset="0"/>
              </a:rPr>
              <a:t> Xiong</a:t>
            </a:r>
            <a:r>
              <a:rPr lang="en-US" sz="1800" b="1" baseline="30000" dirty="0">
                <a:effectLst/>
                <a:latin typeface="Georgia" panose="02040502050405020303" pitchFamily="18" charset="0"/>
                <a:ea typeface="Times New Roman" panose="02020603050405020304" pitchFamily="18" charset="0"/>
              </a:rPr>
              <a:t>1</a:t>
            </a:r>
            <a:r>
              <a:rPr lang="en-US" sz="1800" b="1" dirty="0">
                <a:effectLst/>
                <a:latin typeface="Georgia" panose="02040502050405020303" pitchFamily="18" charset="0"/>
                <a:ea typeface="Times New Roman" panose="02020603050405020304" pitchFamily="18" charset="0"/>
              </a:rPr>
              <a:t>, </a:t>
            </a:r>
            <a:r>
              <a:rPr lang="en-US" sz="1800" b="1" dirty="0" err="1">
                <a:effectLst/>
                <a:latin typeface="Georgia" panose="02040502050405020303" pitchFamily="18" charset="0"/>
                <a:ea typeface="Times New Roman" panose="02020603050405020304" pitchFamily="18" charset="0"/>
              </a:rPr>
              <a:t>Loic</a:t>
            </a:r>
            <a:r>
              <a:rPr lang="en-US" sz="1800" b="1" dirty="0">
                <a:effectLst/>
                <a:latin typeface="Georgia" panose="02040502050405020303" pitchFamily="18" charset="0"/>
                <a:ea typeface="Times New Roman" panose="02020603050405020304" pitchFamily="18" charset="0"/>
              </a:rPr>
              <a:t> Bethel Dje</a:t>
            </a:r>
            <a:r>
              <a:rPr lang="en-US" sz="1800" b="1" baseline="30000" dirty="0">
                <a:effectLst/>
                <a:latin typeface="Georgia" panose="02040502050405020303" pitchFamily="18" charset="0"/>
                <a:ea typeface="Times New Roman" panose="02020603050405020304" pitchFamily="18" charset="0"/>
              </a:rPr>
              <a:t>1</a:t>
            </a:r>
            <a:r>
              <a:rPr lang="en-US" sz="1800" b="1" dirty="0">
                <a:effectLst/>
                <a:latin typeface="Georgia" panose="02040502050405020303" pitchFamily="18" charset="0"/>
                <a:ea typeface="Times New Roman" panose="02020603050405020304" pitchFamily="18" charset="0"/>
              </a:rPr>
              <a:t> and </a:t>
            </a:r>
            <a:r>
              <a:rPr lang="en-US" sz="1800" b="1" dirty="0" err="1">
                <a:effectLst/>
                <a:latin typeface="Georgia" panose="02040502050405020303" pitchFamily="18" charset="0"/>
                <a:ea typeface="Times New Roman" panose="02020603050405020304" pitchFamily="18" charset="0"/>
              </a:rPr>
              <a:t>Mileva</a:t>
            </a:r>
            <a:r>
              <a:rPr lang="en-US" sz="1800" b="1" dirty="0">
                <a:effectLst/>
                <a:latin typeface="Georgia" panose="02040502050405020303" pitchFamily="18" charset="0"/>
                <a:ea typeface="Times New Roman" panose="02020603050405020304" pitchFamily="18" charset="0"/>
              </a:rPr>
              <a:t> Radonjic</a:t>
            </a:r>
            <a:r>
              <a:rPr lang="en-US" sz="1800" b="1" baseline="30000" dirty="0">
                <a:effectLst/>
                <a:latin typeface="Georgia" panose="02040502050405020303" pitchFamily="18" charset="0"/>
                <a:ea typeface="Times New Roman" panose="02020603050405020304" pitchFamily="18" charset="0"/>
              </a:rPr>
              <a:t>1,3*</a:t>
            </a:r>
          </a:p>
          <a:p>
            <a:pPr algn="ctr">
              <a:lnSpc>
                <a:spcPct val="150000"/>
              </a:lnSpc>
            </a:pPr>
            <a:r>
              <a:rPr lang="en-US" sz="1400" baseline="30000" dirty="0">
                <a:solidFill>
                  <a:prstClr val="black"/>
                </a:solidFill>
                <a:latin typeface="Georgia" panose="02040502050405020303" pitchFamily="18" charset="0"/>
                <a:cs typeface="Times New Roman" panose="02020603050405020304" pitchFamily="18" charset="0"/>
              </a:rPr>
              <a:t>1</a:t>
            </a:r>
            <a:r>
              <a:rPr lang="en-US" sz="1400" dirty="0">
                <a:solidFill>
                  <a:prstClr val="black"/>
                </a:solidFill>
                <a:latin typeface="Georgia" panose="02040502050405020303" pitchFamily="18" charset="0"/>
                <a:cs typeface="Times New Roman" panose="02020603050405020304" pitchFamily="18" charset="0"/>
              </a:rPr>
              <a:t>Hydraulic Barrier Materials and </a:t>
            </a:r>
            <a:r>
              <a:rPr lang="en-US" sz="1400" dirty="0" err="1">
                <a:solidFill>
                  <a:prstClr val="black"/>
                </a:solidFill>
                <a:latin typeface="Georgia" panose="02040502050405020303" pitchFamily="18" charset="0"/>
                <a:cs typeface="Times New Roman" panose="02020603050405020304" pitchFamily="18" charset="0"/>
              </a:rPr>
              <a:t>Geomimicry</a:t>
            </a:r>
            <a:r>
              <a:rPr lang="en-US" sz="1400" dirty="0">
                <a:solidFill>
                  <a:prstClr val="black"/>
                </a:solidFill>
                <a:latin typeface="Georgia" panose="02040502050405020303" pitchFamily="18" charset="0"/>
                <a:cs typeface="Times New Roman" panose="02020603050405020304" pitchFamily="18" charset="0"/>
              </a:rPr>
              <a:t> Lab, School of Chemical Engineering, Oklahoma State University, Stillwater, Oklahoma, USA</a:t>
            </a:r>
          </a:p>
          <a:p>
            <a:pPr algn="ctr">
              <a:lnSpc>
                <a:spcPct val="150000"/>
              </a:lnSpc>
            </a:pPr>
            <a:r>
              <a:rPr lang="en-US" sz="1400" baseline="30000" dirty="0">
                <a:effectLst/>
                <a:latin typeface="Georgia" panose="02040502050405020303" pitchFamily="18" charset="0"/>
                <a:ea typeface="Times New Roman" panose="02020603050405020304" pitchFamily="18" charset="0"/>
              </a:rPr>
              <a:t>2</a:t>
            </a:r>
            <a:r>
              <a:rPr lang="en-US" sz="1400" dirty="0">
                <a:solidFill>
                  <a:srgbClr val="000000"/>
                </a:solidFill>
                <a:effectLst/>
                <a:latin typeface="Georgia" panose="02040502050405020303" pitchFamily="18" charset="0"/>
                <a:ea typeface="Times New Roman" panose="02020603050405020304" pitchFamily="18" charset="0"/>
              </a:rPr>
              <a:t>Energy Geosciences Division, Lawrence Berkeley National Laboratory, 1 Cyclotron Road, Berkeley, CA 94720, USA</a:t>
            </a:r>
            <a:endParaRPr lang="en-US" sz="1400" dirty="0">
              <a:effectLst/>
              <a:latin typeface="Georgia" panose="02040502050405020303" pitchFamily="18" charset="0"/>
              <a:ea typeface="Times New Roman" panose="02020603050405020304" pitchFamily="18" charset="0"/>
            </a:endParaRPr>
          </a:p>
          <a:p>
            <a:pPr algn="ctr">
              <a:lnSpc>
                <a:spcPct val="150000"/>
              </a:lnSpc>
            </a:pPr>
            <a:r>
              <a:rPr lang="en-US" sz="1400" baseline="30000" dirty="0">
                <a:effectLst/>
                <a:latin typeface="Georgia" panose="02040502050405020303" pitchFamily="18" charset="0"/>
                <a:ea typeface="Times New Roman" panose="02020603050405020304" pitchFamily="18" charset="0"/>
              </a:rPr>
              <a:t>3</a:t>
            </a:r>
            <a:r>
              <a:rPr lang="en-US" sz="1400" dirty="0">
                <a:effectLst/>
                <a:latin typeface="Georgia" panose="02040502050405020303" pitchFamily="18" charset="0"/>
                <a:ea typeface="Times New Roman" panose="02020603050405020304" pitchFamily="18" charset="0"/>
              </a:rPr>
              <a:t>Boone Pickens School of Geology, Oklahoma State University, Stillwater, OK 74078, USA</a:t>
            </a:r>
          </a:p>
          <a:p>
            <a:pPr algn="ctr"/>
            <a:endParaRPr lang="en-US" sz="1200" dirty="0">
              <a:effectLst/>
              <a:latin typeface="Georgia" panose="02040502050405020303" pitchFamily="18" charset="0"/>
              <a:ea typeface="Times New Roman" panose="02020603050405020304" pitchFamily="18" charset="0"/>
            </a:endParaRPr>
          </a:p>
          <a:p>
            <a:pPr algn="ctr"/>
            <a:endParaRPr lang="en-US" sz="2000" b="1" dirty="0">
              <a:solidFill>
                <a:srgbClr val="FFC000">
                  <a:lumMod val="50000"/>
                </a:srgbClr>
              </a:solidFill>
              <a:latin typeface="Cambria" panose="02040503050406030204" pitchFamily="18" charset="0"/>
              <a:ea typeface="Cambria" panose="02040503050406030204" pitchFamily="18" charset="0"/>
            </a:endParaRPr>
          </a:p>
          <a:p>
            <a:pPr algn="ctr"/>
            <a:r>
              <a:rPr lang="en-US" b="1" dirty="0">
                <a:latin typeface="Georgia" panose="02040502050405020303" pitchFamily="18" charset="0"/>
                <a:ea typeface="Cambria" panose="02040503050406030204" pitchFamily="18" charset="0"/>
              </a:rPr>
              <a:t>South-West Regional Meeting - ACS  (2023), Oklahoma City, OK</a:t>
            </a:r>
            <a:endParaRPr lang="en-US" sz="1100" dirty="0">
              <a:latin typeface="Georgia" panose="02040502050405020303" pitchFamily="18" charset="0"/>
              <a:cs typeface="Times New Roman" panose="02020603050405020304" pitchFamily="18" charset="0"/>
            </a:endParaRPr>
          </a:p>
          <a:p>
            <a:pPr algn="ctr"/>
            <a:endParaRPr lang="en-US" sz="1400" b="1" dirty="0">
              <a:solidFill>
                <a:srgbClr val="ED7D31">
                  <a:lumMod val="75000"/>
                </a:srgbClr>
              </a:solidFill>
              <a:latin typeface="Georgia" panose="02040502050405020303" pitchFamily="18" charset="0"/>
              <a:ea typeface="Times New Roman" panose="02020603050405020304" pitchFamily="18" charset="0"/>
              <a:cs typeface="Times New Roman" panose="02020603050405020304" pitchFamily="18" charset="0"/>
            </a:endParaRPr>
          </a:p>
          <a:p>
            <a:pPr algn="ctr"/>
            <a:endParaRPr lang="en-US" sz="1400" dirty="0">
              <a:solidFill>
                <a:prstClr val="black"/>
              </a:solidFill>
              <a:latin typeface="Georgia" panose="02040502050405020303"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374355" y="275955"/>
            <a:ext cx="1195046" cy="1205393"/>
          </a:xfrm>
          <a:prstGeom prst="rect">
            <a:avLst/>
          </a:prstGeom>
        </p:spPr>
      </p:pic>
      <p:sp>
        <p:nvSpPr>
          <p:cNvPr id="3" name="TextBox 2"/>
          <p:cNvSpPr txBox="1"/>
          <p:nvPr/>
        </p:nvSpPr>
        <p:spPr>
          <a:xfrm>
            <a:off x="459287" y="6211669"/>
            <a:ext cx="11273425" cy="646331"/>
          </a:xfrm>
          <a:prstGeom prst="rect">
            <a:avLst/>
          </a:prstGeom>
          <a:noFill/>
        </p:spPr>
        <p:txBody>
          <a:bodyPr wrap="square" rtlCol="0">
            <a:spAutoFit/>
          </a:bodyPr>
          <a:lstStyle/>
          <a:p>
            <a:pPr algn="ctr"/>
            <a:r>
              <a:rPr lang="en-US" sz="1200" b="1" dirty="0">
                <a:solidFill>
                  <a:srgbClr val="ED7D31">
                    <a:lumMod val="75000"/>
                  </a:srgbClr>
                </a:solidFill>
                <a:latin typeface="Georgia" panose="02040502050405020303" pitchFamily="18" charset="0"/>
                <a:ea typeface="Times New Roman" panose="02020603050405020304" pitchFamily="18" charset="0"/>
                <a:cs typeface="Times New Roman" panose="02020603050405020304" pitchFamily="18" charset="0"/>
              </a:rPr>
              <a:t>DOE Award DE-FE0031776 from the Office of Fossil Energy in Partnership with  </a:t>
            </a:r>
            <a:r>
              <a:rPr lang="en-US" sz="1200" dirty="0">
                <a:solidFill>
                  <a:srgbClr val="ED7D31">
                    <a:lumMod val="75000"/>
                  </a:srgbClr>
                </a:solidFill>
                <a:latin typeface="Georgia" panose="02040502050405020303" pitchFamily="18" charset="0"/>
                <a:ea typeface="Times New Roman" panose="02020603050405020304" pitchFamily="18" charset="0"/>
                <a:cs typeface="Times New Roman" panose="02020603050405020304" pitchFamily="18" charset="0"/>
              </a:rPr>
              <a:t>industry partner, OGS, OSU Geology, OSU Chem. Engineering, University of Pittsburgh, Lawrence Berkeley National Lab and DOE NETL.</a:t>
            </a:r>
            <a:endParaRPr lang="en-US" sz="1200" dirty="0">
              <a:solidFill>
                <a:srgbClr val="ED7D31">
                  <a:lumMod val="75000"/>
                </a:srgbClr>
              </a:solidFill>
              <a:latin typeface="Georgia" panose="02040502050405020303" pitchFamily="18" charset="0"/>
              <a:cs typeface="Times New Roman" panose="02020603050405020304" pitchFamily="18" charset="0"/>
            </a:endParaRPr>
          </a:p>
          <a:p>
            <a:pPr algn="ctr"/>
            <a:endParaRPr lang="en-US" sz="1200" b="1" dirty="0">
              <a:solidFill>
                <a:srgbClr val="FFC000">
                  <a:lumMod val="50000"/>
                </a:srgbClr>
              </a:solidFill>
              <a:latin typeface="Cambria" panose="02040503050406030204" pitchFamily="18" charset="0"/>
              <a:ea typeface="Cambria" panose="02040503050406030204" pitchFamily="18" charset="0"/>
            </a:endParaRPr>
          </a:p>
        </p:txBody>
      </p:sp>
      <p:pic>
        <p:nvPicPr>
          <p:cNvPr id="6" name="Picture 5">
            <a:extLst>
              <a:ext uri="{FF2B5EF4-FFF2-40B4-BE49-F238E27FC236}">
                <a16:creationId xmlns:a16="http://schemas.microsoft.com/office/drawing/2014/main" id="{E7DE15DD-96A7-FD06-9D37-8ECEEDE0B7E2}"/>
              </a:ext>
            </a:extLst>
          </p:cNvPr>
          <p:cNvPicPr>
            <a:picLocks noChangeAspect="1"/>
          </p:cNvPicPr>
          <p:nvPr/>
        </p:nvPicPr>
        <p:blipFill>
          <a:blip r:embed="rId2"/>
          <a:stretch>
            <a:fillRect/>
          </a:stretch>
        </p:blipFill>
        <p:spPr>
          <a:xfrm>
            <a:off x="10268353" y="275955"/>
            <a:ext cx="1195046" cy="1205393"/>
          </a:xfrm>
          <a:prstGeom prst="rect">
            <a:avLst/>
          </a:prstGeom>
        </p:spPr>
      </p:pic>
    </p:spTree>
    <p:extLst>
      <p:ext uri="{BB962C8B-B14F-4D97-AF65-F5344CB8AC3E}">
        <p14:creationId xmlns:p14="http://schemas.microsoft.com/office/powerpoint/2010/main" val="504300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10</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673274"/>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9F58AD76-7EC2-B9F8-4AA0-0558DF79590E}"/>
              </a:ext>
            </a:extLst>
          </p:cNvPr>
          <p:cNvSpPr>
            <a:spLocks noGrp="1"/>
          </p:cNvSpPr>
          <p:nvPr>
            <p:ph type="title"/>
          </p:nvPr>
        </p:nvSpPr>
        <p:spPr>
          <a:xfrm>
            <a:off x="2387744" y="136525"/>
            <a:ext cx="814225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RESULTS – SEM Micrographs and EDS Plots</a:t>
            </a:r>
          </a:p>
        </p:txBody>
      </p:sp>
      <p:grpSp>
        <p:nvGrpSpPr>
          <p:cNvPr id="15" name="Group 14">
            <a:extLst>
              <a:ext uri="{FF2B5EF4-FFF2-40B4-BE49-F238E27FC236}">
                <a16:creationId xmlns:a16="http://schemas.microsoft.com/office/drawing/2014/main" id="{05C46BB5-DE0A-31E6-A751-D014AF984C04}"/>
              </a:ext>
            </a:extLst>
          </p:cNvPr>
          <p:cNvGrpSpPr/>
          <p:nvPr/>
        </p:nvGrpSpPr>
        <p:grpSpPr>
          <a:xfrm>
            <a:off x="-159742" y="3401117"/>
            <a:ext cx="4418334" cy="3429000"/>
            <a:chOff x="0" y="0"/>
            <a:chExt cx="3619500" cy="2676525"/>
          </a:xfrm>
        </p:grpSpPr>
        <p:grpSp>
          <p:nvGrpSpPr>
            <p:cNvPr id="57" name="Group 56">
              <a:extLst>
                <a:ext uri="{FF2B5EF4-FFF2-40B4-BE49-F238E27FC236}">
                  <a16:creationId xmlns:a16="http://schemas.microsoft.com/office/drawing/2014/main" id="{93DA1083-7927-74A7-461A-99BCEC90DCC2}"/>
                </a:ext>
              </a:extLst>
            </p:cNvPr>
            <p:cNvGrpSpPr/>
            <p:nvPr/>
          </p:nvGrpSpPr>
          <p:grpSpPr>
            <a:xfrm>
              <a:off x="0" y="0"/>
              <a:ext cx="3619500" cy="2676525"/>
              <a:chOff x="0" y="0"/>
              <a:chExt cx="4114800" cy="3162300"/>
            </a:xfrm>
          </p:grpSpPr>
          <p:pic>
            <p:nvPicPr>
              <p:cNvPr id="71" name="Picture 70">
                <a:extLst>
                  <a:ext uri="{FF2B5EF4-FFF2-40B4-BE49-F238E27FC236}">
                    <a16:creationId xmlns:a16="http://schemas.microsoft.com/office/drawing/2014/main" id="{A3F74CEB-DA20-59BF-A9F9-83479ABEFC1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14800" cy="3162300"/>
              </a:xfrm>
              <a:prstGeom prst="rect">
                <a:avLst/>
              </a:prstGeom>
              <a:noFill/>
              <a:ln>
                <a:noFill/>
              </a:ln>
            </p:spPr>
          </p:pic>
          <p:sp>
            <p:nvSpPr>
              <p:cNvPr id="72" name="Text Box 118">
                <a:extLst>
                  <a:ext uri="{FF2B5EF4-FFF2-40B4-BE49-F238E27FC236}">
                    <a16:creationId xmlns:a16="http://schemas.microsoft.com/office/drawing/2014/main" id="{9F46A2DE-1EBE-7656-C28C-6E362238CA63}"/>
                  </a:ext>
                </a:extLst>
              </p:cNvPr>
              <p:cNvSpPr txBox="1"/>
              <p:nvPr/>
            </p:nvSpPr>
            <p:spPr>
              <a:xfrm>
                <a:off x="1082174" y="178167"/>
                <a:ext cx="2060911" cy="4095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a:effectLst/>
                    <a:latin typeface="Times New Roman" panose="02020603050405020304" pitchFamily="18" charset="0"/>
                    <a:ea typeface="Times New Roman" panose="02020603050405020304" pitchFamily="18" charset="0"/>
                  </a:rPr>
                  <a:t>W22_Unreacted_Spot</a:t>
                </a:r>
                <a:endParaRPr lang="en-US" sz="1200">
                  <a:effectLst/>
                  <a:latin typeface="Times New Roman" panose="02020603050405020304" pitchFamily="18" charset="0"/>
                  <a:ea typeface="Times New Roman" panose="02020603050405020304" pitchFamily="18" charset="0"/>
                </a:endParaRPr>
              </a:p>
            </p:txBody>
          </p:sp>
        </p:grpSp>
        <p:grpSp>
          <p:nvGrpSpPr>
            <p:cNvPr id="58" name="Group 57">
              <a:extLst>
                <a:ext uri="{FF2B5EF4-FFF2-40B4-BE49-F238E27FC236}">
                  <a16:creationId xmlns:a16="http://schemas.microsoft.com/office/drawing/2014/main" id="{FE9C823F-D4E3-EDC5-3081-AA50136C7217}"/>
                </a:ext>
              </a:extLst>
            </p:cNvPr>
            <p:cNvGrpSpPr/>
            <p:nvPr/>
          </p:nvGrpSpPr>
          <p:grpSpPr>
            <a:xfrm>
              <a:off x="523875" y="371475"/>
              <a:ext cx="2569189" cy="741753"/>
              <a:chOff x="130540" y="332133"/>
              <a:chExt cx="2512704" cy="684770"/>
            </a:xfrm>
          </p:grpSpPr>
          <p:sp>
            <p:nvSpPr>
              <p:cNvPr id="59" name="TextBox 12">
                <a:extLst>
                  <a:ext uri="{FF2B5EF4-FFF2-40B4-BE49-F238E27FC236}">
                    <a16:creationId xmlns:a16="http://schemas.microsoft.com/office/drawing/2014/main" id="{44A0161F-9088-771F-DDE2-58818B1FC800}"/>
                  </a:ext>
                </a:extLst>
              </p:cNvPr>
              <p:cNvSpPr txBox="1"/>
              <p:nvPr/>
            </p:nvSpPr>
            <p:spPr>
              <a:xfrm>
                <a:off x="699451" y="527915"/>
                <a:ext cx="300355" cy="21308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sp>
            <p:nvSpPr>
              <p:cNvPr id="60" name="TextBox 13">
                <a:extLst>
                  <a:ext uri="{FF2B5EF4-FFF2-40B4-BE49-F238E27FC236}">
                    <a16:creationId xmlns:a16="http://schemas.microsoft.com/office/drawing/2014/main" id="{D3D3376C-68FC-9705-54E7-66E1D2995188}"/>
                  </a:ext>
                </a:extLst>
              </p:cNvPr>
              <p:cNvSpPr txBox="1"/>
              <p:nvPr/>
            </p:nvSpPr>
            <p:spPr>
              <a:xfrm>
                <a:off x="325783" y="332133"/>
                <a:ext cx="223484" cy="252027"/>
              </a:xfrm>
              <a:prstGeom prst="rect">
                <a:avLst/>
              </a:prstGeom>
              <a:noFill/>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O</a:t>
                </a:r>
                <a:endParaRPr lang="en-US" sz="1200">
                  <a:effectLst/>
                  <a:latin typeface="Times New Roman" panose="02020603050405020304" pitchFamily="18" charset="0"/>
                  <a:ea typeface="Times New Roman" panose="02020603050405020304" pitchFamily="18" charset="0"/>
                </a:endParaRPr>
              </a:p>
            </p:txBody>
          </p:sp>
          <p:sp>
            <p:nvSpPr>
              <p:cNvPr id="62" name="TextBox 14">
                <a:extLst>
                  <a:ext uri="{FF2B5EF4-FFF2-40B4-BE49-F238E27FC236}">
                    <a16:creationId xmlns:a16="http://schemas.microsoft.com/office/drawing/2014/main" id="{8019DC15-B35C-E422-D61B-3595F2AD284D}"/>
                  </a:ext>
                </a:extLst>
              </p:cNvPr>
              <p:cNvSpPr txBox="1"/>
              <p:nvPr/>
            </p:nvSpPr>
            <p:spPr>
              <a:xfrm>
                <a:off x="589331" y="622678"/>
                <a:ext cx="278952" cy="185391"/>
              </a:xfrm>
              <a:prstGeom prst="rect">
                <a:avLst/>
              </a:prstGeom>
              <a:noFill/>
              <a:ln>
                <a:noFill/>
              </a:ln>
            </p:spPr>
            <p:txBody>
              <a:bodyPr wrap="square" rtlCol="0">
                <a:noAutofit/>
              </a:bodyPr>
              <a:lstStyle/>
              <a:p>
                <a:pPr marL="0" marR="0">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Al</a:t>
                </a:r>
                <a:endParaRPr lang="en-US" sz="1200">
                  <a:effectLst/>
                  <a:latin typeface="Times New Roman" panose="02020603050405020304" pitchFamily="18" charset="0"/>
                  <a:ea typeface="Times New Roman" panose="02020603050405020304" pitchFamily="18" charset="0"/>
                </a:endParaRPr>
              </a:p>
            </p:txBody>
          </p:sp>
          <p:sp>
            <p:nvSpPr>
              <p:cNvPr id="63" name="TextBox 15">
                <a:extLst>
                  <a:ext uri="{FF2B5EF4-FFF2-40B4-BE49-F238E27FC236}">
                    <a16:creationId xmlns:a16="http://schemas.microsoft.com/office/drawing/2014/main" id="{6DDD2091-66FC-151C-0E4F-76237CEB14BA}"/>
                  </a:ext>
                </a:extLst>
              </p:cNvPr>
              <p:cNvSpPr txBox="1"/>
              <p:nvPr/>
            </p:nvSpPr>
            <p:spPr>
              <a:xfrm>
                <a:off x="1383780" y="769783"/>
                <a:ext cx="376986" cy="176639"/>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a:t>
                </a:r>
                <a:endParaRPr lang="en-US" sz="1200">
                  <a:effectLst/>
                  <a:latin typeface="Times New Roman" panose="02020603050405020304" pitchFamily="18" charset="0"/>
                  <a:ea typeface="Times New Roman" panose="02020603050405020304" pitchFamily="18" charset="0"/>
                </a:endParaRPr>
              </a:p>
            </p:txBody>
          </p:sp>
          <p:sp>
            <p:nvSpPr>
              <p:cNvPr id="64" name="TextBox 16">
                <a:extLst>
                  <a:ext uri="{FF2B5EF4-FFF2-40B4-BE49-F238E27FC236}">
                    <a16:creationId xmlns:a16="http://schemas.microsoft.com/office/drawing/2014/main" id="{FC9B7040-2CE6-F9D9-9B8B-274C432FD74F}"/>
                  </a:ext>
                </a:extLst>
              </p:cNvPr>
              <p:cNvSpPr txBox="1"/>
              <p:nvPr/>
            </p:nvSpPr>
            <p:spPr>
              <a:xfrm>
                <a:off x="1150433" y="765382"/>
                <a:ext cx="334323" cy="22602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K</a:t>
                </a:r>
                <a:endParaRPr lang="en-US" sz="1200">
                  <a:effectLst/>
                  <a:latin typeface="Times New Roman" panose="02020603050405020304" pitchFamily="18" charset="0"/>
                  <a:ea typeface="Times New Roman" panose="02020603050405020304" pitchFamily="18" charset="0"/>
                </a:endParaRPr>
              </a:p>
            </p:txBody>
          </p:sp>
          <p:sp>
            <p:nvSpPr>
              <p:cNvPr id="65" name="TextBox 17">
                <a:extLst>
                  <a:ext uri="{FF2B5EF4-FFF2-40B4-BE49-F238E27FC236}">
                    <a16:creationId xmlns:a16="http://schemas.microsoft.com/office/drawing/2014/main" id="{5DF4A45F-A814-FB57-D218-CA0ED6FCADA1}"/>
                  </a:ext>
                </a:extLst>
              </p:cNvPr>
              <p:cNvSpPr txBox="1"/>
              <p:nvPr/>
            </p:nvSpPr>
            <p:spPr>
              <a:xfrm>
                <a:off x="505311" y="755171"/>
                <a:ext cx="362973" cy="234388"/>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Mg</a:t>
                </a:r>
                <a:endParaRPr lang="en-US" sz="1200">
                  <a:effectLst/>
                  <a:latin typeface="Times New Roman" panose="02020603050405020304" pitchFamily="18" charset="0"/>
                  <a:ea typeface="Times New Roman" panose="02020603050405020304" pitchFamily="18" charset="0"/>
                </a:endParaRPr>
              </a:p>
            </p:txBody>
          </p:sp>
          <p:sp>
            <p:nvSpPr>
              <p:cNvPr id="66" name="TextBox 18">
                <a:extLst>
                  <a:ext uri="{FF2B5EF4-FFF2-40B4-BE49-F238E27FC236}">
                    <a16:creationId xmlns:a16="http://schemas.microsoft.com/office/drawing/2014/main" id="{7D357FF3-EC1C-8994-984C-3209A9228D62}"/>
                  </a:ext>
                </a:extLst>
              </p:cNvPr>
              <p:cNvSpPr txBox="1"/>
              <p:nvPr/>
            </p:nvSpPr>
            <p:spPr>
              <a:xfrm>
                <a:off x="181399" y="544688"/>
                <a:ext cx="320040" cy="20132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sp>
            <p:nvSpPr>
              <p:cNvPr id="67" name="TextBox 19">
                <a:extLst>
                  <a:ext uri="{FF2B5EF4-FFF2-40B4-BE49-F238E27FC236}">
                    <a16:creationId xmlns:a16="http://schemas.microsoft.com/office/drawing/2014/main" id="{681CAA91-F888-B526-8A48-C071E27F70B7}"/>
                  </a:ext>
                </a:extLst>
              </p:cNvPr>
              <p:cNvSpPr txBox="1"/>
              <p:nvPr/>
            </p:nvSpPr>
            <p:spPr>
              <a:xfrm>
                <a:off x="929079" y="755171"/>
                <a:ext cx="300355" cy="19131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Cl</a:t>
                </a:r>
                <a:endParaRPr lang="en-US" sz="1200">
                  <a:effectLst/>
                  <a:latin typeface="Times New Roman" panose="02020603050405020304" pitchFamily="18" charset="0"/>
                  <a:ea typeface="Times New Roman" panose="02020603050405020304" pitchFamily="18" charset="0"/>
                </a:endParaRPr>
              </a:p>
            </p:txBody>
          </p:sp>
          <p:sp>
            <p:nvSpPr>
              <p:cNvPr id="68" name="TextBox 20">
                <a:extLst>
                  <a:ext uri="{FF2B5EF4-FFF2-40B4-BE49-F238E27FC236}">
                    <a16:creationId xmlns:a16="http://schemas.microsoft.com/office/drawing/2014/main" id="{4B779815-7284-8D65-6515-D264F2905FBC}"/>
                  </a:ext>
                </a:extLst>
              </p:cNvPr>
              <p:cNvSpPr txBox="1"/>
              <p:nvPr/>
            </p:nvSpPr>
            <p:spPr>
              <a:xfrm>
                <a:off x="2343085" y="769827"/>
                <a:ext cx="300159" cy="24707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Fe</a:t>
                </a:r>
                <a:endParaRPr lang="en-US" sz="1200">
                  <a:effectLst/>
                  <a:latin typeface="Times New Roman" panose="02020603050405020304" pitchFamily="18" charset="0"/>
                  <a:ea typeface="Times New Roman" panose="02020603050405020304" pitchFamily="18" charset="0"/>
                </a:endParaRPr>
              </a:p>
            </p:txBody>
          </p:sp>
          <p:sp>
            <p:nvSpPr>
              <p:cNvPr id="69" name="TextBox 21">
                <a:extLst>
                  <a:ext uri="{FF2B5EF4-FFF2-40B4-BE49-F238E27FC236}">
                    <a16:creationId xmlns:a16="http://schemas.microsoft.com/office/drawing/2014/main" id="{6D0078A8-1699-B100-4911-478C8326FD93}"/>
                  </a:ext>
                </a:extLst>
              </p:cNvPr>
              <p:cNvSpPr txBox="1"/>
              <p:nvPr/>
            </p:nvSpPr>
            <p:spPr>
              <a:xfrm>
                <a:off x="404460" y="670526"/>
                <a:ext cx="354354" cy="226329"/>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Na</a:t>
                </a:r>
                <a:endParaRPr lang="en-US" sz="1200">
                  <a:effectLst/>
                  <a:latin typeface="Times New Roman" panose="02020603050405020304" pitchFamily="18" charset="0"/>
                  <a:ea typeface="Times New Roman" panose="02020603050405020304" pitchFamily="18" charset="0"/>
                </a:endParaRPr>
              </a:p>
            </p:txBody>
          </p:sp>
          <p:sp>
            <p:nvSpPr>
              <p:cNvPr id="70" name="TextBox 22">
                <a:extLst>
                  <a:ext uri="{FF2B5EF4-FFF2-40B4-BE49-F238E27FC236}">
                    <a16:creationId xmlns:a16="http://schemas.microsoft.com/office/drawing/2014/main" id="{FFFB604F-0921-1B78-9A4C-D468782D84B2}"/>
                  </a:ext>
                </a:extLst>
              </p:cNvPr>
              <p:cNvSpPr txBox="1"/>
              <p:nvPr/>
            </p:nvSpPr>
            <p:spPr>
              <a:xfrm>
                <a:off x="130540" y="358788"/>
                <a:ext cx="341630" cy="225185"/>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grpSp>
      </p:grpSp>
      <p:grpSp>
        <p:nvGrpSpPr>
          <p:cNvPr id="73" name="Group 72">
            <a:extLst>
              <a:ext uri="{FF2B5EF4-FFF2-40B4-BE49-F238E27FC236}">
                <a16:creationId xmlns:a16="http://schemas.microsoft.com/office/drawing/2014/main" id="{593FEE22-D33D-53A0-5369-E879704E238C}"/>
              </a:ext>
            </a:extLst>
          </p:cNvPr>
          <p:cNvGrpSpPr/>
          <p:nvPr/>
        </p:nvGrpSpPr>
        <p:grpSpPr>
          <a:xfrm>
            <a:off x="3585829" y="3409968"/>
            <a:ext cx="4685887" cy="3422818"/>
            <a:chOff x="0" y="0"/>
            <a:chExt cx="3648075" cy="2743200"/>
          </a:xfrm>
        </p:grpSpPr>
        <p:grpSp>
          <p:nvGrpSpPr>
            <p:cNvPr id="74" name="Group 73">
              <a:extLst>
                <a:ext uri="{FF2B5EF4-FFF2-40B4-BE49-F238E27FC236}">
                  <a16:creationId xmlns:a16="http://schemas.microsoft.com/office/drawing/2014/main" id="{1A543B34-EB5C-5260-ADF0-7D27F4CB1EA4}"/>
                </a:ext>
              </a:extLst>
            </p:cNvPr>
            <p:cNvGrpSpPr/>
            <p:nvPr/>
          </p:nvGrpSpPr>
          <p:grpSpPr>
            <a:xfrm>
              <a:off x="0" y="0"/>
              <a:ext cx="3648075" cy="2743200"/>
              <a:chOff x="0" y="0"/>
              <a:chExt cx="4114800" cy="3162300"/>
            </a:xfrm>
          </p:grpSpPr>
          <p:pic>
            <p:nvPicPr>
              <p:cNvPr id="87" name="Picture 86">
                <a:extLst>
                  <a:ext uri="{FF2B5EF4-FFF2-40B4-BE49-F238E27FC236}">
                    <a16:creationId xmlns:a16="http://schemas.microsoft.com/office/drawing/2014/main" id="{C7441E5F-58AD-ADD2-3209-F54EC55D0B1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114800" cy="3162300"/>
              </a:xfrm>
              <a:prstGeom prst="rect">
                <a:avLst/>
              </a:prstGeom>
              <a:noFill/>
              <a:ln>
                <a:noFill/>
              </a:ln>
            </p:spPr>
          </p:pic>
          <p:sp>
            <p:nvSpPr>
              <p:cNvPr id="88" name="Text Box 121">
                <a:extLst>
                  <a:ext uri="{FF2B5EF4-FFF2-40B4-BE49-F238E27FC236}">
                    <a16:creationId xmlns:a16="http://schemas.microsoft.com/office/drawing/2014/main" id="{472FB81C-F40F-CFF1-16CF-558E84C0C22B}"/>
                  </a:ext>
                </a:extLst>
              </p:cNvPr>
              <p:cNvSpPr txBox="1"/>
              <p:nvPr/>
            </p:nvSpPr>
            <p:spPr>
              <a:xfrm>
                <a:off x="1156728" y="208889"/>
                <a:ext cx="1812017" cy="50482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a:effectLst/>
                    <a:latin typeface="Times New Roman" panose="02020603050405020304" pitchFamily="18" charset="0"/>
                    <a:ea typeface="Times New Roman" panose="02020603050405020304" pitchFamily="18" charset="0"/>
                  </a:rPr>
                  <a:t>W22_7days_Spot</a:t>
                </a:r>
                <a:endParaRPr lang="en-US" sz="1200">
                  <a:effectLst/>
                  <a:latin typeface="Times New Roman" panose="02020603050405020304" pitchFamily="18" charset="0"/>
                  <a:ea typeface="Times New Roman" panose="02020603050405020304" pitchFamily="18" charset="0"/>
                </a:endParaRPr>
              </a:p>
            </p:txBody>
          </p:sp>
        </p:grpSp>
        <p:grpSp>
          <p:nvGrpSpPr>
            <p:cNvPr id="75" name="Group 74">
              <a:extLst>
                <a:ext uri="{FF2B5EF4-FFF2-40B4-BE49-F238E27FC236}">
                  <a16:creationId xmlns:a16="http://schemas.microsoft.com/office/drawing/2014/main" id="{072517F6-4E3A-6F6C-A472-F8A4083E8FBF}"/>
                </a:ext>
              </a:extLst>
            </p:cNvPr>
            <p:cNvGrpSpPr/>
            <p:nvPr/>
          </p:nvGrpSpPr>
          <p:grpSpPr>
            <a:xfrm>
              <a:off x="514349" y="619123"/>
              <a:ext cx="2607668" cy="545772"/>
              <a:chOff x="111942" y="539465"/>
              <a:chExt cx="2549823" cy="503811"/>
            </a:xfrm>
          </p:grpSpPr>
          <p:sp>
            <p:nvSpPr>
              <p:cNvPr id="76" name="TextBox 12">
                <a:extLst>
                  <a:ext uri="{FF2B5EF4-FFF2-40B4-BE49-F238E27FC236}">
                    <a16:creationId xmlns:a16="http://schemas.microsoft.com/office/drawing/2014/main" id="{B8A438A5-0875-9CC3-37CD-3E16BFE2CD5A}"/>
                  </a:ext>
                </a:extLst>
              </p:cNvPr>
              <p:cNvSpPr txBox="1"/>
              <p:nvPr/>
            </p:nvSpPr>
            <p:spPr>
              <a:xfrm>
                <a:off x="710197" y="651350"/>
                <a:ext cx="300355" cy="21308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sp>
            <p:nvSpPr>
              <p:cNvPr id="77" name="TextBox 13">
                <a:extLst>
                  <a:ext uri="{FF2B5EF4-FFF2-40B4-BE49-F238E27FC236}">
                    <a16:creationId xmlns:a16="http://schemas.microsoft.com/office/drawing/2014/main" id="{8C2B9212-8C28-9EB1-68D6-3A7CB261CB4C}"/>
                  </a:ext>
                </a:extLst>
              </p:cNvPr>
              <p:cNvSpPr txBox="1"/>
              <p:nvPr/>
            </p:nvSpPr>
            <p:spPr>
              <a:xfrm>
                <a:off x="319993" y="643816"/>
                <a:ext cx="223484" cy="252027"/>
              </a:xfrm>
              <a:prstGeom prst="rect">
                <a:avLst/>
              </a:prstGeom>
              <a:noFill/>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O</a:t>
                </a:r>
                <a:endParaRPr lang="en-US" sz="1200">
                  <a:effectLst/>
                  <a:latin typeface="Times New Roman" panose="02020603050405020304" pitchFamily="18" charset="0"/>
                  <a:ea typeface="Times New Roman" panose="02020603050405020304" pitchFamily="18" charset="0"/>
                </a:endParaRPr>
              </a:p>
            </p:txBody>
          </p:sp>
          <p:sp>
            <p:nvSpPr>
              <p:cNvPr id="78" name="TextBox 14">
                <a:extLst>
                  <a:ext uri="{FF2B5EF4-FFF2-40B4-BE49-F238E27FC236}">
                    <a16:creationId xmlns:a16="http://schemas.microsoft.com/office/drawing/2014/main" id="{5D46F008-8AAA-9804-A75D-AFB1198562E3}"/>
                  </a:ext>
                </a:extLst>
              </p:cNvPr>
              <p:cNvSpPr txBox="1"/>
              <p:nvPr/>
            </p:nvSpPr>
            <p:spPr>
              <a:xfrm>
                <a:off x="613889" y="749739"/>
                <a:ext cx="278952" cy="185391"/>
              </a:xfrm>
              <a:prstGeom prst="rect">
                <a:avLst/>
              </a:prstGeom>
              <a:noFill/>
              <a:ln>
                <a:noFill/>
              </a:ln>
            </p:spPr>
            <p:txBody>
              <a:bodyPr wrap="square" rtlCol="0">
                <a:noAutofit/>
              </a:bodyPr>
              <a:lstStyle/>
              <a:p>
                <a:pPr marL="0" marR="0">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Al</a:t>
                </a:r>
                <a:endParaRPr lang="en-US" sz="1200">
                  <a:effectLst/>
                  <a:latin typeface="Times New Roman" panose="02020603050405020304" pitchFamily="18" charset="0"/>
                  <a:ea typeface="Times New Roman" panose="02020603050405020304" pitchFamily="18" charset="0"/>
                </a:endParaRPr>
              </a:p>
            </p:txBody>
          </p:sp>
          <p:sp>
            <p:nvSpPr>
              <p:cNvPr id="79" name="TextBox 15">
                <a:extLst>
                  <a:ext uri="{FF2B5EF4-FFF2-40B4-BE49-F238E27FC236}">
                    <a16:creationId xmlns:a16="http://schemas.microsoft.com/office/drawing/2014/main" id="{A920A34B-7D72-36F1-C743-A5F78F1564E3}"/>
                  </a:ext>
                </a:extLst>
              </p:cNvPr>
              <p:cNvSpPr txBox="1"/>
              <p:nvPr/>
            </p:nvSpPr>
            <p:spPr>
              <a:xfrm>
                <a:off x="1368809" y="782154"/>
                <a:ext cx="358547" cy="203252"/>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a:t>
                </a:r>
                <a:endParaRPr lang="en-US" sz="1200">
                  <a:effectLst/>
                  <a:latin typeface="Times New Roman" panose="02020603050405020304" pitchFamily="18" charset="0"/>
                  <a:ea typeface="Times New Roman" panose="02020603050405020304" pitchFamily="18" charset="0"/>
                </a:endParaRPr>
              </a:p>
            </p:txBody>
          </p:sp>
          <p:sp>
            <p:nvSpPr>
              <p:cNvPr id="80" name="TextBox 16">
                <a:extLst>
                  <a:ext uri="{FF2B5EF4-FFF2-40B4-BE49-F238E27FC236}">
                    <a16:creationId xmlns:a16="http://schemas.microsoft.com/office/drawing/2014/main" id="{0B607460-6179-9FED-E1A5-44404EFDAD6A}"/>
                  </a:ext>
                </a:extLst>
              </p:cNvPr>
              <p:cNvSpPr txBox="1"/>
              <p:nvPr/>
            </p:nvSpPr>
            <p:spPr>
              <a:xfrm>
                <a:off x="1168786" y="789897"/>
                <a:ext cx="334323" cy="22602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K</a:t>
                </a:r>
                <a:endParaRPr lang="en-US" sz="1200">
                  <a:effectLst/>
                  <a:latin typeface="Times New Roman" panose="02020603050405020304" pitchFamily="18" charset="0"/>
                  <a:ea typeface="Times New Roman" panose="02020603050405020304" pitchFamily="18" charset="0"/>
                </a:endParaRPr>
              </a:p>
            </p:txBody>
          </p:sp>
          <p:sp>
            <p:nvSpPr>
              <p:cNvPr id="81" name="TextBox 17">
                <a:extLst>
                  <a:ext uri="{FF2B5EF4-FFF2-40B4-BE49-F238E27FC236}">
                    <a16:creationId xmlns:a16="http://schemas.microsoft.com/office/drawing/2014/main" id="{DA46C001-E2B7-AE94-6B13-2E9B71DE0580}"/>
                  </a:ext>
                </a:extLst>
              </p:cNvPr>
              <p:cNvSpPr txBox="1"/>
              <p:nvPr/>
            </p:nvSpPr>
            <p:spPr>
              <a:xfrm>
                <a:off x="460737" y="808888"/>
                <a:ext cx="362973" cy="234388"/>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Mg</a:t>
                </a:r>
                <a:endParaRPr lang="en-US" sz="1200">
                  <a:effectLst/>
                  <a:latin typeface="Times New Roman" panose="02020603050405020304" pitchFamily="18" charset="0"/>
                  <a:ea typeface="Times New Roman" panose="02020603050405020304" pitchFamily="18" charset="0"/>
                </a:endParaRPr>
              </a:p>
            </p:txBody>
          </p:sp>
          <p:sp>
            <p:nvSpPr>
              <p:cNvPr id="82" name="TextBox 18">
                <a:extLst>
                  <a:ext uri="{FF2B5EF4-FFF2-40B4-BE49-F238E27FC236}">
                    <a16:creationId xmlns:a16="http://schemas.microsoft.com/office/drawing/2014/main" id="{4BF5C308-562D-6F20-0F58-51E4C11ED751}"/>
                  </a:ext>
                </a:extLst>
              </p:cNvPr>
              <p:cNvSpPr txBox="1"/>
              <p:nvPr/>
            </p:nvSpPr>
            <p:spPr>
              <a:xfrm>
                <a:off x="190987" y="692096"/>
                <a:ext cx="320040" cy="20132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sp>
            <p:nvSpPr>
              <p:cNvPr id="83" name="TextBox 19">
                <a:extLst>
                  <a:ext uri="{FF2B5EF4-FFF2-40B4-BE49-F238E27FC236}">
                    <a16:creationId xmlns:a16="http://schemas.microsoft.com/office/drawing/2014/main" id="{98E41E44-C58A-373F-4775-D697A2C04FBD}"/>
                  </a:ext>
                </a:extLst>
              </p:cNvPr>
              <p:cNvSpPr txBox="1"/>
              <p:nvPr/>
            </p:nvSpPr>
            <p:spPr>
              <a:xfrm>
                <a:off x="924584" y="793455"/>
                <a:ext cx="300355" cy="19131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Cl</a:t>
                </a:r>
                <a:endParaRPr lang="en-US" sz="1200">
                  <a:effectLst/>
                  <a:latin typeface="Times New Roman" panose="02020603050405020304" pitchFamily="18" charset="0"/>
                  <a:ea typeface="Times New Roman" panose="02020603050405020304" pitchFamily="18" charset="0"/>
                </a:endParaRPr>
              </a:p>
            </p:txBody>
          </p:sp>
          <p:sp>
            <p:nvSpPr>
              <p:cNvPr id="84" name="TextBox 20">
                <a:extLst>
                  <a:ext uri="{FF2B5EF4-FFF2-40B4-BE49-F238E27FC236}">
                    <a16:creationId xmlns:a16="http://schemas.microsoft.com/office/drawing/2014/main" id="{594F67C0-048F-6D6E-4CD0-7AF43BC7667D}"/>
                  </a:ext>
                </a:extLst>
              </p:cNvPr>
              <p:cNvSpPr txBox="1"/>
              <p:nvPr/>
            </p:nvSpPr>
            <p:spPr>
              <a:xfrm>
                <a:off x="2361606" y="768853"/>
                <a:ext cx="300159" cy="24707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Fe</a:t>
                </a:r>
                <a:endParaRPr lang="en-US" sz="1200">
                  <a:effectLst/>
                  <a:latin typeface="Times New Roman" panose="02020603050405020304" pitchFamily="18" charset="0"/>
                  <a:ea typeface="Times New Roman" panose="02020603050405020304" pitchFamily="18" charset="0"/>
                </a:endParaRPr>
              </a:p>
            </p:txBody>
          </p:sp>
          <p:sp>
            <p:nvSpPr>
              <p:cNvPr id="85" name="TextBox 21">
                <a:extLst>
                  <a:ext uri="{FF2B5EF4-FFF2-40B4-BE49-F238E27FC236}">
                    <a16:creationId xmlns:a16="http://schemas.microsoft.com/office/drawing/2014/main" id="{B39BACE7-39CA-2423-1FE5-31F412BD2FE5}"/>
                  </a:ext>
                </a:extLst>
              </p:cNvPr>
              <p:cNvSpPr txBox="1"/>
              <p:nvPr/>
            </p:nvSpPr>
            <p:spPr>
              <a:xfrm>
                <a:off x="355843" y="730788"/>
                <a:ext cx="354354" cy="226329"/>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Na</a:t>
                </a:r>
                <a:endParaRPr lang="en-US" sz="1200">
                  <a:effectLst/>
                  <a:latin typeface="Times New Roman" panose="02020603050405020304" pitchFamily="18" charset="0"/>
                  <a:ea typeface="Times New Roman" panose="02020603050405020304" pitchFamily="18" charset="0"/>
                </a:endParaRPr>
              </a:p>
            </p:txBody>
          </p:sp>
          <p:sp>
            <p:nvSpPr>
              <p:cNvPr id="86" name="TextBox 22">
                <a:extLst>
                  <a:ext uri="{FF2B5EF4-FFF2-40B4-BE49-F238E27FC236}">
                    <a16:creationId xmlns:a16="http://schemas.microsoft.com/office/drawing/2014/main" id="{7EC607DA-676A-5F87-96F0-18F903DBFA42}"/>
                  </a:ext>
                </a:extLst>
              </p:cNvPr>
              <p:cNvSpPr txBox="1"/>
              <p:nvPr/>
            </p:nvSpPr>
            <p:spPr>
              <a:xfrm>
                <a:off x="111942" y="539465"/>
                <a:ext cx="341630" cy="225185"/>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grpSp>
      </p:grpSp>
      <p:grpSp>
        <p:nvGrpSpPr>
          <p:cNvPr id="89" name="Group 88">
            <a:extLst>
              <a:ext uri="{FF2B5EF4-FFF2-40B4-BE49-F238E27FC236}">
                <a16:creationId xmlns:a16="http://schemas.microsoft.com/office/drawing/2014/main" id="{0A1C483A-D4E4-1CE6-8477-E9C4E2690D49}"/>
              </a:ext>
            </a:extLst>
          </p:cNvPr>
          <p:cNvGrpSpPr/>
          <p:nvPr/>
        </p:nvGrpSpPr>
        <p:grpSpPr>
          <a:xfrm>
            <a:off x="7682091" y="3392765"/>
            <a:ext cx="4685887" cy="3429000"/>
            <a:chOff x="0" y="0"/>
            <a:chExt cx="3648075" cy="2819400"/>
          </a:xfrm>
        </p:grpSpPr>
        <p:grpSp>
          <p:nvGrpSpPr>
            <p:cNvPr id="90" name="Group 89">
              <a:extLst>
                <a:ext uri="{FF2B5EF4-FFF2-40B4-BE49-F238E27FC236}">
                  <a16:creationId xmlns:a16="http://schemas.microsoft.com/office/drawing/2014/main" id="{7203A97A-61F8-3964-62DB-CFF833EAF3C6}"/>
                </a:ext>
              </a:extLst>
            </p:cNvPr>
            <p:cNvGrpSpPr/>
            <p:nvPr/>
          </p:nvGrpSpPr>
          <p:grpSpPr>
            <a:xfrm>
              <a:off x="0" y="0"/>
              <a:ext cx="3648075" cy="2819400"/>
              <a:chOff x="0" y="0"/>
              <a:chExt cx="4114800" cy="3162300"/>
            </a:xfrm>
          </p:grpSpPr>
          <p:pic>
            <p:nvPicPr>
              <p:cNvPr id="103" name="Picture 102">
                <a:extLst>
                  <a:ext uri="{FF2B5EF4-FFF2-40B4-BE49-F238E27FC236}">
                    <a16:creationId xmlns:a16="http://schemas.microsoft.com/office/drawing/2014/main" id="{B521D6F5-BC1F-AD1B-5100-E7238BF0A92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114800" cy="3162300"/>
              </a:xfrm>
              <a:prstGeom prst="rect">
                <a:avLst/>
              </a:prstGeom>
              <a:noFill/>
              <a:ln>
                <a:noFill/>
              </a:ln>
            </p:spPr>
          </p:pic>
          <p:sp>
            <p:nvSpPr>
              <p:cNvPr id="104" name="Text Box 124">
                <a:extLst>
                  <a:ext uri="{FF2B5EF4-FFF2-40B4-BE49-F238E27FC236}">
                    <a16:creationId xmlns:a16="http://schemas.microsoft.com/office/drawing/2014/main" id="{2982BB32-6E14-2049-A670-B448713B7092}"/>
                  </a:ext>
                </a:extLst>
              </p:cNvPr>
              <p:cNvSpPr txBox="1"/>
              <p:nvPr/>
            </p:nvSpPr>
            <p:spPr>
              <a:xfrm>
                <a:off x="956327" y="203135"/>
                <a:ext cx="2031682" cy="5143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a:effectLst/>
                    <a:latin typeface="Times New Roman" panose="02020603050405020304" pitchFamily="18" charset="0"/>
                    <a:ea typeface="Times New Roman" panose="02020603050405020304" pitchFamily="18" charset="0"/>
                  </a:rPr>
                  <a:t>W22_30days_Spot</a:t>
                </a:r>
                <a:endParaRPr lang="en-US" sz="1200">
                  <a:effectLst/>
                  <a:latin typeface="Times New Roman" panose="02020603050405020304" pitchFamily="18" charset="0"/>
                  <a:ea typeface="Times New Roman" panose="02020603050405020304" pitchFamily="18" charset="0"/>
                </a:endParaRPr>
              </a:p>
            </p:txBody>
          </p:sp>
        </p:grpSp>
        <p:grpSp>
          <p:nvGrpSpPr>
            <p:cNvPr id="91" name="Group 90">
              <a:extLst>
                <a:ext uri="{FF2B5EF4-FFF2-40B4-BE49-F238E27FC236}">
                  <a16:creationId xmlns:a16="http://schemas.microsoft.com/office/drawing/2014/main" id="{94D8BEB5-629C-A005-51AC-74947A2B2845}"/>
                </a:ext>
              </a:extLst>
            </p:cNvPr>
            <p:cNvGrpSpPr/>
            <p:nvPr/>
          </p:nvGrpSpPr>
          <p:grpSpPr>
            <a:xfrm>
              <a:off x="523874" y="600074"/>
              <a:ext cx="2568935" cy="555839"/>
              <a:chOff x="111942" y="539465"/>
              <a:chExt cx="2511948" cy="513103"/>
            </a:xfrm>
          </p:grpSpPr>
          <p:sp>
            <p:nvSpPr>
              <p:cNvPr id="92" name="TextBox 12">
                <a:extLst>
                  <a:ext uri="{FF2B5EF4-FFF2-40B4-BE49-F238E27FC236}">
                    <a16:creationId xmlns:a16="http://schemas.microsoft.com/office/drawing/2014/main" id="{374929CB-1802-D0ED-A092-A005C6FCD0FF}"/>
                  </a:ext>
                </a:extLst>
              </p:cNvPr>
              <p:cNvSpPr txBox="1"/>
              <p:nvPr/>
            </p:nvSpPr>
            <p:spPr>
              <a:xfrm>
                <a:off x="710197" y="808827"/>
                <a:ext cx="300355" cy="21308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sp>
            <p:nvSpPr>
              <p:cNvPr id="93" name="TextBox 13">
                <a:extLst>
                  <a:ext uri="{FF2B5EF4-FFF2-40B4-BE49-F238E27FC236}">
                    <a16:creationId xmlns:a16="http://schemas.microsoft.com/office/drawing/2014/main" id="{300C6E8A-C217-7CCD-60E7-E8D400BDD5E4}"/>
                  </a:ext>
                </a:extLst>
              </p:cNvPr>
              <p:cNvSpPr txBox="1"/>
              <p:nvPr/>
            </p:nvSpPr>
            <p:spPr>
              <a:xfrm>
                <a:off x="319993" y="643816"/>
                <a:ext cx="223484" cy="252027"/>
              </a:xfrm>
              <a:prstGeom prst="rect">
                <a:avLst/>
              </a:prstGeom>
              <a:noFill/>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O</a:t>
                </a:r>
                <a:endParaRPr lang="en-US" sz="1200">
                  <a:effectLst/>
                  <a:latin typeface="Times New Roman" panose="02020603050405020304" pitchFamily="18" charset="0"/>
                  <a:ea typeface="Times New Roman" panose="02020603050405020304" pitchFamily="18" charset="0"/>
                </a:endParaRPr>
              </a:p>
            </p:txBody>
          </p:sp>
          <p:sp>
            <p:nvSpPr>
              <p:cNvPr id="94" name="TextBox 14">
                <a:extLst>
                  <a:ext uri="{FF2B5EF4-FFF2-40B4-BE49-F238E27FC236}">
                    <a16:creationId xmlns:a16="http://schemas.microsoft.com/office/drawing/2014/main" id="{70694494-8A4C-41E7-E857-339A887394E8}"/>
                  </a:ext>
                </a:extLst>
              </p:cNvPr>
              <p:cNvSpPr txBox="1"/>
              <p:nvPr/>
            </p:nvSpPr>
            <p:spPr>
              <a:xfrm>
                <a:off x="613889" y="749739"/>
                <a:ext cx="278952" cy="185391"/>
              </a:xfrm>
              <a:prstGeom prst="rect">
                <a:avLst/>
              </a:prstGeom>
              <a:noFill/>
              <a:ln>
                <a:noFill/>
              </a:ln>
            </p:spPr>
            <p:txBody>
              <a:bodyPr wrap="square" rtlCol="0">
                <a:noAutofit/>
              </a:bodyPr>
              <a:lstStyle/>
              <a:p>
                <a:pPr marL="0" marR="0">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Al</a:t>
                </a:r>
                <a:endParaRPr lang="en-US" sz="1200">
                  <a:effectLst/>
                  <a:latin typeface="Times New Roman" panose="02020603050405020304" pitchFamily="18" charset="0"/>
                  <a:ea typeface="Times New Roman" panose="02020603050405020304" pitchFamily="18" charset="0"/>
                </a:endParaRPr>
              </a:p>
            </p:txBody>
          </p:sp>
          <p:sp>
            <p:nvSpPr>
              <p:cNvPr id="95" name="TextBox 15">
                <a:extLst>
                  <a:ext uri="{FF2B5EF4-FFF2-40B4-BE49-F238E27FC236}">
                    <a16:creationId xmlns:a16="http://schemas.microsoft.com/office/drawing/2014/main" id="{C0B4A97A-C97E-4589-39BC-0CBB2382ADB1}"/>
                  </a:ext>
                </a:extLst>
              </p:cNvPr>
              <p:cNvSpPr txBox="1"/>
              <p:nvPr/>
            </p:nvSpPr>
            <p:spPr>
              <a:xfrm>
                <a:off x="1395575" y="836347"/>
                <a:ext cx="358547" cy="203252"/>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a:t>
                </a:r>
                <a:endParaRPr lang="en-US" sz="1200">
                  <a:effectLst/>
                  <a:latin typeface="Times New Roman" panose="02020603050405020304" pitchFamily="18" charset="0"/>
                  <a:ea typeface="Times New Roman" panose="02020603050405020304" pitchFamily="18" charset="0"/>
                </a:endParaRPr>
              </a:p>
            </p:txBody>
          </p:sp>
          <p:sp>
            <p:nvSpPr>
              <p:cNvPr id="96" name="TextBox 16">
                <a:extLst>
                  <a:ext uri="{FF2B5EF4-FFF2-40B4-BE49-F238E27FC236}">
                    <a16:creationId xmlns:a16="http://schemas.microsoft.com/office/drawing/2014/main" id="{82C4C0F9-141C-7B00-40EE-3E25B559E009}"/>
                  </a:ext>
                </a:extLst>
              </p:cNvPr>
              <p:cNvSpPr txBox="1"/>
              <p:nvPr/>
            </p:nvSpPr>
            <p:spPr>
              <a:xfrm>
                <a:off x="1201501" y="826547"/>
                <a:ext cx="334323" cy="22602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K</a:t>
                </a:r>
                <a:endParaRPr lang="en-US" sz="1200">
                  <a:effectLst/>
                  <a:latin typeface="Times New Roman" panose="02020603050405020304" pitchFamily="18" charset="0"/>
                  <a:ea typeface="Times New Roman" panose="02020603050405020304" pitchFamily="18" charset="0"/>
                </a:endParaRPr>
              </a:p>
            </p:txBody>
          </p:sp>
          <p:sp>
            <p:nvSpPr>
              <p:cNvPr id="97" name="TextBox 17">
                <a:extLst>
                  <a:ext uri="{FF2B5EF4-FFF2-40B4-BE49-F238E27FC236}">
                    <a16:creationId xmlns:a16="http://schemas.microsoft.com/office/drawing/2014/main" id="{ADDD5C20-F442-0DE2-2763-C6486094C238}"/>
                  </a:ext>
                </a:extLst>
              </p:cNvPr>
              <p:cNvSpPr txBox="1"/>
              <p:nvPr/>
            </p:nvSpPr>
            <p:spPr>
              <a:xfrm>
                <a:off x="460737" y="808888"/>
                <a:ext cx="362973" cy="234388"/>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Mg</a:t>
                </a:r>
                <a:endParaRPr lang="en-US" sz="1200">
                  <a:effectLst/>
                  <a:latin typeface="Times New Roman" panose="02020603050405020304" pitchFamily="18" charset="0"/>
                  <a:ea typeface="Times New Roman" panose="02020603050405020304" pitchFamily="18" charset="0"/>
                </a:endParaRPr>
              </a:p>
            </p:txBody>
          </p:sp>
          <p:sp>
            <p:nvSpPr>
              <p:cNvPr id="98" name="TextBox 18">
                <a:extLst>
                  <a:ext uri="{FF2B5EF4-FFF2-40B4-BE49-F238E27FC236}">
                    <a16:creationId xmlns:a16="http://schemas.microsoft.com/office/drawing/2014/main" id="{EE4A7761-A931-C05B-32AA-F1B5417281F1}"/>
                  </a:ext>
                </a:extLst>
              </p:cNvPr>
              <p:cNvSpPr txBox="1"/>
              <p:nvPr/>
            </p:nvSpPr>
            <p:spPr>
              <a:xfrm>
                <a:off x="166562" y="841865"/>
                <a:ext cx="320040" cy="20132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sp>
            <p:nvSpPr>
              <p:cNvPr id="99" name="TextBox 19">
                <a:extLst>
                  <a:ext uri="{FF2B5EF4-FFF2-40B4-BE49-F238E27FC236}">
                    <a16:creationId xmlns:a16="http://schemas.microsoft.com/office/drawing/2014/main" id="{ED0874B6-7DE9-78FA-401A-7845A453C4A3}"/>
                  </a:ext>
                </a:extLst>
              </p:cNvPr>
              <p:cNvSpPr txBox="1"/>
              <p:nvPr/>
            </p:nvSpPr>
            <p:spPr>
              <a:xfrm>
                <a:off x="968223" y="816580"/>
                <a:ext cx="300355" cy="19131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Cl</a:t>
                </a:r>
                <a:endParaRPr lang="en-US" sz="1200">
                  <a:effectLst/>
                  <a:latin typeface="Times New Roman" panose="02020603050405020304" pitchFamily="18" charset="0"/>
                  <a:ea typeface="Times New Roman" panose="02020603050405020304" pitchFamily="18" charset="0"/>
                </a:endParaRPr>
              </a:p>
            </p:txBody>
          </p:sp>
          <p:sp>
            <p:nvSpPr>
              <p:cNvPr id="100" name="TextBox 20">
                <a:extLst>
                  <a:ext uri="{FF2B5EF4-FFF2-40B4-BE49-F238E27FC236}">
                    <a16:creationId xmlns:a16="http://schemas.microsoft.com/office/drawing/2014/main" id="{53F21499-C9C1-22D2-952E-53B075B1E326}"/>
                  </a:ext>
                </a:extLst>
              </p:cNvPr>
              <p:cNvSpPr txBox="1"/>
              <p:nvPr/>
            </p:nvSpPr>
            <p:spPr>
              <a:xfrm>
                <a:off x="2323731" y="801336"/>
                <a:ext cx="300159" cy="24707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Fe</a:t>
                </a:r>
                <a:endParaRPr lang="en-US" sz="1200">
                  <a:effectLst/>
                  <a:latin typeface="Times New Roman" panose="02020603050405020304" pitchFamily="18" charset="0"/>
                  <a:ea typeface="Times New Roman" panose="02020603050405020304" pitchFamily="18" charset="0"/>
                </a:endParaRPr>
              </a:p>
            </p:txBody>
          </p:sp>
          <p:sp>
            <p:nvSpPr>
              <p:cNvPr id="101" name="TextBox 21">
                <a:extLst>
                  <a:ext uri="{FF2B5EF4-FFF2-40B4-BE49-F238E27FC236}">
                    <a16:creationId xmlns:a16="http://schemas.microsoft.com/office/drawing/2014/main" id="{25CBB14D-B04A-A7B0-F5EA-4B29BBB6597C}"/>
                  </a:ext>
                </a:extLst>
              </p:cNvPr>
              <p:cNvSpPr txBox="1"/>
              <p:nvPr/>
            </p:nvSpPr>
            <p:spPr>
              <a:xfrm>
                <a:off x="355843" y="730788"/>
                <a:ext cx="354354" cy="226329"/>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Na</a:t>
                </a:r>
                <a:endParaRPr lang="en-US" sz="1200">
                  <a:effectLst/>
                  <a:latin typeface="Times New Roman" panose="02020603050405020304" pitchFamily="18" charset="0"/>
                  <a:ea typeface="Times New Roman" panose="02020603050405020304" pitchFamily="18" charset="0"/>
                </a:endParaRPr>
              </a:p>
            </p:txBody>
          </p:sp>
          <p:sp>
            <p:nvSpPr>
              <p:cNvPr id="102" name="TextBox 22">
                <a:extLst>
                  <a:ext uri="{FF2B5EF4-FFF2-40B4-BE49-F238E27FC236}">
                    <a16:creationId xmlns:a16="http://schemas.microsoft.com/office/drawing/2014/main" id="{FCFB6563-7D26-3719-815E-E1CA83C71F4B}"/>
                  </a:ext>
                </a:extLst>
              </p:cNvPr>
              <p:cNvSpPr txBox="1"/>
              <p:nvPr/>
            </p:nvSpPr>
            <p:spPr>
              <a:xfrm>
                <a:off x="111942" y="539465"/>
                <a:ext cx="341630" cy="225185"/>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grpSp>
      </p:grpSp>
      <p:pic>
        <p:nvPicPr>
          <p:cNvPr id="105" name="Picture 104" descr="Graphical user interface, application&#10;&#10;Description automatically generated">
            <a:extLst>
              <a:ext uri="{FF2B5EF4-FFF2-40B4-BE49-F238E27FC236}">
                <a16:creationId xmlns:a16="http://schemas.microsoft.com/office/drawing/2014/main" id="{232C192E-72BF-F18B-0BD7-D4C3AF25BD86}"/>
              </a:ext>
            </a:extLst>
          </p:cNvPr>
          <p:cNvPicPr>
            <a:picLocks noChangeAspect="1"/>
          </p:cNvPicPr>
          <p:nvPr/>
        </p:nvPicPr>
        <p:blipFill rotWithShape="1">
          <a:blip r:embed="rId5">
            <a:extLst>
              <a:ext uri="{28A0092B-C50C-407E-A947-70E740481C1C}">
                <a14:useLocalDpi xmlns:a14="http://schemas.microsoft.com/office/drawing/2010/main" val="0"/>
              </a:ext>
            </a:extLst>
          </a:blip>
          <a:srcRect t="15433" b="15994"/>
          <a:stretch/>
        </p:blipFill>
        <p:spPr bwMode="auto">
          <a:xfrm>
            <a:off x="447563" y="831084"/>
            <a:ext cx="3657274" cy="2574876"/>
          </a:xfrm>
          <a:prstGeom prst="rect">
            <a:avLst/>
          </a:prstGeom>
          <a:ln>
            <a:noFill/>
          </a:ln>
          <a:extLst>
            <a:ext uri="{53640926-AAD7-44D8-BBD7-CCE9431645EC}">
              <a14:shadowObscured xmlns:a14="http://schemas.microsoft.com/office/drawing/2010/main"/>
            </a:ext>
          </a:extLst>
        </p:spPr>
      </p:pic>
      <p:pic>
        <p:nvPicPr>
          <p:cNvPr id="106" name="Picture 105" descr="Map&#10;&#10;Description automatically generated with low confidence">
            <a:extLst>
              <a:ext uri="{FF2B5EF4-FFF2-40B4-BE49-F238E27FC236}">
                <a16:creationId xmlns:a16="http://schemas.microsoft.com/office/drawing/2014/main" id="{EFC09F25-7ABC-3930-C77C-4CF50BA4BE54}"/>
              </a:ext>
            </a:extLst>
          </p:cNvPr>
          <p:cNvPicPr>
            <a:picLocks noChangeAspect="1"/>
          </p:cNvPicPr>
          <p:nvPr/>
        </p:nvPicPr>
        <p:blipFill rotWithShape="1">
          <a:blip r:embed="rId6">
            <a:extLst>
              <a:ext uri="{28A0092B-C50C-407E-A947-70E740481C1C}">
                <a14:useLocalDpi xmlns:a14="http://schemas.microsoft.com/office/drawing/2010/main" val="0"/>
              </a:ext>
            </a:extLst>
          </a:blip>
          <a:srcRect t="15433" b="16291"/>
          <a:stretch/>
        </p:blipFill>
        <p:spPr bwMode="auto">
          <a:xfrm>
            <a:off x="4335547" y="827938"/>
            <a:ext cx="3691870" cy="2577920"/>
          </a:xfrm>
          <a:prstGeom prst="rect">
            <a:avLst/>
          </a:prstGeom>
          <a:ln>
            <a:noFill/>
          </a:ln>
          <a:extLst>
            <a:ext uri="{53640926-AAD7-44D8-BBD7-CCE9431645EC}">
              <a14:shadowObscured xmlns:a14="http://schemas.microsoft.com/office/drawing/2010/main"/>
            </a:ext>
          </a:extLst>
        </p:spPr>
      </p:pic>
      <p:pic>
        <p:nvPicPr>
          <p:cNvPr id="107" name="Picture 106" descr="A picture containing map&#10;&#10;Description automatically generated">
            <a:extLst>
              <a:ext uri="{FF2B5EF4-FFF2-40B4-BE49-F238E27FC236}">
                <a16:creationId xmlns:a16="http://schemas.microsoft.com/office/drawing/2014/main" id="{C8A2C511-D784-1BA7-1EB6-7A4B16F4F251}"/>
              </a:ext>
            </a:extLst>
          </p:cNvPr>
          <p:cNvPicPr>
            <a:picLocks noChangeAspect="1"/>
          </p:cNvPicPr>
          <p:nvPr/>
        </p:nvPicPr>
        <p:blipFill rotWithShape="1">
          <a:blip r:embed="rId7">
            <a:extLst>
              <a:ext uri="{28A0092B-C50C-407E-A947-70E740481C1C}">
                <a14:useLocalDpi xmlns:a14="http://schemas.microsoft.com/office/drawing/2010/main" val="0"/>
              </a:ext>
            </a:extLst>
          </a:blip>
          <a:srcRect t="15433" b="16291"/>
          <a:stretch/>
        </p:blipFill>
        <p:spPr bwMode="auto">
          <a:xfrm>
            <a:off x="8271501" y="840885"/>
            <a:ext cx="3691871" cy="2588116"/>
          </a:xfrm>
          <a:prstGeom prst="rect">
            <a:avLst/>
          </a:prstGeom>
          <a:ln>
            <a:noFill/>
          </a:ln>
          <a:extLst>
            <a:ext uri="{53640926-AAD7-44D8-BBD7-CCE9431645EC}">
              <a14:shadowObscured xmlns:a14="http://schemas.microsoft.com/office/drawing/2010/main"/>
            </a:ext>
          </a:extLst>
        </p:spPr>
      </p:pic>
      <p:cxnSp>
        <p:nvCxnSpPr>
          <p:cNvPr id="108" name="Straight Arrow Connector 107">
            <a:extLst>
              <a:ext uri="{FF2B5EF4-FFF2-40B4-BE49-F238E27FC236}">
                <a16:creationId xmlns:a16="http://schemas.microsoft.com/office/drawing/2014/main" id="{C2711547-C322-227A-8504-33143757D35D}"/>
              </a:ext>
            </a:extLst>
          </p:cNvPr>
          <p:cNvCxnSpPr>
            <a:cxnSpLocks/>
          </p:cNvCxnSpPr>
          <p:nvPr/>
        </p:nvCxnSpPr>
        <p:spPr>
          <a:xfrm flipH="1">
            <a:off x="1418275" y="4081620"/>
            <a:ext cx="689223" cy="34852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B3108E4A-AB1A-EDF7-9CF5-3C414B0BA271}"/>
              </a:ext>
            </a:extLst>
          </p:cNvPr>
          <p:cNvCxnSpPr>
            <a:cxnSpLocks/>
          </p:cNvCxnSpPr>
          <p:nvPr/>
        </p:nvCxnSpPr>
        <p:spPr>
          <a:xfrm>
            <a:off x="1257350" y="3685374"/>
            <a:ext cx="13162" cy="5984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1549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11</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896120"/>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15" name="Title 1">
            <a:extLst>
              <a:ext uri="{FF2B5EF4-FFF2-40B4-BE49-F238E27FC236}">
                <a16:creationId xmlns:a16="http://schemas.microsoft.com/office/drawing/2014/main" id="{1C4EA386-6706-B4DD-FDA9-99A19F83CC2D}"/>
              </a:ext>
            </a:extLst>
          </p:cNvPr>
          <p:cNvSpPr txBox="1">
            <a:spLocks/>
          </p:cNvSpPr>
          <p:nvPr/>
        </p:nvSpPr>
        <p:spPr>
          <a:xfrm>
            <a:off x="172481" y="296619"/>
            <a:ext cx="11928572" cy="399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solidFill>
                  <a:srgbClr val="002060"/>
                </a:solidFill>
                <a:latin typeface="Georgia" panose="02040502050405020303" pitchFamily="18" charset="0"/>
                <a:ea typeface="Cambria" panose="02040503050406030204" pitchFamily="18" charset="0"/>
                <a:cs typeface="Times New Roman" panose="02020603050405020304" pitchFamily="18" charset="0"/>
              </a:rPr>
              <a:t>RESULTS – Ternary Diagram</a:t>
            </a:r>
            <a:endParaRPr lang="en-US" sz="2800" dirty="0">
              <a:solidFill>
                <a:srgbClr val="002060"/>
              </a:solidFill>
              <a:latin typeface="Georgia" panose="02040502050405020303" pitchFamily="18" charset="0"/>
            </a:endParaRPr>
          </a:p>
        </p:txBody>
      </p:sp>
      <p:grpSp>
        <p:nvGrpSpPr>
          <p:cNvPr id="2" name="Group 1">
            <a:extLst>
              <a:ext uri="{FF2B5EF4-FFF2-40B4-BE49-F238E27FC236}">
                <a16:creationId xmlns:a16="http://schemas.microsoft.com/office/drawing/2014/main" id="{6D553E81-C43E-29D1-01FF-F8710A35FFEA}"/>
              </a:ext>
            </a:extLst>
          </p:cNvPr>
          <p:cNvGrpSpPr/>
          <p:nvPr/>
        </p:nvGrpSpPr>
        <p:grpSpPr>
          <a:xfrm>
            <a:off x="0" y="745513"/>
            <a:ext cx="6576931" cy="5090949"/>
            <a:chOff x="0" y="0"/>
            <a:chExt cx="5527675" cy="4248150"/>
          </a:xfrm>
        </p:grpSpPr>
        <p:pic>
          <p:nvPicPr>
            <p:cNvPr id="3" name="Picture 2">
              <a:extLst>
                <a:ext uri="{FF2B5EF4-FFF2-40B4-BE49-F238E27FC236}">
                  <a16:creationId xmlns:a16="http://schemas.microsoft.com/office/drawing/2014/main" id="{B2F6FC4E-A83C-D43C-C3AA-3ADCC8C7E7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527675" cy="4248150"/>
            </a:xfrm>
            <a:prstGeom prst="rect">
              <a:avLst/>
            </a:prstGeom>
            <a:noFill/>
            <a:ln>
              <a:noFill/>
            </a:ln>
          </p:spPr>
        </p:pic>
        <p:sp>
          <p:nvSpPr>
            <p:cNvPr id="5" name="Oval 4">
              <a:extLst>
                <a:ext uri="{FF2B5EF4-FFF2-40B4-BE49-F238E27FC236}">
                  <a16:creationId xmlns:a16="http://schemas.microsoft.com/office/drawing/2014/main" id="{D6E6ECC4-BBB1-DB7B-6599-1A2C29298832}"/>
                </a:ext>
              </a:extLst>
            </p:cNvPr>
            <p:cNvSpPr/>
            <p:nvPr/>
          </p:nvSpPr>
          <p:spPr>
            <a:xfrm rot="18118143">
              <a:off x="1293495" y="2404745"/>
              <a:ext cx="1072672" cy="743914"/>
            </a:xfrm>
            <a:prstGeom prst="ellipse">
              <a:avLst/>
            </a:prstGeom>
            <a:noFill/>
            <a:ln>
              <a:solidFill>
                <a:srgbClr val="05AB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Oval 5">
              <a:extLst>
                <a:ext uri="{FF2B5EF4-FFF2-40B4-BE49-F238E27FC236}">
                  <a16:creationId xmlns:a16="http://schemas.microsoft.com/office/drawing/2014/main" id="{FBFCF90D-00C1-6576-19A2-B964C00661A5}"/>
                </a:ext>
              </a:extLst>
            </p:cNvPr>
            <p:cNvSpPr/>
            <p:nvPr/>
          </p:nvSpPr>
          <p:spPr>
            <a:xfrm rot="18118143">
              <a:off x="1770114" y="1930525"/>
              <a:ext cx="1072672" cy="105916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Oval 23">
              <a:extLst>
                <a:ext uri="{FF2B5EF4-FFF2-40B4-BE49-F238E27FC236}">
                  <a16:creationId xmlns:a16="http://schemas.microsoft.com/office/drawing/2014/main" id="{B4AD70CD-F992-B823-0E4E-ACE5EE19D52B}"/>
                </a:ext>
              </a:extLst>
            </p:cNvPr>
            <p:cNvSpPr/>
            <p:nvPr/>
          </p:nvSpPr>
          <p:spPr>
            <a:xfrm rot="17417136">
              <a:off x="1343977" y="2399348"/>
              <a:ext cx="815501" cy="3695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5" name="Text Box 13">
            <a:extLst>
              <a:ext uri="{FF2B5EF4-FFF2-40B4-BE49-F238E27FC236}">
                <a16:creationId xmlns:a16="http://schemas.microsoft.com/office/drawing/2014/main" id="{AF8D9E6F-88B3-A972-DE2D-9D6BD8BE0970}"/>
              </a:ext>
            </a:extLst>
          </p:cNvPr>
          <p:cNvSpPr txBox="1"/>
          <p:nvPr/>
        </p:nvSpPr>
        <p:spPr>
          <a:xfrm>
            <a:off x="327047" y="5766948"/>
            <a:ext cx="6451220" cy="80588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lnSpc>
                <a:spcPct val="107000"/>
              </a:lnSpc>
              <a:spcBef>
                <a:spcPts val="0"/>
              </a:spcBef>
              <a:spcAft>
                <a:spcPts val="800"/>
              </a:spcAft>
            </a:pPr>
            <a:r>
              <a:rPr lang="en-US" sz="1400" b="1" dirty="0">
                <a:solidFill>
                  <a:schemeClr val="accent2">
                    <a:lumMod val="50000"/>
                  </a:schemeClr>
                </a:solidFill>
                <a:effectLst/>
                <a:latin typeface="Georgia" panose="02040502050405020303" pitchFamily="18" charset="0"/>
                <a:ea typeface="Calibri" panose="020F0502020204030204" pitchFamily="34" charset="0"/>
                <a:cs typeface="Times New Roman" panose="02020603050405020304" pitchFamily="18" charset="0"/>
              </a:rPr>
              <a:t>Comparison of unreacted samples to 7 days and 30 days reacted samples – Produced Fluids</a:t>
            </a:r>
          </a:p>
        </p:txBody>
      </p:sp>
      <p:sp>
        <p:nvSpPr>
          <p:cNvPr id="26" name="TextBox 25">
            <a:extLst>
              <a:ext uri="{FF2B5EF4-FFF2-40B4-BE49-F238E27FC236}">
                <a16:creationId xmlns:a16="http://schemas.microsoft.com/office/drawing/2014/main" id="{B0F8758E-E8D3-0D77-9E5D-34067CF60A50}"/>
              </a:ext>
            </a:extLst>
          </p:cNvPr>
          <p:cNvSpPr txBox="1"/>
          <p:nvPr/>
        </p:nvSpPr>
        <p:spPr>
          <a:xfrm>
            <a:off x="6576932" y="1095672"/>
            <a:ext cx="5362740" cy="5078313"/>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Georgia" panose="02040502050405020303" pitchFamily="18" charset="0"/>
              </a:rPr>
              <a:t>Ternary diagram gives visual impression of mineral transformation due to rock-fluid reactions</a:t>
            </a:r>
          </a:p>
          <a:p>
            <a:pPr marL="285750" indent="-285750" algn="just">
              <a:buFont typeface="Arial" panose="020B0604020202020204" pitchFamily="34" charset="0"/>
              <a:buChar char="•"/>
            </a:pPr>
            <a:endParaRPr lang="en-US" dirty="0">
              <a:latin typeface="Georgia" panose="02040502050405020303" pitchFamily="18" charset="0"/>
            </a:endParaRPr>
          </a:p>
          <a:p>
            <a:pPr marL="285750" indent="-285750" algn="just">
              <a:buFont typeface="Arial" panose="020B0604020202020204" pitchFamily="34" charset="0"/>
              <a:buChar char="•"/>
            </a:pPr>
            <a:r>
              <a:rPr lang="en-US" dirty="0">
                <a:latin typeface="Georgia" panose="02040502050405020303" pitchFamily="18" charset="0"/>
              </a:rPr>
              <a:t>Initial mineralogy of rocks indicate they are brittle;  Closer to quartz, feldspar end</a:t>
            </a:r>
          </a:p>
          <a:p>
            <a:pPr marL="285750" indent="-285750" algn="just">
              <a:buFont typeface="Arial" panose="020B0604020202020204" pitchFamily="34" charset="0"/>
              <a:buChar char="•"/>
            </a:pPr>
            <a:endParaRPr lang="en-US" dirty="0">
              <a:latin typeface="Georgia" panose="02040502050405020303" pitchFamily="18" charset="0"/>
            </a:endParaRPr>
          </a:p>
          <a:p>
            <a:pPr marL="285750" indent="-285750" algn="just">
              <a:buFont typeface="Arial" panose="020B0604020202020204" pitchFamily="34" charset="0"/>
              <a:buChar char="•"/>
            </a:pPr>
            <a:r>
              <a:rPr lang="en-US" dirty="0">
                <a:latin typeface="Georgia" panose="02040502050405020303" pitchFamily="18" charset="0"/>
              </a:rPr>
              <a:t>Initial higher dissolution of feldspar and microcrystalline quartz shifts the mineralogy towards phyllosilicates and carbonates</a:t>
            </a:r>
          </a:p>
          <a:p>
            <a:pPr marL="285750" indent="-285750" algn="just">
              <a:buFont typeface="Arial" panose="020B0604020202020204" pitchFamily="34" charset="0"/>
              <a:buChar char="•"/>
            </a:pPr>
            <a:endParaRPr lang="en-US" dirty="0">
              <a:latin typeface="Georgia" panose="02040502050405020303" pitchFamily="18" charset="0"/>
            </a:endParaRPr>
          </a:p>
          <a:p>
            <a:pPr marL="285750" indent="-285750" algn="just">
              <a:buFont typeface="Arial" panose="020B0604020202020204" pitchFamily="34" charset="0"/>
              <a:buChar char="•"/>
            </a:pPr>
            <a:r>
              <a:rPr lang="en-US" dirty="0">
                <a:latin typeface="Georgia" panose="02040502050405020303" pitchFamily="18" charset="0"/>
              </a:rPr>
              <a:t>Subsequent carbonate dissolution between 7 days and 30 days shifts the mineralogy towards phyllosilicate, quartz, feldspar margin</a:t>
            </a:r>
          </a:p>
          <a:p>
            <a:pPr marL="285750" indent="-285750" algn="just">
              <a:buFont typeface="Arial" panose="020B0604020202020204" pitchFamily="34" charset="0"/>
              <a:buChar char="•"/>
            </a:pPr>
            <a:endParaRPr lang="en-US" dirty="0">
              <a:latin typeface="Georgia" panose="02040502050405020303" pitchFamily="18" charset="0"/>
            </a:endParaRPr>
          </a:p>
          <a:p>
            <a:pPr marL="285750" indent="-285750" algn="just">
              <a:buFont typeface="Arial" panose="020B0604020202020204" pitchFamily="34" charset="0"/>
              <a:buChar char="•"/>
            </a:pPr>
            <a:r>
              <a:rPr lang="en-US" dirty="0">
                <a:latin typeface="Georgia" panose="02040502050405020303" pitchFamily="18" charset="0"/>
              </a:rPr>
              <a:t>Shift towards phyllosilicates indicates ductile character is induced into the rock</a:t>
            </a:r>
          </a:p>
          <a:p>
            <a:pPr algn="just"/>
            <a:endParaRPr lang="en-US" dirty="0">
              <a:latin typeface="Georgia" panose="02040502050405020303" pitchFamily="18" charset="0"/>
            </a:endParaRPr>
          </a:p>
        </p:txBody>
      </p:sp>
    </p:spTree>
    <p:extLst>
      <p:ext uri="{BB962C8B-B14F-4D97-AF65-F5344CB8AC3E}">
        <p14:creationId xmlns:p14="http://schemas.microsoft.com/office/powerpoint/2010/main" val="2355098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12</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58370" y="1100519"/>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522B56F5-74F4-4804-89AA-38EB66FB8E52}" type="datetime1">
              <a:rPr lang="en-US" smtClean="0"/>
              <a:t>16-Nov-23</a:t>
            </a:fld>
            <a:endParaRPr lang="en-US" dirty="0"/>
          </a:p>
        </p:txBody>
      </p:sp>
      <p:sp>
        <p:nvSpPr>
          <p:cNvPr id="15" name="Title 1">
            <a:extLst>
              <a:ext uri="{FF2B5EF4-FFF2-40B4-BE49-F238E27FC236}">
                <a16:creationId xmlns:a16="http://schemas.microsoft.com/office/drawing/2014/main" id="{1C4EA386-6706-B4DD-FDA9-99A19F83CC2D}"/>
              </a:ext>
            </a:extLst>
          </p:cNvPr>
          <p:cNvSpPr txBox="1">
            <a:spLocks/>
          </p:cNvSpPr>
          <p:nvPr/>
        </p:nvSpPr>
        <p:spPr>
          <a:xfrm>
            <a:off x="263428" y="505797"/>
            <a:ext cx="11928572" cy="399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solidFill>
                  <a:srgbClr val="002060"/>
                </a:solidFill>
                <a:latin typeface="Georgia" panose="02040502050405020303" pitchFamily="18" charset="0"/>
                <a:ea typeface="Cambria" panose="02040503050406030204" pitchFamily="18" charset="0"/>
                <a:cs typeface="Times New Roman" panose="02020603050405020304" pitchFamily="18" charset="0"/>
              </a:rPr>
              <a:t>RESULTS - Chemical Composition of Caney-Produced Fluids  Effluent  (ICPMS)</a:t>
            </a:r>
            <a:endParaRPr lang="en-US" sz="2800" dirty="0">
              <a:solidFill>
                <a:srgbClr val="002060"/>
              </a:solidFill>
              <a:latin typeface="Georgia" panose="02040502050405020303" pitchFamily="18" charset="0"/>
            </a:endParaRPr>
          </a:p>
        </p:txBody>
      </p:sp>
      <p:sp>
        <p:nvSpPr>
          <p:cNvPr id="7" name="TextBox 6">
            <a:extLst>
              <a:ext uri="{FF2B5EF4-FFF2-40B4-BE49-F238E27FC236}">
                <a16:creationId xmlns:a16="http://schemas.microsoft.com/office/drawing/2014/main" id="{1CB1EB80-279F-5A53-8FEA-A74E8F4428AE}"/>
              </a:ext>
            </a:extLst>
          </p:cNvPr>
          <p:cNvSpPr txBox="1"/>
          <p:nvPr/>
        </p:nvSpPr>
        <p:spPr>
          <a:xfrm>
            <a:off x="7938029" y="1382286"/>
            <a:ext cx="4253971" cy="4093428"/>
          </a:xfrm>
          <a:prstGeom prst="rect">
            <a:avLst/>
          </a:prstGeom>
          <a:noFill/>
        </p:spPr>
        <p:txBody>
          <a:bodyPr wrap="square" rtlCol="0">
            <a:spAutoFit/>
          </a:bodyPr>
          <a:lstStyle/>
          <a:p>
            <a:pPr marL="285750" indent="-285750" algn="just">
              <a:buFont typeface="Arial" panose="020B0604020202020204" pitchFamily="34" charset="0"/>
              <a:buChar char="•"/>
            </a:pPr>
            <a:r>
              <a:rPr lang="en-US" sz="2000" dirty="0">
                <a:effectLst/>
                <a:latin typeface="Georgia" panose="02040502050405020303" pitchFamily="18" charset="0"/>
                <a:ea typeface="Cambria" panose="02040503050406030204" pitchFamily="18" charset="0"/>
              </a:rPr>
              <a:t>Due to approximate neutral pH, Ca concentrations relatively stable</a:t>
            </a:r>
          </a:p>
          <a:p>
            <a:pPr marL="285750" indent="-285750" algn="just">
              <a:buFont typeface="Arial" panose="020B0604020202020204" pitchFamily="34" charset="0"/>
              <a:buChar char="•"/>
            </a:pPr>
            <a:endParaRPr lang="en-US" sz="2000" dirty="0">
              <a:effectLst/>
              <a:latin typeface="Georgia" panose="02040502050405020303" pitchFamily="18" charset="0"/>
              <a:ea typeface="Cambria" panose="02040503050406030204" pitchFamily="18" charset="0"/>
            </a:endParaRPr>
          </a:p>
          <a:p>
            <a:pPr marL="285750" indent="-285750" algn="just">
              <a:buFont typeface="Arial" panose="020B0604020202020204" pitchFamily="34" charset="0"/>
              <a:buChar char="•"/>
            </a:pPr>
            <a:endParaRPr lang="en-US" sz="1000" dirty="0">
              <a:effectLst/>
              <a:latin typeface="Georgia" panose="02040502050405020303" pitchFamily="18" charset="0"/>
              <a:ea typeface="Cambria" panose="02040503050406030204" pitchFamily="18" charset="0"/>
            </a:endParaRPr>
          </a:p>
          <a:p>
            <a:pPr marL="285750" indent="-285750" algn="just">
              <a:buFont typeface="Arial" panose="020B0604020202020204" pitchFamily="34" charset="0"/>
              <a:buChar char="•"/>
            </a:pPr>
            <a:r>
              <a:rPr lang="en-US" sz="2000" dirty="0">
                <a:latin typeface="Georgia" panose="02040502050405020303" pitchFamily="18" charset="0"/>
                <a:ea typeface="Cambria" panose="02040503050406030204" pitchFamily="18" charset="0"/>
                <a:cs typeface="Times New Roman" panose="02020603050405020304" pitchFamily="18" charset="0"/>
              </a:rPr>
              <a:t>Dissolution of carbonates occur due to </a:t>
            </a:r>
            <a:r>
              <a:rPr lang="en-US" sz="2000" dirty="0">
                <a:effectLst/>
                <a:latin typeface="Georgia" panose="02040502050405020303" pitchFamily="18" charset="0"/>
                <a:ea typeface="Cambria" panose="02040503050406030204" pitchFamily="18" charset="0"/>
                <a:cs typeface="Times New Roman" panose="02020603050405020304" pitchFamily="18" charset="0"/>
              </a:rPr>
              <a:t>transient acidity caused by dissolution of pyrite</a:t>
            </a:r>
          </a:p>
          <a:p>
            <a:pPr marL="285750" indent="-285750" algn="just">
              <a:buFont typeface="Arial" panose="020B0604020202020204" pitchFamily="34" charset="0"/>
              <a:buChar char="•"/>
            </a:pPr>
            <a:endParaRPr lang="en-US" sz="2000" dirty="0">
              <a:effectLst/>
              <a:latin typeface="Georgia" panose="02040502050405020303" pitchFamily="18" charset="0"/>
              <a:ea typeface="Cambria" panose="02040503050406030204" pitchFamily="18" charset="0"/>
              <a:cs typeface="Times New Roman" panose="02020603050405020304" pitchFamily="18" charset="0"/>
            </a:endParaRPr>
          </a:p>
          <a:p>
            <a:pPr marL="285750" indent="-285750" algn="just">
              <a:buFont typeface="Arial" panose="020B0604020202020204" pitchFamily="34" charset="0"/>
              <a:buChar char="•"/>
            </a:pPr>
            <a:endParaRPr lang="en-US" sz="1000" dirty="0">
              <a:effectLst/>
              <a:latin typeface="Georgia" panose="02040502050405020303" pitchFamily="18" charset="0"/>
              <a:ea typeface="Cambria" panose="02040503050406030204" pitchFamily="18" charset="0"/>
              <a:cs typeface="Times New Roman" panose="02020603050405020304" pitchFamily="18" charset="0"/>
            </a:endParaRPr>
          </a:p>
          <a:p>
            <a:pPr marL="285750" indent="-285750" algn="just">
              <a:buFont typeface="Arial" panose="020B0604020202020204" pitchFamily="34" charset="0"/>
              <a:buChar char="•"/>
            </a:pPr>
            <a:r>
              <a:rPr lang="en-US" sz="2000" dirty="0">
                <a:effectLst/>
                <a:latin typeface="Georgia" panose="02040502050405020303" pitchFamily="18" charset="0"/>
                <a:ea typeface="Cambria" panose="02040503050406030204" pitchFamily="18" charset="0"/>
                <a:cs typeface="Times New Roman" panose="02020603050405020304" pitchFamily="18" charset="0"/>
              </a:rPr>
              <a:t>Precipitation or cation exchange in clay sites </a:t>
            </a:r>
            <a:r>
              <a:rPr lang="en-US" sz="2000" dirty="0">
                <a:latin typeface="Georgia" panose="02040502050405020303" pitchFamily="18" charset="0"/>
                <a:ea typeface="Cambria" panose="02040503050406030204" pitchFamily="18" charset="0"/>
                <a:cs typeface="Times New Roman" panose="02020603050405020304" pitchFamily="18" charset="0"/>
              </a:rPr>
              <a:t>may lead to </a:t>
            </a:r>
            <a:r>
              <a:rPr lang="en-US" sz="2000" dirty="0">
                <a:effectLst/>
                <a:latin typeface="Georgia" panose="02040502050405020303" pitchFamily="18" charset="0"/>
                <a:ea typeface="Cambria" panose="02040503050406030204" pitchFamily="18" charset="0"/>
                <a:cs typeface="Times New Roman" panose="02020603050405020304" pitchFamily="18" charset="0"/>
              </a:rPr>
              <a:t>Ca uptake from effluent causing decreased Ca concentrations</a:t>
            </a:r>
          </a:p>
        </p:txBody>
      </p:sp>
      <p:graphicFrame>
        <p:nvGraphicFramePr>
          <p:cNvPr id="10" name="Chart 9">
            <a:extLst>
              <a:ext uri="{FF2B5EF4-FFF2-40B4-BE49-F238E27FC236}">
                <a16:creationId xmlns:a16="http://schemas.microsoft.com/office/drawing/2014/main" id="{A88EF3CC-4FDE-5254-D205-D3ACF27559A2}"/>
              </a:ext>
            </a:extLst>
          </p:cNvPr>
          <p:cNvGraphicFramePr/>
          <p:nvPr>
            <p:extLst>
              <p:ext uri="{D42A27DB-BD31-4B8C-83A1-F6EECF244321}">
                <p14:modId xmlns:p14="http://schemas.microsoft.com/office/powerpoint/2010/main" val="4150952477"/>
              </p:ext>
            </p:extLst>
          </p:nvPr>
        </p:nvGraphicFramePr>
        <p:xfrm>
          <a:off x="158370" y="1259241"/>
          <a:ext cx="7779659" cy="52796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01050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13</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58370" y="1100519"/>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522B56F5-74F4-4804-89AA-38EB66FB8E52}" type="datetime1">
              <a:rPr lang="en-US" smtClean="0"/>
              <a:t>16-Nov-23</a:t>
            </a:fld>
            <a:endParaRPr lang="en-US" dirty="0"/>
          </a:p>
        </p:txBody>
      </p:sp>
      <p:sp>
        <p:nvSpPr>
          <p:cNvPr id="15" name="Title 1">
            <a:extLst>
              <a:ext uri="{FF2B5EF4-FFF2-40B4-BE49-F238E27FC236}">
                <a16:creationId xmlns:a16="http://schemas.microsoft.com/office/drawing/2014/main" id="{1C4EA386-6706-B4DD-FDA9-99A19F83CC2D}"/>
              </a:ext>
            </a:extLst>
          </p:cNvPr>
          <p:cNvSpPr txBox="1">
            <a:spLocks/>
          </p:cNvSpPr>
          <p:nvPr/>
        </p:nvSpPr>
        <p:spPr>
          <a:xfrm>
            <a:off x="263428" y="505797"/>
            <a:ext cx="11928572" cy="399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solidFill>
                  <a:srgbClr val="002060"/>
                </a:solidFill>
                <a:latin typeface="Georgia" panose="02040502050405020303" pitchFamily="18" charset="0"/>
                <a:ea typeface="Cambria" panose="02040503050406030204" pitchFamily="18" charset="0"/>
                <a:cs typeface="Times New Roman" panose="02020603050405020304" pitchFamily="18" charset="0"/>
              </a:rPr>
              <a:t>RESULTS - Chemical Composition of Caney-Produced Fluids  Effluent  (ICPMS)</a:t>
            </a:r>
            <a:endParaRPr lang="en-US" sz="2800" dirty="0">
              <a:solidFill>
                <a:srgbClr val="002060"/>
              </a:solidFill>
              <a:latin typeface="Georgia" panose="02040502050405020303" pitchFamily="18" charset="0"/>
            </a:endParaRPr>
          </a:p>
        </p:txBody>
      </p:sp>
      <p:sp>
        <p:nvSpPr>
          <p:cNvPr id="8" name="TextBox 7">
            <a:extLst>
              <a:ext uri="{FF2B5EF4-FFF2-40B4-BE49-F238E27FC236}">
                <a16:creationId xmlns:a16="http://schemas.microsoft.com/office/drawing/2014/main" id="{4F08B9FE-149C-72AB-5606-9ADE58D889D7}"/>
              </a:ext>
            </a:extLst>
          </p:cNvPr>
          <p:cNvSpPr txBox="1"/>
          <p:nvPr/>
        </p:nvSpPr>
        <p:spPr>
          <a:xfrm>
            <a:off x="7823200" y="1425392"/>
            <a:ext cx="4034970" cy="4216539"/>
          </a:xfrm>
          <a:prstGeom prst="rect">
            <a:avLst/>
          </a:prstGeom>
          <a:noFill/>
        </p:spPr>
        <p:txBody>
          <a:bodyPr wrap="square" rtlCol="0">
            <a:spAutoFit/>
          </a:bodyPr>
          <a:lstStyle>
            <a:defPPr>
              <a:defRPr lang="en-US"/>
            </a:defPPr>
            <a:lvl1pPr algn="just">
              <a:defRPr>
                <a:effectLst/>
                <a:latin typeface="Cambria" panose="02040503050406030204" pitchFamily="18" charset="0"/>
                <a:ea typeface="Cambria" panose="02040503050406030204" pitchFamily="18" charset="0"/>
              </a:defRPr>
            </a:lvl1pPr>
          </a:lstStyle>
          <a:p>
            <a:pPr marL="285750" indent="-285750">
              <a:buFont typeface="Arial" panose="020B0604020202020204" pitchFamily="34" charset="0"/>
              <a:buChar char="•"/>
            </a:pPr>
            <a:r>
              <a:rPr lang="en-US" sz="2000" dirty="0">
                <a:latin typeface="Georgia" panose="02040502050405020303" pitchFamily="18" charset="0"/>
              </a:rPr>
              <a:t>The high Si concentrations cannot be explained only by the dissolution of quartz at the experiment conditions</a:t>
            </a:r>
          </a:p>
          <a:p>
            <a:pPr marL="285750" indent="-285750">
              <a:buFont typeface="Arial" panose="020B0604020202020204" pitchFamily="34" charset="0"/>
              <a:buChar char="•"/>
            </a:pPr>
            <a:endParaRPr lang="en-US" sz="1000" dirty="0">
              <a:latin typeface="Georgia" panose="02040502050405020303" pitchFamily="18" charset="0"/>
            </a:endParaRPr>
          </a:p>
          <a:p>
            <a:pPr marL="285750" indent="-285750">
              <a:buFont typeface="Arial" panose="020B0604020202020204" pitchFamily="34" charset="0"/>
              <a:buChar char="•"/>
            </a:pPr>
            <a:endParaRPr lang="en-US" sz="1000" dirty="0">
              <a:latin typeface="Georgia" panose="02040502050405020303" pitchFamily="18" charset="0"/>
            </a:endParaRPr>
          </a:p>
          <a:p>
            <a:pPr marL="285750" indent="-285750">
              <a:buFont typeface="Arial" panose="020B0604020202020204" pitchFamily="34" charset="0"/>
              <a:buChar char="•"/>
            </a:pPr>
            <a:r>
              <a:rPr lang="en-US" sz="2000" dirty="0">
                <a:latin typeface="Georgia" panose="02040502050405020303" pitchFamily="18" charset="0"/>
              </a:rPr>
              <a:t>Dissolved biogenic silica (microcrystalline quartz) and amorphous silica could explain high silica concentrations</a:t>
            </a:r>
          </a:p>
          <a:p>
            <a:pPr marL="285750" indent="-285750">
              <a:buFont typeface="Arial" panose="020B0604020202020204" pitchFamily="34" charset="0"/>
              <a:buChar char="•"/>
            </a:pPr>
            <a:endParaRPr lang="en-US" sz="1400" dirty="0">
              <a:latin typeface="Georgia" panose="02040502050405020303" pitchFamily="18" charset="0"/>
            </a:endParaRPr>
          </a:p>
          <a:p>
            <a:pPr marL="285750" indent="-285750">
              <a:buFont typeface="Arial" panose="020B0604020202020204" pitchFamily="34" charset="0"/>
              <a:buChar char="•"/>
            </a:pPr>
            <a:endParaRPr lang="en-US" sz="1400" dirty="0">
              <a:latin typeface="Georgia" panose="02040502050405020303" pitchFamily="18" charset="0"/>
            </a:endParaRPr>
          </a:p>
          <a:p>
            <a:pPr marL="285750" indent="-285750">
              <a:buFont typeface="Arial" panose="020B0604020202020204" pitchFamily="34" charset="0"/>
              <a:buChar char="•"/>
            </a:pPr>
            <a:r>
              <a:rPr lang="en-US" sz="2000" dirty="0">
                <a:latin typeface="Georgia" panose="02040502050405020303" pitchFamily="18" charset="0"/>
              </a:rPr>
              <a:t>Dissolution of feldspar contributes to Si concentration in effluent</a:t>
            </a:r>
            <a:endParaRPr lang="en-US" sz="1400" dirty="0">
              <a:latin typeface="Georgia" panose="02040502050405020303" pitchFamily="18" charset="0"/>
            </a:endParaRPr>
          </a:p>
        </p:txBody>
      </p:sp>
      <p:graphicFrame>
        <p:nvGraphicFramePr>
          <p:cNvPr id="11" name="Chart 10">
            <a:extLst>
              <a:ext uri="{FF2B5EF4-FFF2-40B4-BE49-F238E27FC236}">
                <a16:creationId xmlns:a16="http://schemas.microsoft.com/office/drawing/2014/main" id="{1AC5ACCC-801E-6839-EC8F-C0AC4AD73FD6}"/>
              </a:ext>
            </a:extLst>
          </p:cNvPr>
          <p:cNvGraphicFramePr/>
          <p:nvPr>
            <p:extLst>
              <p:ext uri="{D42A27DB-BD31-4B8C-83A1-F6EECF244321}">
                <p14:modId xmlns:p14="http://schemas.microsoft.com/office/powerpoint/2010/main" val="4135434469"/>
              </p:ext>
            </p:extLst>
          </p:nvPr>
        </p:nvGraphicFramePr>
        <p:xfrm>
          <a:off x="158370" y="1295292"/>
          <a:ext cx="7664830" cy="505690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24209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14</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58370" y="1100519"/>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522B56F5-74F4-4804-89AA-38EB66FB8E52}" type="datetime1">
              <a:rPr lang="en-US" smtClean="0"/>
              <a:t>16-Nov-23</a:t>
            </a:fld>
            <a:endParaRPr lang="en-US" dirty="0"/>
          </a:p>
        </p:txBody>
      </p:sp>
      <p:sp>
        <p:nvSpPr>
          <p:cNvPr id="15" name="Title 1">
            <a:extLst>
              <a:ext uri="{FF2B5EF4-FFF2-40B4-BE49-F238E27FC236}">
                <a16:creationId xmlns:a16="http://schemas.microsoft.com/office/drawing/2014/main" id="{1C4EA386-6706-B4DD-FDA9-99A19F83CC2D}"/>
              </a:ext>
            </a:extLst>
          </p:cNvPr>
          <p:cNvSpPr txBox="1">
            <a:spLocks/>
          </p:cNvSpPr>
          <p:nvPr/>
        </p:nvSpPr>
        <p:spPr>
          <a:xfrm>
            <a:off x="263428" y="505797"/>
            <a:ext cx="11928572" cy="399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solidFill>
                  <a:srgbClr val="002060"/>
                </a:solidFill>
                <a:latin typeface="Georgia" panose="02040502050405020303" pitchFamily="18" charset="0"/>
                <a:ea typeface="Cambria" panose="02040503050406030204" pitchFamily="18" charset="0"/>
                <a:cs typeface="Times New Roman" panose="02020603050405020304" pitchFamily="18" charset="0"/>
              </a:rPr>
              <a:t>RESULTS - Chemical Composition of Caney-Produced Fluids  Effluent  (ICPMS)</a:t>
            </a:r>
            <a:endParaRPr lang="en-US" sz="2800" dirty="0">
              <a:solidFill>
                <a:srgbClr val="002060"/>
              </a:solidFill>
              <a:latin typeface="Georgia" panose="02040502050405020303" pitchFamily="18" charset="0"/>
            </a:endParaRPr>
          </a:p>
        </p:txBody>
      </p:sp>
      <p:sp>
        <p:nvSpPr>
          <p:cNvPr id="9" name="TextBox 8">
            <a:extLst>
              <a:ext uri="{FF2B5EF4-FFF2-40B4-BE49-F238E27FC236}">
                <a16:creationId xmlns:a16="http://schemas.microsoft.com/office/drawing/2014/main" id="{83E08C75-0B34-DB21-6ECE-A233F3DA8DDA}"/>
              </a:ext>
            </a:extLst>
          </p:cNvPr>
          <p:cNvSpPr txBox="1"/>
          <p:nvPr/>
        </p:nvSpPr>
        <p:spPr>
          <a:xfrm>
            <a:off x="7953828" y="1401281"/>
            <a:ext cx="3945267" cy="3785652"/>
          </a:xfrm>
          <a:prstGeom prst="rect">
            <a:avLst/>
          </a:prstGeom>
          <a:noFill/>
        </p:spPr>
        <p:txBody>
          <a:bodyPr wrap="square" rtlCol="0">
            <a:spAutoFit/>
          </a:bodyPr>
          <a:lstStyle/>
          <a:p>
            <a:pPr marL="285750" indent="-285750" algn="just">
              <a:buFont typeface="Arial" panose="020B0604020202020204" pitchFamily="34" charset="0"/>
              <a:buChar char="•"/>
            </a:pPr>
            <a:r>
              <a:rPr lang="en-US" sz="2000" dirty="0">
                <a:latin typeface="Georgia" panose="02040502050405020303" pitchFamily="18" charset="0"/>
                <a:ea typeface="Cambria" panose="02040503050406030204" pitchFamily="18" charset="0"/>
              </a:rPr>
              <a:t>Al is mainly from the dissolution of feldspars</a:t>
            </a:r>
          </a:p>
          <a:p>
            <a:pPr marL="285750" indent="-285750" algn="just">
              <a:buFont typeface="Arial" panose="020B0604020202020204" pitchFamily="34" charset="0"/>
              <a:buChar char="•"/>
            </a:pPr>
            <a:endParaRPr lang="en-US" sz="2000" dirty="0">
              <a:latin typeface="Georgia" panose="02040502050405020303" pitchFamily="18" charset="0"/>
              <a:ea typeface="Cambria" panose="02040503050406030204" pitchFamily="18" charset="0"/>
            </a:endParaRPr>
          </a:p>
          <a:p>
            <a:pPr marL="285750" indent="-285750" algn="just">
              <a:buFont typeface="Arial" panose="020B0604020202020204" pitchFamily="34" charset="0"/>
              <a:buChar char="•"/>
            </a:pPr>
            <a:endParaRPr lang="en-US" sz="1000" dirty="0">
              <a:latin typeface="Georgia" panose="02040502050405020303" pitchFamily="18" charset="0"/>
              <a:ea typeface="Cambria" panose="02040503050406030204" pitchFamily="18" charset="0"/>
            </a:endParaRPr>
          </a:p>
          <a:p>
            <a:pPr marL="285750" indent="-285750" algn="just">
              <a:buFont typeface="Arial" panose="020B0604020202020204" pitchFamily="34" charset="0"/>
              <a:buChar char="•"/>
            </a:pPr>
            <a:r>
              <a:rPr lang="en-US" sz="2000" dirty="0">
                <a:latin typeface="Georgia" panose="02040502050405020303" pitchFamily="18" charset="0"/>
                <a:ea typeface="Cambria" panose="02040503050406030204" pitchFamily="18" charset="0"/>
              </a:rPr>
              <a:t>Al concentrations are very low due to uptake from fluid – </a:t>
            </a:r>
            <a:r>
              <a:rPr lang="en-US" sz="2000" dirty="0" err="1">
                <a:latin typeface="Georgia" panose="02040502050405020303" pitchFamily="18" charset="0"/>
                <a:ea typeface="Cambria" panose="02040503050406030204" pitchFamily="18" charset="0"/>
              </a:rPr>
              <a:t>illite</a:t>
            </a:r>
            <a:r>
              <a:rPr lang="en-US" sz="2000" dirty="0">
                <a:latin typeface="Georgia" panose="02040502050405020303" pitchFamily="18" charset="0"/>
                <a:ea typeface="Cambria" panose="02040503050406030204" pitchFamily="18" charset="0"/>
              </a:rPr>
              <a:t> and other Al-based mineral precipitation</a:t>
            </a:r>
          </a:p>
          <a:p>
            <a:pPr marL="285750" indent="-285750" algn="just">
              <a:buFont typeface="Arial" panose="020B0604020202020204" pitchFamily="34" charset="0"/>
              <a:buChar char="•"/>
            </a:pPr>
            <a:endParaRPr lang="en-US" sz="2000" dirty="0">
              <a:latin typeface="Georgia" panose="02040502050405020303" pitchFamily="18" charset="0"/>
              <a:ea typeface="Cambria" panose="02040503050406030204" pitchFamily="18" charset="0"/>
            </a:endParaRPr>
          </a:p>
          <a:p>
            <a:pPr marL="285750" indent="-285750" algn="just">
              <a:buFont typeface="Arial" panose="020B0604020202020204" pitchFamily="34" charset="0"/>
              <a:buChar char="•"/>
            </a:pPr>
            <a:endParaRPr lang="en-US" sz="1000" dirty="0">
              <a:latin typeface="Georgia" panose="02040502050405020303" pitchFamily="18" charset="0"/>
              <a:ea typeface="Cambria" panose="02040503050406030204" pitchFamily="18" charset="0"/>
            </a:endParaRPr>
          </a:p>
          <a:p>
            <a:pPr marL="285750" indent="-285750" algn="just">
              <a:buFont typeface="Arial" panose="020B0604020202020204" pitchFamily="34" charset="0"/>
              <a:buChar char="•"/>
            </a:pPr>
            <a:r>
              <a:rPr lang="en-US" sz="2000" dirty="0">
                <a:latin typeface="Georgia" panose="02040502050405020303" pitchFamily="18" charset="0"/>
                <a:ea typeface="Cambria" panose="02040503050406030204" pitchFamily="18" charset="0"/>
              </a:rPr>
              <a:t>Similar trends observed for Magnesium (Mg) and Iron (Fe)</a:t>
            </a:r>
          </a:p>
        </p:txBody>
      </p:sp>
      <p:graphicFrame>
        <p:nvGraphicFramePr>
          <p:cNvPr id="12" name="Chart 11">
            <a:extLst>
              <a:ext uri="{FF2B5EF4-FFF2-40B4-BE49-F238E27FC236}">
                <a16:creationId xmlns:a16="http://schemas.microsoft.com/office/drawing/2014/main" id="{5972A581-E7C0-51F7-B4A5-B93D15A91D13}"/>
              </a:ext>
            </a:extLst>
          </p:cNvPr>
          <p:cNvGraphicFramePr/>
          <p:nvPr>
            <p:extLst>
              <p:ext uri="{D42A27DB-BD31-4B8C-83A1-F6EECF244321}">
                <p14:modId xmlns:p14="http://schemas.microsoft.com/office/powerpoint/2010/main" val="3430166389"/>
              </p:ext>
            </p:extLst>
          </p:nvPr>
        </p:nvGraphicFramePr>
        <p:xfrm>
          <a:off x="158370" y="1397326"/>
          <a:ext cx="7795457" cy="509055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25882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15</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673274"/>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9F58AD76-7EC2-B9F8-4AA0-0558DF79590E}"/>
              </a:ext>
            </a:extLst>
          </p:cNvPr>
          <p:cNvSpPr>
            <a:spLocks noGrp="1"/>
          </p:cNvSpPr>
          <p:nvPr>
            <p:ph type="title"/>
          </p:nvPr>
        </p:nvSpPr>
        <p:spPr>
          <a:xfrm>
            <a:off x="2387744" y="136525"/>
            <a:ext cx="814225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RESULTS – Model of Experiment</a:t>
            </a:r>
          </a:p>
        </p:txBody>
      </p:sp>
      <p:pic>
        <p:nvPicPr>
          <p:cNvPr id="3" name="Picture 2">
            <a:extLst>
              <a:ext uri="{FF2B5EF4-FFF2-40B4-BE49-F238E27FC236}">
                <a16:creationId xmlns:a16="http://schemas.microsoft.com/office/drawing/2014/main" id="{4470494A-AFF3-951B-D94F-0556CA8C737E}"/>
              </a:ext>
            </a:extLst>
          </p:cNvPr>
          <p:cNvPicPr>
            <a:picLocks noChangeAspect="1"/>
          </p:cNvPicPr>
          <p:nvPr/>
        </p:nvPicPr>
        <p:blipFill>
          <a:blip r:embed="rId2"/>
          <a:stretch>
            <a:fillRect/>
          </a:stretch>
        </p:blipFill>
        <p:spPr>
          <a:xfrm>
            <a:off x="172481" y="858132"/>
            <a:ext cx="9144000" cy="5973530"/>
          </a:xfrm>
          <a:prstGeom prst="rect">
            <a:avLst/>
          </a:prstGeom>
        </p:spPr>
      </p:pic>
      <p:pic>
        <p:nvPicPr>
          <p:cNvPr id="5" name="Picture 4">
            <a:extLst>
              <a:ext uri="{FF2B5EF4-FFF2-40B4-BE49-F238E27FC236}">
                <a16:creationId xmlns:a16="http://schemas.microsoft.com/office/drawing/2014/main" id="{9DFE31E0-5F7E-777F-6660-03BE3170EE22}"/>
              </a:ext>
            </a:extLst>
          </p:cNvPr>
          <p:cNvPicPr>
            <a:picLocks noChangeAspect="1"/>
          </p:cNvPicPr>
          <p:nvPr/>
        </p:nvPicPr>
        <p:blipFill>
          <a:blip r:embed="rId3"/>
          <a:stretch>
            <a:fillRect/>
          </a:stretch>
        </p:blipFill>
        <p:spPr>
          <a:xfrm>
            <a:off x="6221114" y="4773168"/>
            <a:ext cx="3095367" cy="2084832"/>
          </a:xfrm>
          <a:prstGeom prst="rect">
            <a:avLst/>
          </a:prstGeom>
        </p:spPr>
      </p:pic>
      <p:sp>
        <p:nvSpPr>
          <p:cNvPr id="6" name="TextBox 5">
            <a:extLst>
              <a:ext uri="{FF2B5EF4-FFF2-40B4-BE49-F238E27FC236}">
                <a16:creationId xmlns:a16="http://schemas.microsoft.com/office/drawing/2014/main" id="{CBC7B2C9-6DE8-B671-B0D6-839C14322A5C}"/>
              </a:ext>
            </a:extLst>
          </p:cNvPr>
          <p:cNvSpPr txBox="1"/>
          <p:nvPr/>
        </p:nvSpPr>
        <p:spPr>
          <a:xfrm>
            <a:off x="9316481" y="1091821"/>
            <a:ext cx="2639714" cy="4801314"/>
          </a:xfrm>
          <a:prstGeom prst="rect">
            <a:avLst/>
          </a:prstGeom>
          <a:noFill/>
        </p:spPr>
        <p:txBody>
          <a:bodyPr wrap="square" rtlCol="0">
            <a:spAutoFit/>
          </a:bodyPr>
          <a:lstStyle/>
          <a:p>
            <a:r>
              <a:rPr lang="en-US" dirty="0">
                <a:latin typeface="Georgia" panose="02040502050405020303" pitchFamily="18" charset="0"/>
              </a:rPr>
              <a:t>Modeling of experiment shows most elemental concentrations in effluent matching with ICP-MS results</a:t>
            </a:r>
          </a:p>
          <a:p>
            <a:endParaRPr lang="en-US" dirty="0">
              <a:latin typeface="Georgia" panose="02040502050405020303" pitchFamily="18" charset="0"/>
            </a:endParaRPr>
          </a:p>
          <a:p>
            <a:r>
              <a:rPr lang="en-US" dirty="0">
                <a:latin typeface="Georgia" panose="02040502050405020303" pitchFamily="18" charset="0"/>
              </a:rPr>
              <a:t>Due to limitations in complete characterization of rock and fluids, assumptions had to be made during the modeling</a:t>
            </a:r>
          </a:p>
          <a:p>
            <a:endParaRPr lang="en-US" dirty="0">
              <a:latin typeface="Georgia" panose="02040502050405020303" pitchFamily="18" charset="0"/>
            </a:endParaRPr>
          </a:p>
          <a:p>
            <a:r>
              <a:rPr lang="en-US" dirty="0">
                <a:latin typeface="Georgia" panose="02040502050405020303" pitchFamily="18" charset="0"/>
              </a:rPr>
              <a:t>These assumptions and limitations of model are captured in the next slide</a:t>
            </a:r>
          </a:p>
        </p:txBody>
      </p:sp>
    </p:spTree>
    <p:extLst>
      <p:ext uri="{BB962C8B-B14F-4D97-AF65-F5344CB8AC3E}">
        <p14:creationId xmlns:p14="http://schemas.microsoft.com/office/powerpoint/2010/main" val="1392885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16</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673274"/>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9F58AD76-7EC2-B9F8-4AA0-0558DF79590E}"/>
              </a:ext>
            </a:extLst>
          </p:cNvPr>
          <p:cNvSpPr>
            <a:spLocks noGrp="1"/>
          </p:cNvSpPr>
          <p:nvPr>
            <p:ph type="title"/>
          </p:nvPr>
        </p:nvSpPr>
        <p:spPr>
          <a:xfrm>
            <a:off x="2387744" y="136525"/>
            <a:ext cx="814225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RESULTS – Model of Experiment</a:t>
            </a:r>
          </a:p>
        </p:txBody>
      </p:sp>
      <p:sp>
        <p:nvSpPr>
          <p:cNvPr id="7" name="TextBox 6">
            <a:extLst>
              <a:ext uri="{FF2B5EF4-FFF2-40B4-BE49-F238E27FC236}">
                <a16:creationId xmlns:a16="http://schemas.microsoft.com/office/drawing/2014/main" id="{FB2EE929-FFEA-1AEF-04AB-13BA8B1F0365}"/>
              </a:ext>
            </a:extLst>
          </p:cNvPr>
          <p:cNvSpPr txBox="1"/>
          <p:nvPr/>
        </p:nvSpPr>
        <p:spPr>
          <a:xfrm>
            <a:off x="657935" y="906601"/>
            <a:ext cx="10876127" cy="5632311"/>
          </a:xfrm>
          <a:prstGeom prst="rect">
            <a:avLst/>
          </a:prstGeom>
          <a:noFill/>
        </p:spPr>
        <p:txBody>
          <a:bodyPr wrap="square">
            <a:spAutoFit/>
          </a:bodyPr>
          <a:lstStyle/>
          <a:p>
            <a:r>
              <a:rPr lang="en-US" i="0" dirty="0">
                <a:effectLst/>
                <a:latin typeface="Georgia" panose="02040502050405020303" pitchFamily="18" charset="0"/>
              </a:rPr>
              <a:t>The following uncertainties and limitations are worth noting about modeling of experiment:</a:t>
            </a:r>
          </a:p>
          <a:p>
            <a:endParaRPr lang="en-US" i="0" dirty="0">
              <a:effectLst/>
              <a:latin typeface="Georgia" panose="02040502050405020303" pitchFamily="18" charset="0"/>
            </a:endParaRPr>
          </a:p>
          <a:p>
            <a:r>
              <a:rPr lang="en-US" b="1" i="0" dirty="0">
                <a:effectLst/>
                <a:latin typeface="Georgia" panose="02040502050405020303" pitchFamily="18" charset="0"/>
              </a:rPr>
              <a:t>Thermodynamic data/models</a:t>
            </a:r>
          </a:p>
          <a:p>
            <a:pPr lvl="1"/>
            <a:r>
              <a:rPr lang="en-US" i="0" dirty="0">
                <a:effectLst/>
                <a:latin typeface="Georgia" panose="02040502050405020303" pitchFamily="18" charset="0"/>
              </a:rPr>
              <a:t>Modeled minerals of mixed composition (e.g. clays) may not have the same composition as in the rock formation</a:t>
            </a:r>
          </a:p>
          <a:p>
            <a:pPr lvl="1"/>
            <a:r>
              <a:rPr lang="en-US" i="0" dirty="0">
                <a:effectLst/>
                <a:latin typeface="Georgia" panose="02040502050405020303" pitchFamily="18" charset="0"/>
              </a:rPr>
              <a:t>Fluid salinity may exceed the validity range of the implemented ion activity model (extended Debye-</a:t>
            </a:r>
            <a:r>
              <a:rPr lang="en-US" i="0" dirty="0" err="1">
                <a:effectLst/>
                <a:latin typeface="Georgia" panose="02040502050405020303" pitchFamily="18" charset="0"/>
              </a:rPr>
              <a:t>Hückel</a:t>
            </a:r>
            <a:r>
              <a:rPr lang="en-US" i="0" dirty="0">
                <a:effectLst/>
                <a:latin typeface="Georgia" panose="02040502050405020303" pitchFamily="18" charset="0"/>
              </a:rPr>
              <a:t>)</a:t>
            </a:r>
          </a:p>
          <a:p>
            <a:br>
              <a:rPr lang="en-US" dirty="0">
                <a:latin typeface="Georgia" panose="02040502050405020303" pitchFamily="18" charset="0"/>
              </a:rPr>
            </a:br>
            <a:r>
              <a:rPr lang="en-US" b="1" i="0" dirty="0">
                <a:effectLst/>
                <a:latin typeface="Georgia" panose="02040502050405020303" pitchFamily="18" charset="0"/>
              </a:rPr>
              <a:t>Reconstruction of the Produced Fluid compositions</a:t>
            </a:r>
          </a:p>
          <a:p>
            <a:pPr lvl="1"/>
            <a:r>
              <a:rPr lang="en-US" i="0" dirty="0">
                <a:effectLst/>
                <a:latin typeface="Georgia" panose="02040502050405020303" pitchFamily="18" charset="0"/>
              </a:rPr>
              <a:t>Anion concentrations computed from assumptions</a:t>
            </a:r>
            <a:br>
              <a:rPr lang="en-US" dirty="0">
                <a:latin typeface="Georgia" panose="02040502050405020303" pitchFamily="18" charset="0"/>
              </a:rPr>
            </a:br>
            <a:r>
              <a:rPr lang="en-US" i="0" dirty="0">
                <a:effectLst/>
                <a:latin typeface="Georgia" panose="02040502050405020303" pitchFamily="18" charset="0"/>
              </a:rPr>
              <a:t>Organic compounds besides acetate were neglected (unknown potential effects on experimental results)</a:t>
            </a:r>
          </a:p>
          <a:p>
            <a:br>
              <a:rPr lang="en-US" dirty="0">
                <a:latin typeface="Georgia" panose="02040502050405020303" pitchFamily="18" charset="0"/>
              </a:rPr>
            </a:br>
            <a:r>
              <a:rPr lang="en-US" b="1" i="0" dirty="0">
                <a:effectLst/>
                <a:latin typeface="Georgia" panose="02040502050405020303" pitchFamily="18" charset="0"/>
              </a:rPr>
              <a:t>Rock formation mineralogy</a:t>
            </a:r>
          </a:p>
          <a:p>
            <a:pPr lvl="1"/>
            <a:r>
              <a:rPr lang="en-US" i="0" dirty="0">
                <a:effectLst/>
                <a:latin typeface="Georgia" panose="02040502050405020303" pitchFamily="18" charset="0"/>
              </a:rPr>
              <a:t>Trace or amorphous minerals (undetected by XRD) impact the system geochemistry – amounts and types were assumed</a:t>
            </a:r>
          </a:p>
          <a:p>
            <a:br>
              <a:rPr lang="en-US" dirty="0">
                <a:latin typeface="Georgia" panose="02040502050405020303" pitchFamily="18" charset="0"/>
              </a:rPr>
            </a:br>
            <a:r>
              <a:rPr lang="en-US" b="1" i="0" dirty="0">
                <a:effectLst/>
                <a:latin typeface="Georgia" panose="02040502050405020303" pitchFamily="18" charset="0"/>
              </a:rPr>
              <a:t>Sampling effects</a:t>
            </a:r>
          </a:p>
          <a:p>
            <a:pPr lvl="1"/>
            <a:r>
              <a:rPr lang="en-US" i="0" dirty="0">
                <a:effectLst/>
                <a:latin typeface="Georgia" panose="02040502050405020303" pitchFamily="18" charset="0"/>
              </a:rPr>
              <a:t>Interactions with atmosphere (O2, CO2 impact pH and redox)</a:t>
            </a:r>
            <a:br>
              <a:rPr lang="en-US" dirty="0">
                <a:latin typeface="Georgia" panose="02040502050405020303" pitchFamily="18" charset="0"/>
              </a:rPr>
            </a:br>
            <a:r>
              <a:rPr lang="en-US" i="0" dirty="0">
                <a:effectLst/>
                <a:latin typeface="Georgia" panose="02040502050405020303" pitchFamily="18" charset="0"/>
              </a:rPr>
              <a:t>Mineral reaction rates (kinetic constants, surface area)</a:t>
            </a:r>
            <a:endParaRPr lang="en-US" dirty="0">
              <a:latin typeface="Georgia" panose="02040502050405020303" pitchFamily="18" charset="0"/>
            </a:endParaRPr>
          </a:p>
        </p:txBody>
      </p:sp>
    </p:spTree>
    <p:extLst>
      <p:ext uri="{BB962C8B-B14F-4D97-AF65-F5344CB8AC3E}">
        <p14:creationId xmlns:p14="http://schemas.microsoft.com/office/powerpoint/2010/main" val="3250529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17</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637890"/>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71AEC0E5-5429-3504-A624-90038A8FC9C5}"/>
              </a:ext>
            </a:extLst>
          </p:cNvPr>
          <p:cNvSpPr>
            <a:spLocks noGrp="1"/>
          </p:cNvSpPr>
          <p:nvPr>
            <p:ph type="title"/>
          </p:nvPr>
        </p:nvSpPr>
        <p:spPr>
          <a:xfrm>
            <a:off x="3610013" y="101141"/>
            <a:ext cx="503650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DISCUSSION  </a:t>
            </a:r>
          </a:p>
        </p:txBody>
      </p:sp>
      <p:sp>
        <p:nvSpPr>
          <p:cNvPr id="3" name="TextBox 2">
            <a:extLst>
              <a:ext uri="{FF2B5EF4-FFF2-40B4-BE49-F238E27FC236}">
                <a16:creationId xmlns:a16="http://schemas.microsoft.com/office/drawing/2014/main" id="{8D3F0A1F-CDD9-A791-0F50-D357CE1EEB45}"/>
              </a:ext>
            </a:extLst>
          </p:cNvPr>
          <p:cNvSpPr txBox="1"/>
          <p:nvPr/>
        </p:nvSpPr>
        <p:spPr>
          <a:xfrm>
            <a:off x="500417" y="742119"/>
            <a:ext cx="11191164" cy="5601533"/>
          </a:xfrm>
          <a:prstGeom prst="rect">
            <a:avLst/>
          </a:prstGeom>
          <a:noFill/>
        </p:spPr>
        <p:txBody>
          <a:bodyPr wrap="square">
            <a:spAutoFit/>
          </a:bodyPr>
          <a:lstStyle/>
          <a:p>
            <a:pPr marL="0" marR="0" algn="just">
              <a:spcBef>
                <a:spcPts val="0"/>
              </a:spcBef>
              <a:spcAft>
                <a:spcPts val="0"/>
              </a:spcAft>
            </a:pPr>
            <a:r>
              <a:rPr lang="en-US" dirty="0">
                <a:solidFill>
                  <a:srgbClr val="000000"/>
                </a:solidFill>
                <a:effectLst/>
                <a:latin typeface="Georgia" panose="02040502050405020303" pitchFamily="18" charset="0"/>
                <a:ea typeface="Times New Roman" panose="02020603050405020304" pitchFamily="18" charset="0"/>
              </a:rPr>
              <a:t>Trends from mineralogy and effluent analyses reveal significant changes to original compositions of both rocks and fluids</a:t>
            </a:r>
          </a:p>
          <a:p>
            <a:pPr marL="0" marR="0" algn="just">
              <a:spcBef>
                <a:spcPts val="0"/>
              </a:spcBef>
              <a:spcAft>
                <a:spcPts val="0"/>
              </a:spcAft>
            </a:pPr>
            <a:endParaRPr lang="en-US" dirty="0">
              <a:solidFill>
                <a:srgbClr val="000000"/>
              </a:solidFill>
              <a:effectLst/>
              <a:latin typeface="Georgia" panose="02040502050405020303" pitchFamily="18" charset="0"/>
              <a:ea typeface="Times New Roman" panose="02020603050405020304" pitchFamily="18" charset="0"/>
            </a:endParaRPr>
          </a:p>
          <a:p>
            <a:pPr marL="0" marR="0" algn="just">
              <a:spcBef>
                <a:spcPts val="0"/>
              </a:spcBef>
              <a:spcAft>
                <a:spcPts val="0"/>
              </a:spcAft>
            </a:pPr>
            <a:r>
              <a:rPr lang="en-US" dirty="0">
                <a:solidFill>
                  <a:srgbClr val="000000"/>
                </a:solidFill>
                <a:effectLst/>
                <a:latin typeface="Georgia" panose="02040502050405020303" pitchFamily="18" charset="0"/>
                <a:ea typeface="Times New Roman" panose="02020603050405020304" pitchFamily="18" charset="0"/>
              </a:rPr>
              <a:t>Breakdown of pyrites, carbonates and feldspars release significant elemental con</a:t>
            </a:r>
            <a:r>
              <a:rPr lang="en-US" dirty="0">
                <a:solidFill>
                  <a:srgbClr val="000000"/>
                </a:solidFill>
                <a:latin typeface="Georgia" panose="02040502050405020303" pitchFamily="18" charset="0"/>
                <a:ea typeface="Times New Roman" panose="02020603050405020304" pitchFamily="18" charset="0"/>
              </a:rPr>
              <a:t>centrations into solution in the long-term to aid in precipitation of new minerals especially sulfates and carbonates that are detrimental to reservoir petrophysical properties</a:t>
            </a:r>
            <a:endParaRPr lang="en-US" dirty="0">
              <a:solidFill>
                <a:srgbClr val="000000"/>
              </a:solidFill>
              <a:effectLst/>
              <a:latin typeface="Georgia" panose="02040502050405020303" pitchFamily="18" charset="0"/>
              <a:ea typeface="Times New Roman" panose="02020603050405020304" pitchFamily="18" charset="0"/>
            </a:endParaRPr>
          </a:p>
          <a:p>
            <a:pPr marL="0" marR="0" algn="just">
              <a:spcBef>
                <a:spcPts val="0"/>
              </a:spcBef>
              <a:spcAft>
                <a:spcPts val="0"/>
              </a:spcAft>
            </a:pPr>
            <a:endParaRPr lang="en-US" sz="1600" dirty="0">
              <a:solidFill>
                <a:srgbClr val="000000"/>
              </a:solidFill>
              <a:effectLst/>
              <a:latin typeface="Georgia" panose="02040502050405020303" pitchFamily="18" charset="0"/>
              <a:ea typeface="Times New Roman" panose="02020603050405020304" pitchFamily="18" charset="0"/>
            </a:endParaRPr>
          </a:p>
          <a:p>
            <a:pPr algn="just"/>
            <a:r>
              <a:rPr lang="en-US" dirty="0">
                <a:solidFill>
                  <a:srgbClr val="000000"/>
                </a:solidFill>
                <a:latin typeface="Georgia" panose="02040502050405020303" pitchFamily="18" charset="0"/>
                <a:ea typeface="Times New Roman" panose="02020603050405020304" pitchFamily="18" charset="0"/>
              </a:rPr>
              <a:t>At high pH, </a:t>
            </a:r>
            <a:r>
              <a:rPr lang="en-US" dirty="0" err="1">
                <a:solidFill>
                  <a:srgbClr val="000000"/>
                </a:solidFill>
                <a:effectLst/>
                <a:latin typeface="Georgia" panose="02040502050405020303" pitchFamily="18" charset="0"/>
                <a:ea typeface="Times New Roman" panose="02020603050405020304" pitchFamily="18" charset="0"/>
              </a:rPr>
              <a:t>illite</a:t>
            </a:r>
            <a:r>
              <a:rPr lang="en-US" dirty="0">
                <a:solidFill>
                  <a:srgbClr val="000000"/>
                </a:solidFill>
                <a:effectLst/>
                <a:latin typeface="Georgia" panose="02040502050405020303" pitchFamily="18" charset="0"/>
                <a:ea typeface="Times New Roman" panose="02020603050405020304" pitchFamily="18" charset="0"/>
              </a:rPr>
              <a:t> becomes unstable and is deflocculated and dispersed, thus clay fines migration</a:t>
            </a:r>
            <a:r>
              <a:rPr lang="en-US" dirty="0">
                <a:solidFill>
                  <a:srgbClr val="000000"/>
                </a:solidFill>
                <a:latin typeface="Georgia" panose="02040502050405020303" pitchFamily="18" charset="0"/>
                <a:ea typeface="Times New Roman" panose="02020603050405020304" pitchFamily="18" charset="0"/>
              </a:rPr>
              <a:t>. The trend of </a:t>
            </a:r>
            <a:r>
              <a:rPr lang="en-US" dirty="0">
                <a:solidFill>
                  <a:srgbClr val="000000"/>
                </a:solidFill>
                <a:effectLst/>
                <a:latin typeface="Georgia" panose="02040502050405020303" pitchFamily="18" charset="0"/>
                <a:ea typeface="Times New Roman" panose="02020603050405020304" pitchFamily="18" charset="0"/>
              </a:rPr>
              <a:t>pH of fluids during the reaction shows upward trajectory suggesting the potential of clay fines migration in the long-term</a:t>
            </a:r>
          </a:p>
          <a:p>
            <a:pPr marL="0" marR="0" algn="just">
              <a:spcBef>
                <a:spcPts val="0"/>
              </a:spcBef>
              <a:spcAft>
                <a:spcPts val="0"/>
              </a:spcAft>
            </a:pPr>
            <a:endParaRPr lang="en-US" dirty="0">
              <a:solidFill>
                <a:srgbClr val="000000"/>
              </a:solidFill>
              <a:latin typeface="Georgia" panose="02040502050405020303" pitchFamily="18" charset="0"/>
              <a:ea typeface="Times New Roman" panose="02020603050405020304" pitchFamily="18" charset="0"/>
            </a:endParaRPr>
          </a:p>
          <a:p>
            <a:pPr algn="just"/>
            <a:r>
              <a:rPr lang="en-US" dirty="0">
                <a:solidFill>
                  <a:srgbClr val="000000"/>
                </a:solidFill>
                <a:effectLst/>
                <a:latin typeface="Georgia" panose="02040502050405020303" pitchFamily="18" charset="0"/>
                <a:ea typeface="Times New Roman" panose="02020603050405020304" pitchFamily="18" charset="0"/>
              </a:rPr>
              <a:t>The trends observed from the results show feldspar dissolution and increased </a:t>
            </a:r>
            <a:r>
              <a:rPr lang="en-US" dirty="0" err="1">
                <a:solidFill>
                  <a:srgbClr val="000000"/>
                </a:solidFill>
                <a:effectLst/>
                <a:latin typeface="Georgia" panose="02040502050405020303" pitchFamily="18" charset="0"/>
                <a:ea typeface="Times New Roman" panose="02020603050405020304" pitchFamily="18" charset="0"/>
              </a:rPr>
              <a:t>illite</a:t>
            </a:r>
            <a:r>
              <a:rPr lang="en-US" dirty="0">
                <a:solidFill>
                  <a:srgbClr val="000000"/>
                </a:solidFill>
                <a:effectLst/>
                <a:latin typeface="Georgia" panose="02040502050405020303" pitchFamily="18" charset="0"/>
                <a:ea typeface="Times New Roman" panose="02020603050405020304" pitchFamily="18" charset="0"/>
              </a:rPr>
              <a:t> composition. This trend transforms an initially brittle rock into a ductile rock</a:t>
            </a:r>
          </a:p>
          <a:p>
            <a:pPr algn="just"/>
            <a:endParaRPr lang="en-US" dirty="0">
              <a:solidFill>
                <a:srgbClr val="000000"/>
              </a:solidFill>
              <a:latin typeface="Georgia" panose="02040502050405020303" pitchFamily="18" charset="0"/>
              <a:ea typeface="Times New Roman" panose="02020603050405020304" pitchFamily="18" charset="0"/>
            </a:endParaRPr>
          </a:p>
          <a:p>
            <a:pPr algn="just"/>
            <a:r>
              <a:rPr lang="en-US" dirty="0">
                <a:solidFill>
                  <a:srgbClr val="000000"/>
                </a:solidFill>
                <a:effectLst/>
                <a:latin typeface="Georgia" panose="02040502050405020303" pitchFamily="18" charset="0"/>
                <a:ea typeface="Times New Roman" panose="02020603050405020304" pitchFamily="18" charset="0"/>
              </a:rPr>
              <a:t>Feldspar dissolution is proposed as a precursor to the formation of </a:t>
            </a:r>
            <a:r>
              <a:rPr lang="en-US" dirty="0" err="1">
                <a:solidFill>
                  <a:srgbClr val="000000"/>
                </a:solidFill>
                <a:effectLst/>
                <a:latin typeface="Georgia" panose="02040502050405020303" pitchFamily="18" charset="0"/>
                <a:ea typeface="Times New Roman" panose="02020603050405020304" pitchFamily="18" charset="0"/>
              </a:rPr>
              <a:t>illite</a:t>
            </a:r>
            <a:r>
              <a:rPr lang="en-US" dirty="0">
                <a:solidFill>
                  <a:srgbClr val="000000"/>
                </a:solidFill>
                <a:effectLst/>
                <a:latin typeface="Georgia" panose="02040502050405020303" pitchFamily="18" charset="0"/>
                <a:ea typeface="Times New Roman" panose="02020603050405020304" pitchFamily="18" charset="0"/>
              </a:rPr>
              <a:t>?? Another source of </a:t>
            </a:r>
            <a:r>
              <a:rPr lang="en-US" dirty="0" err="1">
                <a:solidFill>
                  <a:srgbClr val="000000"/>
                </a:solidFill>
                <a:effectLst/>
                <a:latin typeface="Georgia" panose="02040502050405020303" pitchFamily="18" charset="0"/>
                <a:ea typeface="Times New Roman" panose="02020603050405020304" pitchFamily="18" charset="0"/>
              </a:rPr>
              <a:t>illite</a:t>
            </a:r>
            <a:r>
              <a:rPr lang="en-US" dirty="0">
                <a:solidFill>
                  <a:srgbClr val="000000"/>
                </a:solidFill>
                <a:effectLst/>
                <a:latin typeface="Georgia" panose="02040502050405020303" pitchFamily="18" charset="0"/>
                <a:ea typeface="Times New Roman" panose="02020603050405020304" pitchFamily="18" charset="0"/>
              </a:rPr>
              <a:t> dominance may be the higher rate of breakdown of brittle minerals</a:t>
            </a:r>
          </a:p>
          <a:p>
            <a:pPr marL="0" marR="0" algn="just">
              <a:spcBef>
                <a:spcPts val="0"/>
              </a:spcBef>
              <a:spcAft>
                <a:spcPts val="0"/>
              </a:spcAft>
            </a:pPr>
            <a:endParaRPr lang="en-US" dirty="0">
              <a:solidFill>
                <a:srgbClr val="000000"/>
              </a:solidFill>
              <a:effectLst/>
              <a:latin typeface="Georgia" panose="02040502050405020303" pitchFamily="18" charset="0"/>
              <a:ea typeface="Times New Roman" panose="02020603050405020304" pitchFamily="18" charset="0"/>
            </a:endParaRPr>
          </a:p>
          <a:p>
            <a:pPr marL="0" marR="0" algn="just">
              <a:spcBef>
                <a:spcPts val="0"/>
              </a:spcBef>
              <a:spcAft>
                <a:spcPts val="0"/>
              </a:spcAft>
            </a:pPr>
            <a:r>
              <a:rPr lang="en-US" dirty="0">
                <a:solidFill>
                  <a:srgbClr val="000000"/>
                </a:solidFill>
                <a:effectLst/>
                <a:latin typeface="Georgia" panose="02040502050405020303" pitchFamily="18" charset="0"/>
                <a:ea typeface="Times New Roman" panose="02020603050405020304" pitchFamily="18" charset="0"/>
              </a:rPr>
              <a:t>The cumulative impact of reactions described above is the loss of permeability of formation during long-term post-hydraulic fracturing rock-fluid interactions. </a:t>
            </a:r>
            <a:endParaRPr lang="en-US" dirty="0">
              <a:solidFill>
                <a:srgbClr val="000000"/>
              </a:solidFill>
              <a:latin typeface="Georgia" panose="02040502050405020303" pitchFamily="18" charset="0"/>
              <a:ea typeface="Times New Roman" panose="02020603050405020304" pitchFamily="18" charset="0"/>
            </a:endParaRPr>
          </a:p>
          <a:p>
            <a:pPr marL="0" marR="0" algn="just">
              <a:spcBef>
                <a:spcPts val="0"/>
              </a:spcBef>
              <a:spcAft>
                <a:spcPts val="0"/>
              </a:spcAft>
            </a:pPr>
            <a:endParaRPr lang="en-US" dirty="0">
              <a:effectLst/>
              <a:latin typeface="Georgia" panose="02040502050405020303" pitchFamily="18" charset="0"/>
              <a:ea typeface="Times New Roman" panose="02020603050405020304" pitchFamily="18" charset="0"/>
            </a:endParaRPr>
          </a:p>
        </p:txBody>
      </p:sp>
    </p:spTree>
    <p:extLst>
      <p:ext uri="{BB962C8B-B14F-4D97-AF65-F5344CB8AC3E}">
        <p14:creationId xmlns:p14="http://schemas.microsoft.com/office/powerpoint/2010/main" val="1152245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18</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637890"/>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A2965EA2-8183-7EE1-DFF5-EE78FEFE7519}"/>
              </a:ext>
            </a:extLst>
          </p:cNvPr>
          <p:cNvSpPr>
            <a:spLocks noGrp="1"/>
          </p:cNvSpPr>
          <p:nvPr>
            <p:ph type="title"/>
          </p:nvPr>
        </p:nvSpPr>
        <p:spPr>
          <a:xfrm>
            <a:off x="3610013" y="101141"/>
            <a:ext cx="503650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CONCLUSIONS </a:t>
            </a:r>
          </a:p>
        </p:txBody>
      </p:sp>
      <p:sp>
        <p:nvSpPr>
          <p:cNvPr id="3" name="TextBox 2">
            <a:extLst>
              <a:ext uri="{FF2B5EF4-FFF2-40B4-BE49-F238E27FC236}">
                <a16:creationId xmlns:a16="http://schemas.microsoft.com/office/drawing/2014/main" id="{26EF052D-86AC-F18B-7200-DF022A66D19B}"/>
              </a:ext>
            </a:extLst>
          </p:cNvPr>
          <p:cNvSpPr txBox="1"/>
          <p:nvPr/>
        </p:nvSpPr>
        <p:spPr>
          <a:xfrm>
            <a:off x="452649" y="911796"/>
            <a:ext cx="11286699" cy="5170646"/>
          </a:xfrm>
          <a:prstGeom prst="rect">
            <a:avLst/>
          </a:prstGeom>
          <a:noFill/>
        </p:spPr>
        <p:txBody>
          <a:bodyPr wrap="square">
            <a:spAutoFit/>
          </a:bodyPr>
          <a:lstStyle/>
          <a:p>
            <a:pPr marL="0" marR="0" algn="just">
              <a:spcAft>
                <a:spcPts val="1200"/>
              </a:spcAft>
            </a:pPr>
            <a:r>
              <a:rPr lang="en-US" sz="2000" dirty="0">
                <a:effectLst/>
                <a:latin typeface="Georgia" panose="02040502050405020303" pitchFamily="18" charset="0"/>
                <a:ea typeface="Times New Roman" panose="02020603050405020304" pitchFamily="18" charset="0"/>
              </a:rPr>
              <a:t>The following conclusions are drawn from the integration of results and discussions above</a:t>
            </a:r>
            <a:r>
              <a:rPr lang="en-US" sz="2000" dirty="0">
                <a:latin typeface="Georgia" panose="02040502050405020303" pitchFamily="18" charset="0"/>
                <a:ea typeface="Times New Roman" panose="02020603050405020304" pitchFamily="18" charset="0"/>
              </a:rPr>
              <a:t>:</a:t>
            </a:r>
            <a:endParaRPr lang="en-US" sz="2400" dirty="0">
              <a:effectLst/>
              <a:latin typeface="Georgia" panose="02040502050405020303" pitchFamily="18" charset="0"/>
              <a:ea typeface="Times New Roman" panose="02020603050405020304" pitchFamily="18" charset="0"/>
            </a:endParaRPr>
          </a:p>
          <a:p>
            <a:pPr marL="342900" marR="0" lvl="0" indent="-342900" algn="just">
              <a:spcAft>
                <a:spcPts val="1200"/>
              </a:spcAft>
              <a:buFont typeface="Symbol" panose="05050102010706020507" pitchFamily="18" charset="2"/>
              <a:buChar char=""/>
            </a:pPr>
            <a:r>
              <a:rPr lang="en-US" sz="2000" dirty="0">
                <a:effectLst/>
                <a:latin typeface="Georgia" panose="02040502050405020303" pitchFamily="18" charset="0"/>
                <a:ea typeface="Times New Roman" panose="02020603050405020304" pitchFamily="18" charset="0"/>
              </a:rPr>
              <a:t>Caney shale is predominantly made up of quartz, carbonates, </a:t>
            </a:r>
            <a:r>
              <a:rPr lang="en-US" sz="2000" dirty="0" err="1">
                <a:effectLst/>
                <a:latin typeface="Georgia" panose="02040502050405020303" pitchFamily="18" charset="0"/>
                <a:ea typeface="Times New Roman" panose="02020603050405020304" pitchFamily="18" charset="0"/>
              </a:rPr>
              <a:t>illite</a:t>
            </a:r>
            <a:r>
              <a:rPr lang="en-US" sz="2000" dirty="0">
                <a:latin typeface="Georgia" panose="02040502050405020303" pitchFamily="18" charset="0"/>
                <a:ea typeface="Times New Roman" panose="02020603050405020304" pitchFamily="18" charset="0"/>
              </a:rPr>
              <a:t>, </a:t>
            </a:r>
            <a:r>
              <a:rPr lang="en-US" sz="2000" dirty="0">
                <a:effectLst/>
                <a:latin typeface="Georgia" panose="02040502050405020303" pitchFamily="18" charset="0"/>
                <a:ea typeface="Times New Roman" panose="02020603050405020304" pitchFamily="18" charset="0"/>
              </a:rPr>
              <a:t>plagioclase feldspar, and minor pyrite</a:t>
            </a:r>
          </a:p>
          <a:p>
            <a:pPr marL="342900" marR="0" lvl="0" indent="-342900" algn="just">
              <a:spcAft>
                <a:spcPts val="1200"/>
              </a:spcAft>
              <a:buFont typeface="Symbol" panose="05050102010706020507" pitchFamily="18" charset="2"/>
              <a:buChar char=""/>
            </a:pPr>
            <a:r>
              <a:rPr lang="en-US" sz="2000" dirty="0">
                <a:effectLst/>
                <a:latin typeface="Georgia" panose="02040502050405020303" pitchFamily="18" charset="0"/>
                <a:ea typeface="Times New Roman" panose="02020603050405020304" pitchFamily="18" charset="0"/>
              </a:rPr>
              <a:t>Oxidation is a major driver of rock-fluid reactions. Breakdown of pyrite and other sulfides after exposure to oxygenated produced fluid leads to generation of acids which temporarily reduce the pH of fluids, thus catalyzing breakdown of other minerals </a:t>
            </a:r>
          </a:p>
          <a:p>
            <a:pPr marL="342900" marR="0" lvl="0" indent="-342900" algn="just">
              <a:spcAft>
                <a:spcPts val="1200"/>
              </a:spcAft>
              <a:buFont typeface="Symbol" panose="05050102010706020507" pitchFamily="18" charset="2"/>
              <a:buChar char=""/>
            </a:pPr>
            <a:r>
              <a:rPr lang="en-US" sz="2000" dirty="0">
                <a:effectLst/>
                <a:latin typeface="Georgia" panose="02040502050405020303" pitchFamily="18" charset="0"/>
                <a:ea typeface="Times New Roman" panose="02020603050405020304" pitchFamily="18" charset="0"/>
              </a:rPr>
              <a:t>High </a:t>
            </a:r>
            <a:r>
              <a:rPr lang="en-US" sz="2000" dirty="0" err="1">
                <a:effectLst/>
                <a:latin typeface="Georgia" panose="02040502050405020303" pitchFamily="18" charset="0"/>
                <a:ea typeface="Times New Roman" panose="02020603050405020304" pitchFamily="18" charset="0"/>
              </a:rPr>
              <a:t>illite</a:t>
            </a:r>
            <a:r>
              <a:rPr lang="en-US" sz="2000" dirty="0">
                <a:effectLst/>
                <a:latin typeface="Georgia" panose="02040502050405020303" pitchFamily="18" charset="0"/>
                <a:ea typeface="Times New Roman" panose="02020603050405020304" pitchFamily="18" charset="0"/>
              </a:rPr>
              <a:t> compositions implies the potential for fines generation in the long-term, which can occlude flow paths and reduce fracture permeability</a:t>
            </a:r>
            <a:endParaRPr lang="en-US" sz="1000" dirty="0">
              <a:effectLst/>
              <a:latin typeface="Georgia" panose="02040502050405020303" pitchFamily="18" charset="0"/>
              <a:ea typeface="Times New Roman" panose="02020603050405020304" pitchFamily="18" charset="0"/>
            </a:endParaRPr>
          </a:p>
          <a:p>
            <a:pPr marL="342900" marR="0" lvl="0" indent="-342900" algn="just">
              <a:spcAft>
                <a:spcPts val="1200"/>
              </a:spcAft>
              <a:buFont typeface="Symbol" panose="05050102010706020507" pitchFamily="18" charset="2"/>
              <a:buChar char=""/>
            </a:pPr>
            <a:r>
              <a:rPr lang="en-US" sz="2000" dirty="0">
                <a:effectLst/>
                <a:latin typeface="Georgia" panose="02040502050405020303" pitchFamily="18" charset="0"/>
                <a:ea typeface="Times New Roman" panose="02020603050405020304" pitchFamily="18" charset="0"/>
              </a:rPr>
              <a:t>Increasing </a:t>
            </a:r>
            <a:r>
              <a:rPr lang="en-US" sz="2000" dirty="0" err="1">
                <a:effectLst/>
                <a:latin typeface="Georgia" panose="02040502050405020303" pitchFamily="18" charset="0"/>
                <a:ea typeface="Times New Roman" panose="02020603050405020304" pitchFamily="18" charset="0"/>
              </a:rPr>
              <a:t>illite</a:t>
            </a:r>
            <a:r>
              <a:rPr lang="en-US" sz="2000" dirty="0">
                <a:effectLst/>
                <a:latin typeface="Georgia" panose="02040502050405020303" pitchFamily="18" charset="0"/>
                <a:ea typeface="Times New Roman" panose="02020603050405020304" pitchFamily="18" charset="0"/>
              </a:rPr>
              <a:t> composition transforms original brittle rock into a ductile rock consequently helping to heal fractures and significantly reducing permeability of reservoir, thus lost productivity</a:t>
            </a:r>
            <a:endParaRPr lang="en-US" sz="2000" dirty="0">
              <a:latin typeface="Georgia" panose="02040502050405020303" pitchFamily="18" charset="0"/>
              <a:ea typeface="Times New Roman" panose="02020603050405020304" pitchFamily="18" charset="0"/>
            </a:endParaRPr>
          </a:p>
          <a:p>
            <a:pPr marL="342900" marR="0" lvl="0" indent="-342900" algn="just">
              <a:spcAft>
                <a:spcPts val="1200"/>
              </a:spcAft>
              <a:buFont typeface="Symbol" panose="05050102010706020507" pitchFamily="18" charset="2"/>
              <a:buChar char=""/>
            </a:pPr>
            <a:r>
              <a:rPr lang="en-US" sz="2000" dirty="0">
                <a:latin typeface="Georgia" panose="02040502050405020303" pitchFamily="18" charset="0"/>
                <a:ea typeface="Times New Roman" panose="02020603050405020304" pitchFamily="18" charset="0"/>
              </a:rPr>
              <a:t>On the flip side, transformation of relatively brittle reservoir rock into a ductile rock over the long-term makes depleted unconventional shale reservoirs good candidates for geological carbon storage</a:t>
            </a:r>
            <a:endParaRPr lang="en-US" sz="1000" dirty="0">
              <a:effectLst/>
              <a:latin typeface="Georgia" panose="02040502050405020303" pitchFamily="18" charset="0"/>
              <a:ea typeface="Times New Roman" panose="02020603050405020304" pitchFamily="18" charset="0"/>
            </a:endParaRPr>
          </a:p>
        </p:txBody>
      </p:sp>
    </p:spTree>
    <p:extLst>
      <p:ext uri="{BB962C8B-B14F-4D97-AF65-F5344CB8AC3E}">
        <p14:creationId xmlns:p14="http://schemas.microsoft.com/office/powerpoint/2010/main" val="861139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9437" y="216263"/>
            <a:ext cx="5036507" cy="536749"/>
          </a:xfrm>
        </p:spPr>
        <p:txBody>
          <a:bodyPr>
            <a:normAutofit/>
          </a:bodyPr>
          <a:lstStyle/>
          <a:p>
            <a:r>
              <a:rPr lang="en-US" sz="2400" b="1" dirty="0">
                <a:solidFill>
                  <a:srgbClr val="002060"/>
                </a:solidFill>
                <a:latin typeface="Georgia" panose="02040502050405020303" pitchFamily="18" charset="0"/>
                <a:cs typeface="Times New Roman" panose="02020603050405020304" pitchFamily="18" charset="0"/>
              </a:rPr>
              <a:t>ACKNOWLEDGEMENTS</a:t>
            </a:r>
          </a:p>
        </p:txBody>
      </p:sp>
      <p:sp>
        <p:nvSpPr>
          <p:cNvPr id="3" name="Content Placeholder 2"/>
          <p:cNvSpPr>
            <a:spLocks noGrp="1"/>
          </p:cNvSpPr>
          <p:nvPr>
            <p:ph idx="1"/>
          </p:nvPr>
        </p:nvSpPr>
        <p:spPr>
          <a:xfrm>
            <a:off x="838200" y="1438623"/>
            <a:ext cx="10515600" cy="4598174"/>
          </a:xfrm>
          <a:solidFill>
            <a:schemeClr val="bg1"/>
          </a:solidFill>
          <a:ln>
            <a:solidFill>
              <a:schemeClr val="bg1"/>
            </a:solidFill>
          </a:ln>
        </p:spPr>
        <p:txBody>
          <a:bodyPr>
            <a:normAutofit/>
          </a:bodyPr>
          <a:lstStyle/>
          <a:p>
            <a:pPr marL="0" indent="0" algn="ctr">
              <a:lnSpc>
                <a:spcPct val="100000"/>
              </a:lnSpc>
              <a:buNone/>
            </a:pPr>
            <a:r>
              <a:rPr lang="en-US" sz="2200" dirty="0">
                <a:latin typeface="Georgia" panose="02040502050405020303" pitchFamily="18" charset="0"/>
                <a:cs typeface="Times New Roman" panose="02020603050405020304" pitchFamily="18" charset="0"/>
              </a:rPr>
              <a:t>The authors acknowledge:</a:t>
            </a:r>
          </a:p>
          <a:p>
            <a:pPr marL="0" indent="0" algn="ctr">
              <a:lnSpc>
                <a:spcPct val="100000"/>
              </a:lnSpc>
              <a:buNone/>
            </a:pPr>
            <a:endParaRPr lang="en-US" sz="1000" dirty="0">
              <a:latin typeface="Georgia" panose="02040502050405020303" pitchFamily="18" charset="0"/>
              <a:cs typeface="Times New Roman" panose="02020603050405020304" pitchFamily="18" charset="0"/>
            </a:endParaRPr>
          </a:p>
          <a:p>
            <a:pPr marL="0" indent="0" algn="ctr">
              <a:lnSpc>
                <a:spcPct val="100000"/>
              </a:lnSpc>
              <a:buNone/>
            </a:pPr>
            <a:r>
              <a:rPr lang="en-US" sz="2000" dirty="0">
                <a:latin typeface="Georgia" panose="02040502050405020303" pitchFamily="18" charset="0"/>
                <a:cs typeface="Times New Roman" panose="02020603050405020304" pitchFamily="18" charset="0"/>
              </a:rPr>
              <a:t>DOE Award DE-FE0031776 from the Office of Fossil Energy’s, Oil and Natural Gas Program, U.S. Department of Energy</a:t>
            </a:r>
          </a:p>
          <a:p>
            <a:pPr algn="ctr">
              <a:lnSpc>
                <a:spcPct val="100000"/>
              </a:lnSpc>
            </a:pPr>
            <a:endParaRPr lang="en-US" sz="1000" dirty="0">
              <a:latin typeface="Georgia" panose="02040502050405020303" pitchFamily="18" charset="0"/>
              <a:cs typeface="Times New Roman" panose="02020603050405020304" pitchFamily="18" charset="0"/>
            </a:endParaRPr>
          </a:p>
          <a:p>
            <a:pPr marL="0" indent="0" algn="ctr">
              <a:lnSpc>
                <a:spcPct val="100000"/>
              </a:lnSpc>
              <a:buNone/>
            </a:pPr>
            <a:r>
              <a:rPr lang="en-US" sz="2000" dirty="0">
                <a:latin typeface="Georgia" panose="02040502050405020303" pitchFamily="18" charset="0"/>
                <a:cs typeface="Times New Roman" panose="02020603050405020304" pitchFamily="18" charset="0"/>
              </a:rPr>
              <a:t>Lisa Whitworth and Brent Johnson of Oklahoma State University Microscopy Laboratory </a:t>
            </a:r>
            <a:r>
              <a:rPr lang="en-US" sz="2000" dirty="0">
                <a:latin typeface="Georgia" panose="02040502050405020303" pitchFamily="18" charset="0"/>
              </a:rPr>
              <a:t>for the support during data acquisition</a:t>
            </a:r>
            <a:endParaRPr lang="en-US" sz="2000" dirty="0">
              <a:latin typeface="Georgia" panose="02040502050405020303" pitchFamily="18" charset="0"/>
              <a:cs typeface="Times New Roman" panose="02020603050405020304" pitchFamily="18" charset="0"/>
            </a:endParaRPr>
          </a:p>
          <a:p>
            <a:pPr algn="ctr">
              <a:lnSpc>
                <a:spcPct val="100000"/>
              </a:lnSpc>
            </a:pPr>
            <a:endParaRPr lang="en-US" sz="1000" dirty="0">
              <a:latin typeface="Georgia" panose="02040502050405020303" pitchFamily="18" charset="0"/>
              <a:cs typeface="Times New Roman" panose="02020603050405020304" pitchFamily="18" charset="0"/>
            </a:endParaRPr>
          </a:p>
          <a:p>
            <a:pPr marL="0" indent="0" algn="ctr">
              <a:lnSpc>
                <a:spcPct val="100000"/>
              </a:lnSpc>
              <a:buNone/>
            </a:pPr>
            <a:r>
              <a:rPr lang="en-US" sz="2000" dirty="0">
                <a:latin typeface="Georgia" panose="02040502050405020303" pitchFamily="18" charset="0"/>
                <a:cs typeface="Times New Roman" panose="02020603050405020304" pitchFamily="18" charset="0"/>
              </a:rPr>
              <a:t>Our industry partners for providing materials and Caney well production histories. </a:t>
            </a:r>
          </a:p>
          <a:p>
            <a:pPr marL="0" indent="0" algn="ctr">
              <a:lnSpc>
                <a:spcPct val="100000"/>
              </a:lnSpc>
              <a:buNone/>
            </a:pPr>
            <a:endParaRPr lang="en-US" sz="1000" dirty="0">
              <a:latin typeface="Georgia" panose="02040502050405020303" pitchFamily="18" charset="0"/>
            </a:endParaRPr>
          </a:p>
          <a:p>
            <a:pPr marL="0" indent="0" algn="ctr">
              <a:lnSpc>
                <a:spcPct val="200000"/>
              </a:lnSpc>
              <a:buNone/>
            </a:pPr>
            <a:endParaRPr lang="en-US" dirty="0"/>
          </a:p>
        </p:txBody>
      </p:sp>
      <p:sp>
        <p:nvSpPr>
          <p:cNvPr id="5" name="Slide Number Placeholder 4"/>
          <p:cNvSpPr>
            <a:spLocks noGrp="1"/>
          </p:cNvSpPr>
          <p:nvPr>
            <p:ph type="sldNum" sz="quarter" idx="12"/>
          </p:nvPr>
        </p:nvSpPr>
        <p:spPr/>
        <p:txBody>
          <a:bodyPr/>
          <a:lstStyle/>
          <a:p>
            <a:fld id="{3E6760D5-C8F1-4153-B235-003BFAD3B575}" type="slidenum">
              <a:rPr lang="en-US" smtClean="0"/>
              <a:t>19</a:t>
            </a:fld>
            <a:endParaRPr lang="en-US"/>
          </a:p>
        </p:txBody>
      </p:sp>
    </p:spTree>
    <p:extLst>
      <p:ext uri="{BB962C8B-B14F-4D97-AF65-F5344CB8AC3E}">
        <p14:creationId xmlns:p14="http://schemas.microsoft.com/office/powerpoint/2010/main" val="330561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4093" y="275144"/>
            <a:ext cx="503650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PRESENTATION OUTLINE</a:t>
            </a:r>
          </a:p>
        </p:txBody>
      </p:sp>
      <p:sp>
        <p:nvSpPr>
          <p:cNvPr id="3" name="Content Placeholder 2"/>
          <p:cNvSpPr>
            <a:spLocks noGrp="1"/>
          </p:cNvSpPr>
          <p:nvPr>
            <p:ph idx="1"/>
          </p:nvPr>
        </p:nvSpPr>
        <p:spPr>
          <a:xfrm>
            <a:off x="1018247" y="1003720"/>
            <a:ext cx="6226479" cy="5386192"/>
          </a:xfrm>
        </p:spPr>
        <p:txBody>
          <a:bodyPr>
            <a:noAutofit/>
          </a:bodyPr>
          <a:lstStyle/>
          <a:p>
            <a:pPr>
              <a:lnSpc>
                <a:spcPct val="100000"/>
              </a:lnSpc>
              <a:buFont typeface="Wingdings" panose="05000000000000000000" pitchFamily="2" charset="2"/>
              <a:buChar char="q"/>
            </a:pPr>
            <a:r>
              <a:rPr lang="en-US" sz="2400" dirty="0">
                <a:latin typeface="Georgia" panose="02040502050405020303" pitchFamily="18" charset="0"/>
                <a:cs typeface="Times New Roman" panose="02020603050405020304" pitchFamily="18" charset="0"/>
              </a:rPr>
              <a:t> Introduction</a:t>
            </a:r>
          </a:p>
          <a:p>
            <a:pPr>
              <a:lnSpc>
                <a:spcPct val="250000"/>
              </a:lnSpc>
              <a:buFont typeface="Wingdings" panose="05000000000000000000" pitchFamily="2" charset="2"/>
              <a:buChar char="q"/>
            </a:pPr>
            <a:r>
              <a:rPr lang="en-US" sz="2400" dirty="0">
                <a:latin typeface="Georgia" panose="02040502050405020303" pitchFamily="18" charset="0"/>
                <a:cs typeface="Times New Roman" panose="02020603050405020304" pitchFamily="18" charset="0"/>
              </a:rPr>
              <a:t> Objectives</a:t>
            </a:r>
          </a:p>
          <a:p>
            <a:pPr>
              <a:lnSpc>
                <a:spcPct val="250000"/>
              </a:lnSpc>
              <a:buFont typeface="Wingdings" panose="05000000000000000000" pitchFamily="2" charset="2"/>
              <a:buChar char="q"/>
            </a:pPr>
            <a:r>
              <a:rPr lang="en-US" sz="2400" dirty="0">
                <a:latin typeface="Georgia" panose="02040502050405020303" pitchFamily="18" charset="0"/>
                <a:cs typeface="Times New Roman" panose="02020603050405020304" pitchFamily="18" charset="0"/>
              </a:rPr>
              <a:t> Materials &amp; Methodology</a:t>
            </a:r>
          </a:p>
          <a:p>
            <a:pPr>
              <a:lnSpc>
                <a:spcPct val="250000"/>
              </a:lnSpc>
              <a:buFont typeface="Wingdings" panose="05000000000000000000" pitchFamily="2" charset="2"/>
              <a:buChar char="q"/>
            </a:pPr>
            <a:r>
              <a:rPr lang="en-US" sz="2400" dirty="0">
                <a:latin typeface="Georgia" panose="02040502050405020303" pitchFamily="18" charset="0"/>
                <a:cs typeface="Times New Roman" panose="02020603050405020304" pitchFamily="18" charset="0"/>
              </a:rPr>
              <a:t> Results and Discussions</a:t>
            </a:r>
          </a:p>
          <a:p>
            <a:pPr>
              <a:lnSpc>
                <a:spcPct val="250000"/>
              </a:lnSpc>
              <a:buFont typeface="Wingdings" panose="05000000000000000000" pitchFamily="2" charset="2"/>
              <a:buChar char="q"/>
            </a:pPr>
            <a:r>
              <a:rPr lang="en-US" sz="2400" dirty="0">
                <a:latin typeface="Georgia" panose="02040502050405020303" pitchFamily="18" charset="0"/>
                <a:cs typeface="Times New Roman" panose="02020603050405020304" pitchFamily="18" charset="0"/>
              </a:rPr>
              <a:t> Conclusions</a:t>
            </a:r>
          </a:p>
          <a:p>
            <a:pPr>
              <a:lnSpc>
                <a:spcPct val="250000"/>
              </a:lnSpc>
              <a:buFont typeface="Wingdings" panose="05000000000000000000" pitchFamily="2" charset="2"/>
              <a:buChar char="q"/>
            </a:pPr>
            <a:endParaRPr lang="en-US" sz="2400" dirty="0">
              <a:latin typeface="Georgia" panose="02040502050405020303" pitchFamily="18" charset="0"/>
              <a:cs typeface="Times New Roman" panose="02020603050405020304" pitchFamily="18" charset="0"/>
            </a:endParaRPr>
          </a:p>
        </p:txBody>
      </p:sp>
      <p:sp>
        <p:nvSpPr>
          <p:cNvPr id="7" name="Text Box 28"/>
          <p:cNvSpPr txBox="1"/>
          <p:nvPr/>
        </p:nvSpPr>
        <p:spPr>
          <a:xfrm>
            <a:off x="5738461" y="5426397"/>
            <a:ext cx="5792572" cy="559446"/>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algn="just">
              <a:spcAft>
                <a:spcPts val="1000"/>
              </a:spcAft>
            </a:pPr>
            <a:r>
              <a:rPr lang="en-US" sz="1600" dirty="0">
                <a:solidFill>
                  <a:srgbClr val="002060"/>
                </a:solidFill>
                <a:latin typeface="Georgia" panose="02040502050405020303" pitchFamily="18" charset="0"/>
                <a:ea typeface="Times New Roman" panose="02020603050405020304" pitchFamily="18" charset="0"/>
              </a:rPr>
              <a:t>Fig. 1: </a:t>
            </a:r>
            <a:r>
              <a:rPr lang="en-US" sz="1600" dirty="0">
                <a:solidFill>
                  <a:srgbClr val="002060"/>
                </a:solidFill>
                <a:latin typeface="Georgia" panose="02040502050405020303" pitchFamily="18" charset="0"/>
              </a:rPr>
              <a:t>SEM micrograph of reacted powder sample showing rock grains and clay sized particles. (Ill-</a:t>
            </a:r>
            <a:r>
              <a:rPr lang="en-US" sz="1600" dirty="0" err="1">
                <a:solidFill>
                  <a:srgbClr val="002060"/>
                </a:solidFill>
                <a:latin typeface="Georgia" panose="02040502050405020303" pitchFamily="18" charset="0"/>
              </a:rPr>
              <a:t>Illite</a:t>
            </a:r>
            <a:r>
              <a:rPr lang="en-US" sz="1600" dirty="0">
                <a:solidFill>
                  <a:srgbClr val="002060"/>
                </a:solidFill>
                <a:latin typeface="Georgia" panose="02040502050405020303" pitchFamily="18" charset="0"/>
              </a:rPr>
              <a:t>, Qtz- Quartz, Cal – Calcite).</a:t>
            </a:r>
          </a:p>
          <a:p>
            <a:pPr algn="just">
              <a:spcAft>
                <a:spcPts val="1000"/>
              </a:spcAft>
            </a:pPr>
            <a:endParaRPr lang="en-US" sz="1600" i="1" dirty="0">
              <a:solidFill>
                <a:schemeClr val="accent2">
                  <a:lumMod val="75000"/>
                </a:schemeClr>
              </a:solidFill>
              <a:latin typeface="Georgia" panose="02040502050405020303" pitchFamily="18" charset="0"/>
              <a:ea typeface="Times New Roman" panose="02020603050405020304" pitchFamily="18" charset="0"/>
            </a:endParaRPr>
          </a:p>
          <a:p>
            <a:pPr>
              <a:spcAft>
                <a:spcPts val="1000"/>
              </a:spcAft>
            </a:pPr>
            <a:r>
              <a:rPr lang="en-US" sz="1600" i="1" dirty="0">
                <a:solidFill>
                  <a:srgbClr val="222222"/>
                </a:solidFill>
                <a:latin typeface="Georgia" panose="02040502050405020303" pitchFamily="18" charset="0"/>
                <a:ea typeface="Times New Roman" panose="02020603050405020304" pitchFamily="18" charset="0"/>
              </a:rPr>
              <a:t> </a:t>
            </a:r>
            <a:endParaRPr lang="en-US" sz="1050" i="1" dirty="0">
              <a:solidFill>
                <a:srgbClr val="44546A"/>
              </a:solidFill>
              <a:latin typeface="Georgia" panose="02040502050405020303" pitchFamily="18" charset="0"/>
              <a:ea typeface="Times New Roman" panose="02020603050405020304" pitchFamily="18" charset="0"/>
            </a:endParaRPr>
          </a:p>
        </p:txBody>
      </p:sp>
      <p:sp>
        <p:nvSpPr>
          <p:cNvPr id="8" name="Slide Number Placeholder 7"/>
          <p:cNvSpPr>
            <a:spLocks noGrp="1"/>
          </p:cNvSpPr>
          <p:nvPr>
            <p:ph type="sldNum" sz="quarter" idx="12"/>
          </p:nvPr>
        </p:nvSpPr>
        <p:spPr>
          <a:xfrm>
            <a:off x="10634596" y="6356350"/>
            <a:ext cx="719203" cy="365125"/>
          </a:xfrm>
        </p:spPr>
        <p:txBody>
          <a:bodyPr/>
          <a:lstStyle/>
          <a:p>
            <a:fld id="{3E6760D5-C8F1-4153-B235-003BFAD3B575}" type="slidenum">
              <a:rPr lang="en-US" smtClean="0">
                <a:solidFill>
                  <a:prstClr val="black">
                    <a:tint val="75000"/>
                  </a:prstClr>
                </a:solidFill>
              </a:rPr>
              <a:pPr/>
              <a:t>2</a:t>
            </a:fld>
            <a:endParaRPr lang="en-US" dirty="0">
              <a:solidFill>
                <a:prstClr val="black">
                  <a:tint val="75000"/>
                </a:prstClr>
              </a:solidFill>
            </a:endParaRPr>
          </a:p>
        </p:txBody>
      </p:sp>
      <p:pic>
        <p:nvPicPr>
          <p:cNvPr id="13" name="Picture 12" descr="Close-up of a pile of dirt&#10;&#10;Description automatically generated">
            <a:extLst>
              <a:ext uri="{FF2B5EF4-FFF2-40B4-BE49-F238E27FC236}">
                <a16:creationId xmlns:a16="http://schemas.microsoft.com/office/drawing/2014/main" id="{5C6C6A06-4F92-F144-3898-E460914DBF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70925" y="1044046"/>
            <a:ext cx="5960108" cy="4245025"/>
          </a:xfrm>
          <a:prstGeom prst="rect">
            <a:avLst/>
          </a:prstGeom>
        </p:spPr>
      </p:pic>
      <p:sp>
        <p:nvSpPr>
          <p:cNvPr id="14" name="TextBox 13">
            <a:extLst>
              <a:ext uri="{FF2B5EF4-FFF2-40B4-BE49-F238E27FC236}">
                <a16:creationId xmlns:a16="http://schemas.microsoft.com/office/drawing/2014/main" id="{99FE6B31-6603-68EB-F50F-E423C168381F}"/>
              </a:ext>
            </a:extLst>
          </p:cNvPr>
          <p:cNvSpPr txBox="1"/>
          <p:nvPr/>
        </p:nvSpPr>
        <p:spPr>
          <a:xfrm>
            <a:off x="7177792" y="3012669"/>
            <a:ext cx="522515" cy="307777"/>
          </a:xfrm>
          <a:prstGeom prst="rect">
            <a:avLst/>
          </a:prstGeom>
          <a:noFill/>
        </p:spPr>
        <p:txBody>
          <a:bodyPr wrap="square" rtlCol="0">
            <a:spAutoFit/>
          </a:bodyPr>
          <a:lstStyle/>
          <a:p>
            <a:r>
              <a:rPr lang="en-US" sz="1400" b="1" dirty="0">
                <a:solidFill>
                  <a:srgbClr val="FFFF00"/>
                </a:solidFill>
                <a:latin typeface="Georgia" panose="02040502050405020303" pitchFamily="18" charset="0"/>
              </a:rPr>
              <a:t>Qtz</a:t>
            </a:r>
          </a:p>
        </p:txBody>
      </p:sp>
      <p:sp>
        <p:nvSpPr>
          <p:cNvPr id="15" name="TextBox 14">
            <a:extLst>
              <a:ext uri="{FF2B5EF4-FFF2-40B4-BE49-F238E27FC236}">
                <a16:creationId xmlns:a16="http://schemas.microsoft.com/office/drawing/2014/main" id="{95E0700B-C1EF-F042-FF1F-83450B79B0F9}"/>
              </a:ext>
            </a:extLst>
          </p:cNvPr>
          <p:cNvSpPr txBox="1"/>
          <p:nvPr/>
        </p:nvSpPr>
        <p:spPr>
          <a:xfrm>
            <a:off x="9521370" y="1430429"/>
            <a:ext cx="522515" cy="307777"/>
          </a:xfrm>
          <a:prstGeom prst="rect">
            <a:avLst/>
          </a:prstGeom>
          <a:noFill/>
        </p:spPr>
        <p:txBody>
          <a:bodyPr wrap="square" rtlCol="0">
            <a:spAutoFit/>
          </a:bodyPr>
          <a:lstStyle/>
          <a:p>
            <a:r>
              <a:rPr lang="en-US" sz="1400" b="1" dirty="0">
                <a:solidFill>
                  <a:srgbClr val="FFFF00"/>
                </a:solidFill>
                <a:latin typeface="Georgia" panose="02040502050405020303" pitchFamily="18" charset="0"/>
              </a:rPr>
              <a:t>Ill</a:t>
            </a:r>
          </a:p>
        </p:txBody>
      </p:sp>
      <p:sp>
        <p:nvSpPr>
          <p:cNvPr id="16" name="TextBox 15">
            <a:extLst>
              <a:ext uri="{FF2B5EF4-FFF2-40B4-BE49-F238E27FC236}">
                <a16:creationId xmlns:a16="http://schemas.microsoft.com/office/drawing/2014/main" id="{CCE8D207-3048-82F4-4F50-4705062DF783}"/>
              </a:ext>
            </a:extLst>
          </p:cNvPr>
          <p:cNvSpPr txBox="1"/>
          <p:nvPr/>
        </p:nvSpPr>
        <p:spPr>
          <a:xfrm>
            <a:off x="8678403" y="3948427"/>
            <a:ext cx="522515" cy="307777"/>
          </a:xfrm>
          <a:prstGeom prst="rect">
            <a:avLst/>
          </a:prstGeom>
          <a:noFill/>
        </p:spPr>
        <p:txBody>
          <a:bodyPr wrap="square" rtlCol="0">
            <a:spAutoFit/>
          </a:bodyPr>
          <a:lstStyle/>
          <a:p>
            <a:r>
              <a:rPr lang="en-US" sz="1400" b="1" dirty="0">
                <a:solidFill>
                  <a:srgbClr val="FFFF00"/>
                </a:solidFill>
                <a:latin typeface="Georgia" panose="02040502050405020303" pitchFamily="18" charset="0"/>
              </a:rPr>
              <a:t>Cal</a:t>
            </a:r>
          </a:p>
        </p:txBody>
      </p:sp>
    </p:spTree>
    <p:extLst>
      <p:ext uri="{BB962C8B-B14F-4D97-AF65-F5344CB8AC3E}">
        <p14:creationId xmlns:p14="http://schemas.microsoft.com/office/powerpoint/2010/main" val="1281016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1608" y="219814"/>
            <a:ext cx="5036507" cy="536749"/>
          </a:xfrm>
        </p:spPr>
        <p:txBody>
          <a:bodyPr>
            <a:normAutofit/>
          </a:bodyPr>
          <a:lstStyle/>
          <a:p>
            <a:pPr algn="ctr"/>
            <a:r>
              <a:rPr lang="en-US" sz="2400" b="1" dirty="0">
                <a:solidFill>
                  <a:srgbClr val="002060"/>
                </a:solidFill>
                <a:latin typeface="Times New Roman" panose="02020603050405020304" pitchFamily="18" charset="0"/>
                <a:cs typeface="Times New Roman" panose="02020603050405020304" pitchFamily="18" charset="0"/>
              </a:rPr>
              <a:t>REFERENCES</a:t>
            </a:r>
          </a:p>
        </p:txBody>
      </p:sp>
      <p:sp>
        <p:nvSpPr>
          <p:cNvPr id="3" name="Content Placeholder 2"/>
          <p:cNvSpPr>
            <a:spLocks noGrp="1"/>
          </p:cNvSpPr>
          <p:nvPr>
            <p:ph idx="1"/>
          </p:nvPr>
        </p:nvSpPr>
        <p:spPr>
          <a:xfrm>
            <a:off x="838200" y="901874"/>
            <a:ext cx="10515600" cy="5674290"/>
          </a:xfrm>
        </p:spPr>
        <p:txBody>
          <a:bodyPr>
            <a:normAutofit fontScale="92500"/>
          </a:bodyPr>
          <a:lstStyle/>
          <a:p>
            <a:pPr algn="just">
              <a:lnSpc>
                <a:spcPct val="100000"/>
              </a:lnSpc>
            </a:pPr>
            <a:r>
              <a:rPr lang="en-US" sz="1600" dirty="0">
                <a:effectLst/>
                <a:latin typeface="Georgia" panose="02040502050405020303" pitchFamily="18" charset="0"/>
                <a:ea typeface="Times New Roman" panose="02020603050405020304" pitchFamily="18" charset="0"/>
              </a:rPr>
              <a:t>Awejori, G. A., Doughty, C., Xiong, F., </a:t>
            </a:r>
            <a:r>
              <a:rPr lang="en-US" sz="1600" dirty="0" err="1">
                <a:effectLst/>
                <a:latin typeface="Georgia" panose="02040502050405020303" pitchFamily="18" charset="0"/>
                <a:ea typeface="Times New Roman" panose="02020603050405020304" pitchFamily="18" charset="0"/>
              </a:rPr>
              <a:t>Paronish</a:t>
            </a:r>
            <a:r>
              <a:rPr lang="en-US" sz="1600" dirty="0">
                <a:effectLst/>
                <a:latin typeface="Georgia" panose="02040502050405020303" pitchFamily="18" charset="0"/>
                <a:ea typeface="Times New Roman" panose="02020603050405020304" pitchFamily="18" charset="0"/>
              </a:rPr>
              <a:t>, T., </a:t>
            </a:r>
            <a:r>
              <a:rPr lang="en-US" sz="1600" dirty="0" err="1">
                <a:effectLst/>
                <a:latin typeface="Georgia" panose="02040502050405020303" pitchFamily="18" charset="0"/>
                <a:ea typeface="Times New Roman" panose="02020603050405020304" pitchFamily="18" charset="0"/>
              </a:rPr>
              <a:t>Spycher</a:t>
            </a:r>
            <a:r>
              <a:rPr lang="en-US" sz="1600" dirty="0">
                <a:effectLst/>
                <a:latin typeface="Georgia" panose="02040502050405020303" pitchFamily="18" charset="0"/>
                <a:ea typeface="Times New Roman" panose="02020603050405020304" pitchFamily="18" charset="0"/>
              </a:rPr>
              <a:t>, N., Radonjic, M. (2022). Integrated Experimental and Modeling Study of Geochemical Reactions of Simple Fracturing Fluids with Caney Shale. </a:t>
            </a:r>
            <a:r>
              <a:rPr lang="en-US" sz="1600" i="1" dirty="0">
                <a:effectLst/>
                <a:latin typeface="Georgia" panose="02040502050405020303" pitchFamily="18" charset="0"/>
                <a:ea typeface="Times New Roman" panose="02020603050405020304" pitchFamily="18" charset="0"/>
              </a:rPr>
              <a:t>Energy &amp; Fuels</a:t>
            </a:r>
            <a:r>
              <a:rPr lang="en-US" sz="1600" dirty="0">
                <a:effectLst/>
                <a:latin typeface="Georgia" panose="02040502050405020303" pitchFamily="18" charset="0"/>
                <a:ea typeface="Times New Roman" panose="02020603050405020304" pitchFamily="18" charset="0"/>
              </a:rPr>
              <a:t>, </a:t>
            </a:r>
            <a:r>
              <a:rPr lang="en-US" sz="1600" i="1" dirty="0">
                <a:effectLst/>
                <a:latin typeface="Georgia" panose="02040502050405020303" pitchFamily="18" charset="0"/>
                <a:ea typeface="Times New Roman" panose="02020603050405020304" pitchFamily="18" charset="0"/>
              </a:rPr>
              <a:t>36</a:t>
            </a:r>
            <a:r>
              <a:rPr lang="en-US" sz="1600" dirty="0">
                <a:effectLst/>
                <a:latin typeface="Georgia" panose="02040502050405020303" pitchFamily="18" charset="0"/>
                <a:ea typeface="Times New Roman" panose="02020603050405020304" pitchFamily="18" charset="0"/>
              </a:rPr>
              <a:t>(17), 10064–10081.</a:t>
            </a:r>
          </a:p>
          <a:p>
            <a:pPr algn="just">
              <a:lnSpc>
                <a:spcPct val="100000"/>
              </a:lnSpc>
            </a:pPr>
            <a:r>
              <a:rPr lang="en-US" sz="1600" dirty="0">
                <a:effectLst/>
                <a:latin typeface="Georgia" panose="02040502050405020303" pitchFamily="18" charset="0"/>
                <a:ea typeface="Times New Roman" panose="02020603050405020304" pitchFamily="18" charset="0"/>
              </a:rPr>
              <a:t>Bratcher, J. C., </a:t>
            </a:r>
            <a:r>
              <a:rPr lang="en-US" sz="1600" dirty="0" err="1">
                <a:effectLst/>
                <a:latin typeface="Georgia" panose="02040502050405020303" pitchFamily="18" charset="0"/>
                <a:ea typeface="Times New Roman" panose="02020603050405020304" pitchFamily="18" charset="0"/>
              </a:rPr>
              <a:t>Kaszuba</a:t>
            </a:r>
            <a:r>
              <a:rPr lang="en-US" sz="1600" dirty="0">
                <a:effectLst/>
                <a:latin typeface="Georgia" panose="02040502050405020303" pitchFamily="18" charset="0"/>
                <a:ea typeface="Times New Roman" panose="02020603050405020304" pitchFamily="18" charset="0"/>
              </a:rPr>
              <a:t>, J. P., </a:t>
            </a:r>
            <a:r>
              <a:rPr lang="en-US" sz="1600" dirty="0" err="1">
                <a:effectLst/>
                <a:latin typeface="Georgia" panose="02040502050405020303" pitchFamily="18" charset="0"/>
                <a:ea typeface="Times New Roman" panose="02020603050405020304" pitchFamily="18" charset="0"/>
              </a:rPr>
              <a:t>Herz-Thyhsen</a:t>
            </a:r>
            <a:r>
              <a:rPr lang="en-US" sz="1600" dirty="0">
                <a:effectLst/>
                <a:latin typeface="Georgia" panose="02040502050405020303" pitchFamily="18" charset="0"/>
                <a:ea typeface="Times New Roman" panose="02020603050405020304" pitchFamily="18" charset="0"/>
              </a:rPr>
              <a:t>, R. J., Dewey, J. C. (2021). Ionic Strength and PH Effects on Water–Rock Interaction in an Unconventional Siliceous Reservoir: On the Use of Formation Water in Hydraulic Fracturing. </a:t>
            </a:r>
            <a:r>
              <a:rPr lang="en-US" sz="1600" i="1" dirty="0">
                <a:effectLst/>
                <a:latin typeface="Georgia" panose="02040502050405020303" pitchFamily="18" charset="0"/>
                <a:ea typeface="Times New Roman" panose="02020603050405020304" pitchFamily="18" charset="0"/>
              </a:rPr>
              <a:t>Energy &amp; Fuels</a:t>
            </a:r>
            <a:r>
              <a:rPr lang="en-US" sz="1600" dirty="0">
                <a:effectLst/>
                <a:latin typeface="Georgia" panose="02040502050405020303" pitchFamily="18" charset="0"/>
                <a:ea typeface="Times New Roman" panose="02020603050405020304" pitchFamily="18" charset="0"/>
              </a:rPr>
              <a:t>, </a:t>
            </a:r>
            <a:r>
              <a:rPr lang="en-US" sz="1600" i="1" dirty="0">
                <a:effectLst/>
                <a:latin typeface="Georgia" panose="02040502050405020303" pitchFamily="18" charset="0"/>
                <a:ea typeface="Times New Roman" panose="02020603050405020304" pitchFamily="18" charset="0"/>
              </a:rPr>
              <a:t>35</a:t>
            </a:r>
            <a:r>
              <a:rPr lang="en-US" sz="1600" dirty="0">
                <a:effectLst/>
                <a:latin typeface="Georgia" panose="02040502050405020303" pitchFamily="18" charset="0"/>
                <a:ea typeface="Times New Roman" panose="02020603050405020304" pitchFamily="18" charset="0"/>
              </a:rPr>
              <a:t>(22), 18414–18429.</a:t>
            </a:r>
          </a:p>
          <a:p>
            <a:pPr algn="just">
              <a:lnSpc>
                <a:spcPct val="100000"/>
              </a:lnSpc>
            </a:pPr>
            <a:r>
              <a:rPr lang="en-US" sz="1600" dirty="0">
                <a:effectLst/>
                <a:latin typeface="Georgia" panose="02040502050405020303" pitchFamily="18" charset="0"/>
                <a:ea typeface="Times New Roman" panose="02020603050405020304" pitchFamily="18" charset="0"/>
              </a:rPr>
              <a:t>Chakraborty, N., </a:t>
            </a:r>
            <a:r>
              <a:rPr lang="en-US" sz="1600" dirty="0" err="1">
                <a:effectLst/>
                <a:latin typeface="Georgia" panose="02040502050405020303" pitchFamily="18" charset="0"/>
                <a:ea typeface="Times New Roman" panose="02020603050405020304" pitchFamily="18" charset="0"/>
              </a:rPr>
              <a:t>Karpyn</a:t>
            </a:r>
            <a:r>
              <a:rPr lang="en-US" sz="1600" dirty="0">
                <a:effectLst/>
                <a:latin typeface="Georgia" panose="02040502050405020303" pitchFamily="18" charset="0"/>
                <a:ea typeface="Times New Roman" panose="02020603050405020304" pitchFamily="18" charset="0"/>
              </a:rPr>
              <a:t>, Z. T., Liu, S., Yoon, H. (2017). Permeability evolution of shale during spontaneous imbibition. </a:t>
            </a:r>
            <a:r>
              <a:rPr lang="en-US" sz="1600" i="1" dirty="0">
                <a:effectLst/>
                <a:latin typeface="Georgia" panose="02040502050405020303" pitchFamily="18" charset="0"/>
                <a:ea typeface="Times New Roman" panose="02020603050405020304" pitchFamily="18" charset="0"/>
              </a:rPr>
              <a:t>Journal of Natural Gas Science and Engineering</a:t>
            </a:r>
            <a:r>
              <a:rPr lang="en-US" sz="1600" dirty="0">
                <a:effectLst/>
                <a:latin typeface="Georgia" panose="02040502050405020303" pitchFamily="18" charset="0"/>
                <a:ea typeface="Times New Roman" panose="02020603050405020304" pitchFamily="18" charset="0"/>
              </a:rPr>
              <a:t>, </a:t>
            </a:r>
            <a:r>
              <a:rPr lang="en-US" sz="1600" i="1" dirty="0">
                <a:effectLst/>
                <a:latin typeface="Georgia" panose="02040502050405020303" pitchFamily="18" charset="0"/>
                <a:ea typeface="Times New Roman" panose="02020603050405020304" pitchFamily="18" charset="0"/>
              </a:rPr>
              <a:t>38</a:t>
            </a:r>
            <a:r>
              <a:rPr lang="en-US" sz="1600" dirty="0">
                <a:effectLst/>
                <a:latin typeface="Georgia" panose="02040502050405020303" pitchFamily="18" charset="0"/>
                <a:ea typeface="Times New Roman" panose="02020603050405020304" pitchFamily="18" charset="0"/>
              </a:rPr>
              <a:t>, 590–596.</a:t>
            </a:r>
          </a:p>
          <a:p>
            <a:pPr algn="just">
              <a:lnSpc>
                <a:spcPct val="100000"/>
              </a:lnSpc>
            </a:pP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Farrokhrouz</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M., Taheri, A., Iglauer, S., &amp; Keshavarz, A. (2022). The influence of acidizing on propped fractures for productivity enhancement: Eagle Ford laboratory study. </a:t>
            </a:r>
            <a:r>
              <a:rPr lang="en-US" sz="1600" i="1" dirty="0">
                <a:effectLst/>
                <a:latin typeface="Georgia" panose="02040502050405020303" pitchFamily="18" charset="0"/>
                <a:ea typeface="Times New Roman" panose="02020603050405020304" pitchFamily="18" charset="0"/>
                <a:cs typeface="Times New Roman" panose="02020603050405020304" pitchFamily="18" charset="0"/>
              </a:rPr>
              <a:t>Fuel</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t>
            </a:r>
            <a:r>
              <a:rPr lang="en-US" sz="1600" i="1" dirty="0">
                <a:effectLst/>
                <a:latin typeface="Georgia" panose="02040502050405020303" pitchFamily="18" charset="0"/>
                <a:ea typeface="Times New Roman" panose="02020603050405020304" pitchFamily="18" charset="0"/>
                <a:cs typeface="Times New Roman" panose="02020603050405020304" pitchFamily="18" charset="0"/>
              </a:rPr>
              <a:t>329</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t>
            </a:r>
            <a:r>
              <a:rPr lang="en-US" sz="1600" dirty="0">
                <a:effectLst/>
                <a:latin typeface="Georgia" panose="02040502050405020303" pitchFamily="18" charset="0"/>
                <a:ea typeface="Times New Roman" panose="02020603050405020304" pitchFamily="18" charset="0"/>
                <a:cs typeface="Times New Roman" panose="02020603050405020304" pitchFamily="18" charset="0"/>
                <a:hlinkClick r:id="rId2"/>
              </a:rPr>
              <a:t>https://doi.org/10.1016/j.fuel.2022.125363</a:t>
            </a:r>
            <a:endParaRPr lang="en-US" sz="1600" dirty="0">
              <a:effectLst/>
              <a:latin typeface="Georgia" panose="02040502050405020303" pitchFamily="18" charset="0"/>
              <a:ea typeface="Times New Roman" panose="02020603050405020304" pitchFamily="18" charset="0"/>
              <a:cs typeface="Times New Roman" panose="02020603050405020304" pitchFamily="18" charset="0"/>
            </a:endParaRPr>
          </a:p>
          <a:p>
            <a:pPr algn="just">
              <a:lnSpc>
                <a:spcPct val="100000"/>
              </a:lnSpc>
            </a:pP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Jew, A. D.,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Druhan</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J. L.,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Ihme</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M.,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Kovscek</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 R.,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Battiato</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I.,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Kaszuba</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J. P.,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Bargar</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J. R., Brown Jr, G. E. (2022). Chemical and Reactive Transport Processes Associated with Hydraulic Fracturing of Unconventional Oil/Gas Shales. </a:t>
            </a:r>
            <a:r>
              <a:rPr lang="en-US" sz="1600" i="1" dirty="0">
                <a:effectLst/>
                <a:latin typeface="Georgia" panose="02040502050405020303" pitchFamily="18" charset="0"/>
                <a:ea typeface="Times New Roman" panose="02020603050405020304" pitchFamily="18" charset="0"/>
                <a:cs typeface="Times New Roman" panose="02020603050405020304" pitchFamily="18" charset="0"/>
              </a:rPr>
              <a:t>Chemical Reviews</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t>
            </a:r>
            <a:r>
              <a:rPr lang="en-US" sz="1600" i="1" dirty="0">
                <a:effectLst/>
                <a:latin typeface="Georgia" panose="02040502050405020303" pitchFamily="18" charset="0"/>
                <a:ea typeface="Times New Roman" panose="02020603050405020304" pitchFamily="18" charset="0"/>
                <a:cs typeface="Times New Roman" panose="02020603050405020304" pitchFamily="18" charset="0"/>
              </a:rPr>
              <a:t>122</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(9), 9198–9263.</a:t>
            </a:r>
            <a:endParaRPr lang="en-US" sz="1600" dirty="0">
              <a:effectLst/>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Li, Q., Jew, A. D., Kohli, A., Maher, K., Brown Jr, G. E.,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Bargar</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J. R. (2019). Thicknesses of chemically altered zones in shale matrices resulting from interactions with hydraulic fracturing fluid. </a:t>
            </a:r>
            <a:r>
              <a:rPr lang="en-US" sz="1600" i="1" dirty="0">
                <a:effectLst/>
                <a:latin typeface="Georgia" panose="02040502050405020303" pitchFamily="18" charset="0"/>
                <a:ea typeface="Times New Roman" panose="02020603050405020304" pitchFamily="18" charset="0"/>
                <a:cs typeface="Times New Roman" panose="02020603050405020304" pitchFamily="18" charset="0"/>
              </a:rPr>
              <a:t>Energy &amp; Fuels</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t>
            </a:r>
            <a:r>
              <a:rPr lang="en-US" sz="1600" i="1" dirty="0">
                <a:effectLst/>
                <a:latin typeface="Georgia" panose="02040502050405020303" pitchFamily="18" charset="0"/>
                <a:ea typeface="Times New Roman" panose="02020603050405020304" pitchFamily="18" charset="0"/>
                <a:cs typeface="Times New Roman" panose="02020603050405020304" pitchFamily="18" charset="0"/>
              </a:rPr>
              <a:t>33</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(8), 6878–6889.</a:t>
            </a:r>
            <a:endParaRPr lang="en-US" sz="1600" dirty="0">
              <a:effectLst/>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Mukhina, E.,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Cheremisin</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Khakimova</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L.,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Garipova</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Dvoretskaya</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E.,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Zvada</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M.,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Kalacheva</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D.,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Prochukhan</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K.,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Kasyanenko</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Cheremisin</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 (2021). Enhanced oil recovery method selection for shale oil based on numerical simulations. </a:t>
            </a:r>
            <a:r>
              <a:rPr lang="en-US" sz="1600" i="1" dirty="0">
                <a:effectLst/>
                <a:latin typeface="Georgia" panose="02040502050405020303" pitchFamily="18" charset="0"/>
                <a:ea typeface="Times New Roman" panose="02020603050405020304" pitchFamily="18" charset="0"/>
                <a:cs typeface="Times New Roman" panose="02020603050405020304" pitchFamily="18" charset="0"/>
              </a:rPr>
              <a:t>ACS Omega</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t>
            </a:r>
            <a:r>
              <a:rPr lang="en-US" sz="1600" i="1" dirty="0">
                <a:effectLst/>
                <a:latin typeface="Georgia" panose="02040502050405020303" pitchFamily="18" charset="0"/>
                <a:ea typeface="Times New Roman" panose="02020603050405020304" pitchFamily="18" charset="0"/>
                <a:cs typeface="Times New Roman" panose="02020603050405020304" pitchFamily="18" charset="0"/>
              </a:rPr>
              <a:t>6</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(37), 23731–23741.</a:t>
            </a:r>
            <a:endParaRPr lang="en-US" sz="1600" dirty="0">
              <a:effectLst/>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Swami, V., Clarkson, C. R., </a:t>
            </a:r>
            <a:r>
              <a:rPr lang="en-US" sz="1600" dirty="0" err="1">
                <a:effectLst/>
                <a:latin typeface="Georgia" panose="02040502050405020303" pitchFamily="18" charset="0"/>
                <a:ea typeface="Times New Roman" panose="02020603050405020304" pitchFamily="18" charset="0"/>
                <a:cs typeface="Times New Roman" panose="02020603050405020304" pitchFamily="18" charset="0"/>
              </a:rPr>
              <a:t>Settari</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 A. T. (2012). Non-Darcy flow in shale nanopores: do we have a final answer? </a:t>
            </a:r>
            <a:r>
              <a:rPr lang="en-US" sz="1600" i="1" dirty="0">
                <a:effectLst/>
                <a:latin typeface="Georgia" panose="02040502050405020303" pitchFamily="18" charset="0"/>
                <a:ea typeface="Times New Roman" panose="02020603050405020304" pitchFamily="18" charset="0"/>
                <a:cs typeface="Times New Roman" panose="02020603050405020304" pitchFamily="18" charset="0"/>
              </a:rPr>
              <a:t>SPE Canadian Unconventional Resources Conference</a:t>
            </a:r>
            <a:r>
              <a:rPr lang="en-US" sz="1600" dirty="0">
                <a:effectLst/>
                <a:latin typeface="Georgia" panose="02040502050405020303" pitchFamily="18" charset="0"/>
                <a:ea typeface="Times New Roman" panose="02020603050405020304" pitchFamily="18" charset="0"/>
                <a:cs typeface="Times New Roman" panose="02020603050405020304" pitchFamily="18" charset="0"/>
              </a:rPr>
              <a:t>.</a:t>
            </a:r>
            <a:endParaRPr lang="en-US" sz="1600" dirty="0">
              <a:effectLst/>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endParaRPr lang="en-US" sz="1600" dirty="0">
              <a:latin typeface="Georgia" panose="02040502050405020303"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3E6760D5-C8F1-4153-B235-003BFAD3B575}" type="slidenum">
              <a:rPr lang="en-US" smtClean="0"/>
              <a:t>20</a:t>
            </a:fld>
            <a:endParaRPr lang="en-US"/>
          </a:p>
        </p:txBody>
      </p:sp>
    </p:spTree>
    <p:extLst>
      <p:ext uri="{BB962C8B-B14F-4D97-AF65-F5344CB8AC3E}">
        <p14:creationId xmlns:p14="http://schemas.microsoft.com/office/powerpoint/2010/main" val="3256907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5255" y="2892251"/>
            <a:ext cx="5036507" cy="536749"/>
          </a:xfrm>
        </p:spPr>
        <p:txBody>
          <a:bodyPr>
            <a:noAutofit/>
          </a:bodyPr>
          <a:lstStyle/>
          <a:p>
            <a:pPr algn="ctr"/>
            <a:r>
              <a:rPr lang="en-US" sz="7200" b="1" dirty="0">
                <a:solidFill>
                  <a:srgbClr val="002060"/>
                </a:solidFill>
                <a:latin typeface="Times New Roman" panose="02020603050405020304" pitchFamily="18" charset="0"/>
                <a:cs typeface="Times New Roman" panose="02020603050405020304" pitchFamily="18" charset="0"/>
              </a:rPr>
              <a:t>THANK YOU</a:t>
            </a:r>
          </a:p>
        </p:txBody>
      </p:sp>
      <p:sp>
        <p:nvSpPr>
          <p:cNvPr id="5" name="Slide Number Placeholder 4"/>
          <p:cNvSpPr>
            <a:spLocks noGrp="1"/>
          </p:cNvSpPr>
          <p:nvPr>
            <p:ph type="sldNum" sz="quarter" idx="12"/>
          </p:nvPr>
        </p:nvSpPr>
        <p:spPr/>
        <p:txBody>
          <a:bodyPr/>
          <a:lstStyle/>
          <a:p>
            <a:fld id="{3E6760D5-C8F1-4153-B235-003BFAD3B575}" type="slidenum">
              <a:rPr lang="en-US" smtClean="0"/>
              <a:t>21</a:t>
            </a:fld>
            <a:endParaRPr lang="en-US"/>
          </a:p>
        </p:txBody>
      </p:sp>
    </p:spTree>
    <p:extLst>
      <p:ext uri="{BB962C8B-B14F-4D97-AF65-F5344CB8AC3E}">
        <p14:creationId xmlns:p14="http://schemas.microsoft.com/office/powerpoint/2010/main" val="11851840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7224" y="2892251"/>
            <a:ext cx="6479881" cy="536749"/>
          </a:xfrm>
        </p:spPr>
        <p:txBody>
          <a:bodyPr>
            <a:noAutofit/>
          </a:bodyPr>
          <a:lstStyle/>
          <a:p>
            <a:pPr algn="ctr"/>
            <a:r>
              <a:rPr lang="en-US" sz="5400" b="1" dirty="0">
                <a:solidFill>
                  <a:srgbClr val="002060"/>
                </a:solidFill>
                <a:latin typeface="Times New Roman" panose="02020603050405020304" pitchFamily="18" charset="0"/>
                <a:cs typeface="Times New Roman" panose="02020603050405020304" pitchFamily="18" charset="0"/>
              </a:rPr>
              <a:t>Back-up Slides</a:t>
            </a:r>
          </a:p>
        </p:txBody>
      </p:sp>
      <p:sp>
        <p:nvSpPr>
          <p:cNvPr id="5" name="Slide Number Placeholder 4"/>
          <p:cNvSpPr>
            <a:spLocks noGrp="1"/>
          </p:cNvSpPr>
          <p:nvPr>
            <p:ph type="sldNum" sz="quarter" idx="12"/>
          </p:nvPr>
        </p:nvSpPr>
        <p:spPr/>
        <p:txBody>
          <a:bodyPr/>
          <a:lstStyle/>
          <a:p>
            <a:fld id="{3E6760D5-C8F1-4153-B235-003BFAD3B575}" type="slidenum">
              <a:rPr lang="en-US" smtClean="0"/>
              <a:t>22</a:t>
            </a:fld>
            <a:endParaRPr lang="en-US"/>
          </a:p>
        </p:txBody>
      </p:sp>
    </p:spTree>
    <p:extLst>
      <p:ext uri="{BB962C8B-B14F-4D97-AF65-F5344CB8AC3E}">
        <p14:creationId xmlns:p14="http://schemas.microsoft.com/office/powerpoint/2010/main" val="2728324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23</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737074"/>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CD559ABF-7121-2D81-F3F0-B9AF34ECAC19}"/>
              </a:ext>
            </a:extLst>
          </p:cNvPr>
          <p:cNvSpPr>
            <a:spLocks noGrp="1"/>
          </p:cNvSpPr>
          <p:nvPr>
            <p:ph type="title"/>
          </p:nvPr>
        </p:nvSpPr>
        <p:spPr>
          <a:xfrm>
            <a:off x="2442575" y="227275"/>
            <a:ext cx="7227518"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MATERIALS</a:t>
            </a:r>
          </a:p>
        </p:txBody>
      </p:sp>
      <p:sp>
        <p:nvSpPr>
          <p:cNvPr id="3" name="TextBox 2">
            <a:extLst>
              <a:ext uri="{FF2B5EF4-FFF2-40B4-BE49-F238E27FC236}">
                <a16:creationId xmlns:a16="http://schemas.microsoft.com/office/drawing/2014/main" id="{BCF80843-FD84-1C8D-605A-0059A8E42337}"/>
              </a:ext>
            </a:extLst>
          </p:cNvPr>
          <p:cNvSpPr txBox="1"/>
          <p:nvPr/>
        </p:nvSpPr>
        <p:spPr>
          <a:xfrm>
            <a:off x="172481" y="985267"/>
            <a:ext cx="5514519" cy="5016758"/>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solidFill>
                  <a:prstClr val="black"/>
                </a:solidFill>
                <a:latin typeface="Georgia" panose="02040502050405020303" pitchFamily="18" charset="0"/>
                <a:cs typeface="Times New Roman" panose="02020603050405020304" pitchFamily="18" charset="0"/>
              </a:rPr>
              <a:t>This work was undertaken using samples recovered from two wells drilled in the Caney Shale</a:t>
            </a:r>
          </a:p>
          <a:p>
            <a:pPr marL="342900" indent="-342900" algn="just">
              <a:buFont typeface="Arial" panose="020B0604020202020204" pitchFamily="34" charset="0"/>
              <a:buChar char="•"/>
            </a:pPr>
            <a:endParaRPr lang="en-US" sz="2000" dirty="0">
              <a:solidFill>
                <a:prstClr val="black"/>
              </a:solidFill>
              <a:latin typeface="Georgia" panose="02040502050405020303" pitchFamily="18" charset="0"/>
              <a:cs typeface="Times New Roman" panose="02020603050405020304" pitchFamily="18" charset="0"/>
            </a:endParaRPr>
          </a:p>
          <a:p>
            <a:pPr marL="342900" indent="-342900" algn="just">
              <a:buFont typeface="Arial" panose="020B0604020202020204" pitchFamily="34" charset="0"/>
              <a:buChar char="•"/>
            </a:pPr>
            <a:r>
              <a:rPr lang="en-US" sz="2000" dirty="0">
                <a:solidFill>
                  <a:prstClr val="black"/>
                </a:solidFill>
                <a:latin typeface="Georgia" panose="02040502050405020303" pitchFamily="18" charset="0"/>
                <a:cs typeface="Times New Roman" panose="02020603050405020304" pitchFamily="18" charset="0"/>
              </a:rPr>
              <a:t>Well 1 is a vertical well drilled through the various zones of the  Caney Shale. Samples are thus collected from each of these zones</a:t>
            </a:r>
          </a:p>
          <a:p>
            <a:pPr marL="342900" indent="-342900" algn="just">
              <a:buFont typeface="Arial" panose="020B0604020202020204" pitchFamily="34" charset="0"/>
              <a:buChar char="•"/>
            </a:pPr>
            <a:endParaRPr lang="en-US" sz="2000" dirty="0">
              <a:solidFill>
                <a:prstClr val="black"/>
              </a:solidFill>
              <a:latin typeface="Georgia" panose="02040502050405020303" pitchFamily="18" charset="0"/>
              <a:cs typeface="Times New Roman" panose="02020603050405020304" pitchFamily="18" charset="0"/>
            </a:endParaRPr>
          </a:p>
          <a:p>
            <a:pPr marL="342900" indent="-342900" algn="just">
              <a:buFont typeface="Arial" panose="020B0604020202020204" pitchFamily="34" charset="0"/>
              <a:buChar char="•"/>
            </a:pPr>
            <a:r>
              <a:rPr lang="en-US" sz="2000" dirty="0">
                <a:solidFill>
                  <a:prstClr val="black"/>
                </a:solidFill>
                <a:latin typeface="Georgia" panose="02040502050405020303" pitchFamily="18" charset="0"/>
                <a:cs typeface="Times New Roman" panose="02020603050405020304" pitchFamily="18" charset="0"/>
              </a:rPr>
              <a:t>Well 2 is a horizontal well drilled within Reservoir 3. Samples are therefore collected from comparable depths, 1000ft apart</a:t>
            </a:r>
          </a:p>
          <a:p>
            <a:pPr marL="342900" indent="-342900" algn="just">
              <a:buFont typeface="Arial" panose="020B0604020202020204" pitchFamily="34" charset="0"/>
              <a:buChar char="•"/>
            </a:pPr>
            <a:endParaRPr lang="en-US" sz="2000" dirty="0">
              <a:solidFill>
                <a:prstClr val="black"/>
              </a:solidFill>
              <a:latin typeface="Georgia" panose="02040502050405020303" pitchFamily="18" charset="0"/>
              <a:cs typeface="Times New Roman" panose="02020603050405020304" pitchFamily="18" charset="0"/>
            </a:endParaRPr>
          </a:p>
          <a:p>
            <a:pPr marL="342900" indent="-342900" algn="just">
              <a:buFont typeface="Arial" panose="020B0604020202020204" pitchFamily="34" charset="0"/>
              <a:buChar char="•"/>
            </a:pPr>
            <a:r>
              <a:rPr lang="en-US" sz="2000" dirty="0">
                <a:solidFill>
                  <a:prstClr val="black"/>
                </a:solidFill>
                <a:latin typeface="Georgia" panose="02040502050405020303" pitchFamily="18" charset="0"/>
                <a:cs typeface="Times New Roman" panose="02020603050405020304" pitchFamily="18" charset="0"/>
              </a:rPr>
              <a:t>Main fluid used in experiment was produced fluid from Caney Shale. Deionized water was used as a standard for comparison</a:t>
            </a:r>
          </a:p>
        </p:txBody>
      </p:sp>
      <p:sp>
        <p:nvSpPr>
          <p:cNvPr id="5" name="TextBox 4">
            <a:extLst>
              <a:ext uri="{FF2B5EF4-FFF2-40B4-BE49-F238E27FC236}">
                <a16:creationId xmlns:a16="http://schemas.microsoft.com/office/drawing/2014/main" id="{0261FDBF-B478-256A-2BA3-FBF75FC8E74D}"/>
              </a:ext>
            </a:extLst>
          </p:cNvPr>
          <p:cNvSpPr txBox="1"/>
          <p:nvPr/>
        </p:nvSpPr>
        <p:spPr>
          <a:xfrm>
            <a:off x="5946254" y="5398036"/>
            <a:ext cx="5407546" cy="1323439"/>
          </a:xfrm>
          <a:prstGeom prst="rect">
            <a:avLst/>
          </a:prstGeom>
          <a:noFill/>
        </p:spPr>
        <p:txBody>
          <a:bodyPr wrap="square" rtlCol="0">
            <a:spAutoFit/>
          </a:bodyPr>
          <a:lstStyle/>
          <a:p>
            <a:pPr algn="just"/>
            <a:r>
              <a:rPr lang="en-US" sz="1600" dirty="0">
                <a:solidFill>
                  <a:srgbClr val="002060"/>
                </a:solidFill>
                <a:latin typeface="Georgia" panose="02040502050405020303" pitchFamily="18" charset="0"/>
                <a:ea typeface="Times New Roman" panose="02020603050405020304" pitchFamily="18" charset="0"/>
              </a:rPr>
              <a:t>Fig. 5: Relative positions of two wells and sample locations: Samples W11 to W15 are cored-rocks from five (5) zones of the formation. W21 to W23 are rock cuttings spaced 1000ft horizontally at approximately the same vertical depth (Schematic not drawn to scale)</a:t>
            </a:r>
          </a:p>
        </p:txBody>
      </p:sp>
      <p:grpSp>
        <p:nvGrpSpPr>
          <p:cNvPr id="6" name="Group 5">
            <a:extLst>
              <a:ext uri="{FF2B5EF4-FFF2-40B4-BE49-F238E27FC236}">
                <a16:creationId xmlns:a16="http://schemas.microsoft.com/office/drawing/2014/main" id="{12F90C29-C219-0B9D-DE2E-E95FEB0359CE}"/>
              </a:ext>
            </a:extLst>
          </p:cNvPr>
          <p:cNvGrpSpPr/>
          <p:nvPr/>
        </p:nvGrpSpPr>
        <p:grpSpPr>
          <a:xfrm>
            <a:off x="5946254" y="631132"/>
            <a:ext cx="5203822" cy="4899797"/>
            <a:chOff x="-212656" y="0"/>
            <a:chExt cx="3270816" cy="3612727"/>
          </a:xfrm>
        </p:grpSpPr>
        <p:grpSp>
          <p:nvGrpSpPr>
            <p:cNvPr id="7" name="Group 6">
              <a:extLst>
                <a:ext uri="{FF2B5EF4-FFF2-40B4-BE49-F238E27FC236}">
                  <a16:creationId xmlns:a16="http://schemas.microsoft.com/office/drawing/2014/main" id="{CE54126E-2B33-4CF1-E7F1-A11452AB86F5}"/>
                </a:ext>
              </a:extLst>
            </p:cNvPr>
            <p:cNvGrpSpPr/>
            <p:nvPr/>
          </p:nvGrpSpPr>
          <p:grpSpPr>
            <a:xfrm>
              <a:off x="-212656" y="0"/>
              <a:ext cx="3270816" cy="3612727"/>
              <a:chOff x="-212656" y="0"/>
              <a:chExt cx="3270816" cy="3612727"/>
            </a:xfrm>
          </p:grpSpPr>
          <p:sp>
            <p:nvSpPr>
              <p:cNvPr id="13" name="Rectangle 12">
                <a:extLst>
                  <a:ext uri="{FF2B5EF4-FFF2-40B4-BE49-F238E27FC236}">
                    <a16:creationId xmlns:a16="http://schemas.microsoft.com/office/drawing/2014/main" id="{03209649-93E0-0849-A75B-170519CF15BC}"/>
                  </a:ext>
                </a:extLst>
              </p:cNvPr>
              <p:cNvSpPr/>
              <p:nvPr/>
            </p:nvSpPr>
            <p:spPr>
              <a:xfrm>
                <a:off x="21734" y="317880"/>
                <a:ext cx="42181" cy="329484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Rectangle 13">
                <a:extLst>
                  <a:ext uri="{FF2B5EF4-FFF2-40B4-BE49-F238E27FC236}">
                    <a16:creationId xmlns:a16="http://schemas.microsoft.com/office/drawing/2014/main" id="{A1C7917B-1155-6924-AB83-6CD1C9856947}"/>
                  </a:ext>
                </a:extLst>
              </p:cNvPr>
              <p:cNvSpPr/>
              <p:nvPr/>
            </p:nvSpPr>
            <p:spPr>
              <a:xfrm>
                <a:off x="3000375" y="247650"/>
                <a:ext cx="57150" cy="24003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a:extLst>
                  <a:ext uri="{FF2B5EF4-FFF2-40B4-BE49-F238E27FC236}">
                    <a16:creationId xmlns:a16="http://schemas.microsoft.com/office/drawing/2014/main" id="{1242E8E8-4251-CE06-CC81-78B6D0552DD1}"/>
                  </a:ext>
                </a:extLst>
              </p:cNvPr>
              <p:cNvGrpSpPr/>
              <p:nvPr/>
            </p:nvGrpSpPr>
            <p:grpSpPr>
              <a:xfrm>
                <a:off x="-212656" y="0"/>
                <a:ext cx="3270816" cy="3486150"/>
                <a:chOff x="-212656" y="0"/>
                <a:chExt cx="3270816" cy="3486150"/>
              </a:xfrm>
            </p:grpSpPr>
            <p:grpSp>
              <p:nvGrpSpPr>
                <p:cNvPr id="17" name="Group 16">
                  <a:extLst>
                    <a:ext uri="{FF2B5EF4-FFF2-40B4-BE49-F238E27FC236}">
                      <a16:creationId xmlns:a16="http://schemas.microsoft.com/office/drawing/2014/main" id="{597975DE-4D1D-AFF9-2FBC-80BA5A703CB6}"/>
                    </a:ext>
                  </a:extLst>
                </p:cNvPr>
                <p:cNvGrpSpPr/>
                <p:nvPr/>
              </p:nvGrpSpPr>
              <p:grpSpPr>
                <a:xfrm>
                  <a:off x="60859" y="295275"/>
                  <a:ext cx="2939516" cy="3190875"/>
                  <a:chOff x="-386816" y="0"/>
                  <a:chExt cx="2939516" cy="3190875"/>
                </a:xfrm>
              </p:grpSpPr>
              <p:sp>
                <p:nvSpPr>
                  <p:cNvPr id="43" name="Rectangle 42">
                    <a:extLst>
                      <a:ext uri="{FF2B5EF4-FFF2-40B4-BE49-F238E27FC236}">
                        <a16:creationId xmlns:a16="http://schemas.microsoft.com/office/drawing/2014/main" id="{1BD0A5F0-34D0-00BB-E088-02586B86E9AB}"/>
                      </a:ext>
                    </a:extLst>
                  </p:cNvPr>
                  <p:cNvSpPr/>
                  <p:nvPr/>
                </p:nvSpPr>
                <p:spPr>
                  <a:xfrm>
                    <a:off x="-386816" y="0"/>
                    <a:ext cx="2939516" cy="781050"/>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4" name="Rectangle 43">
                    <a:extLst>
                      <a:ext uri="{FF2B5EF4-FFF2-40B4-BE49-F238E27FC236}">
                        <a16:creationId xmlns:a16="http://schemas.microsoft.com/office/drawing/2014/main" id="{370C0FA9-ED37-1311-C863-20B0403A309B}"/>
                      </a:ext>
                    </a:extLst>
                  </p:cNvPr>
                  <p:cNvSpPr/>
                  <p:nvPr/>
                </p:nvSpPr>
                <p:spPr>
                  <a:xfrm>
                    <a:off x="-386816" y="781050"/>
                    <a:ext cx="2939516" cy="409575"/>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a:extLst>
                      <a:ext uri="{FF2B5EF4-FFF2-40B4-BE49-F238E27FC236}">
                        <a16:creationId xmlns:a16="http://schemas.microsoft.com/office/drawing/2014/main" id="{EC7A2EF2-E814-00CF-BB98-67DCBE58925A}"/>
                      </a:ext>
                    </a:extLst>
                  </p:cNvPr>
                  <p:cNvSpPr/>
                  <p:nvPr/>
                </p:nvSpPr>
                <p:spPr>
                  <a:xfrm>
                    <a:off x="-386816" y="1190625"/>
                    <a:ext cx="2939516" cy="314325"/>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6" name="Rectangle 45">
                    <a:extLst>
                      <a:ext uri="{FF2B5EF4-FFF2-40B4-BE49-F238E27FC236}">
                        <a16:creationId xmlns:a16="http://schemas.microsoft.com/office/drawing/2014/main" id="{2CCCDF01-8615-148D-CEEC-206B7A32300F}"/>
                      </a:ext>
                    </a:extLst>
                  </p:cNvPr>
                  <p:cNvSpPr/>
                  <p:nvPr/>
                </p:nvSpPr>
                <p:spPr>
                  <a:xfrm>
                    <a:off x="-386816" y="1504950"/>
                    <a:ext cx="2939516" cy="571500"/>
                  </a:xfrm>
                  <a:prstGeom prst="rect">
                    <a:avLst/>
                  </a:prstGeom>
                  <a:blipFill>
                    <a:blip r:embed="rId3"/>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7" name="Rectangle 46">
                    <a:extLst>
                      <a:ext uri="{FF2B5EF4-FFF2-40B4-BE49-F238E27FC236}">
                        <a16:creationId xmlns:a16="http://schemas.microsoft.com/office/drawing/2014/main" id="{8D7AE682-C86C-21F3-A56E-265ABF697B40}"/>
                      </a:ext>
                    </a:extLst>
                  </p:cNvPr>
                  <p:cNvSpPr/>
                  <p:nvPr/>
                </p:nvSpPr>
                <p:spPr>
                  <a:xfrm>
                    <a:off x="-386816" y="2076450"/>
                    <a:ext cx="2939516" cy="1114425"/>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mc:AlternateContent xmlns:mc="http://schemas.openxmlformats.org/markup-compatibility/2006" xmlns:p14="http://schemas.microsoft.com/office/powerpoint/2010/main">
              <mc:Choice Requires="p14">
                <p:contentPart p14:bwMode="auto" r:id="rId4">
                  <p14:nvContentPartPr>
                    <p14:cNvPr id="18" name="Ink 17">
                      <a:extLst>
                        <a:ext uri="{FF2B5EF4-FFF2-40B4-BE49-F238E27FC236}">
                          <a16:creationId xmlns:a16="http://schemas.microsoft.com/office/drawing/2014/main" id="{CA1D8F34-A497-60A7-2068-2DB5DFD885D6}"/>
                        </a:ext>
                      </a:extLst>
                    </p14:cNvPr>
                    <p14:cNvContentPartPr/>
                    <p14:nvPr/>
                  </p14:nvContentPartPr>
                  <p14:xfrm>
                    <a:off x="894080" y="2628265"/>
                    <a:ext cx="2124720" cy="421560"/>
                  </p14:xfrm>
                </p:contentPart>
              </mc:Choice>
              <mc:Fallback xmlns="">
                <p:pic>
                  <p:nvPicPr>
                    <p:cNvPr id="18" name="Ink 17">
                      <a:extLst>
                        <a:ext uri="{FF2B5EF4-FFF2-40B4-BE49-F238E27FC236}">
                          <a16:creationId xmlns:a16="http://schemas.microsoft.com/office/drawing/2014/main" id="{CA1D8F34-A497-60A7-2068-2DB5DFD885D6}"/>
                        </a:ext>
                      </a:extLst>
                    </p:cNvPr>
                    <p:cNvPicPr/>
                    <p:nvPr/>
                  </p:nvPicPr>
                  <p:blipFill>
                    <a:blip r:embed="rId5"/>
                    <a:stretch>
                      <a:fillRect/>
                    </a:stretch>
                  </p:blipFill>
                  <p:spPr>
                    <a:xfrm>
                      <a:off x="871453" y="2601735"/>
                      <a:ext cx="2169749" cy="474354"/>
                    </a:xfrm>
                    <a:prstGeom prst="rect">
                      <a:avLst/>
                    </a:prstGeom>
                  </p:spPr>
                </p:pic>
              </mc:Fallback>
            </mc:AlternateContent>
            <p:grpSp>
              <p:nvGrpSpPr>
                <p:cNvPr id="19" name="Group 18">
                  <a:extLst>
                    <a:ext uri="{FF2B5EF4-FFF2-40B4-BE49-F238E27FC236}">
                      <a16:creationId xmlns:a16="http://schemas.microsoft.com/office/drawing/2014/main" id="{075A5E13-30F3-C27F-0AED-D85749AC5D43}"/>
                    </a:ext>
                  </a:extLst>
                </p:cNvPr>
                <p:cNvGrpSpPr/>
                <p:nvPr/>
              </p:nvGrpSpPr>
              <p:grpSpPr>
                <a:xfrm>
                  <a:off x="-42862" y="547637"/>
                  <a:ext cx="731688" cy="2432864"/>
                  <a:chOff x="-42862" y="-42913"/>
                  <a:chExt cx="731688" cy="2432864"/>
                </a:xfrm>
              </p:grpSpPr>
              <p:sp>
                <p:nvSpPr>
                  <p:cNvPr id="32" name="Oval 31">
                    <a:extLst>
                      <a:ext uri="{FF2B5EF4-FFF2-40B4-BE49-F238E27FC236}">
                        <a16:creationId xmlns:a16="http://schemas.microsoft.com/office/drawing/2014/main" id="{9C3784DE-438E-E130-80A3-07F514CF559C}"/>
                      </a:ext>
                    </a:extLst>
                  </p:cNvPr>
                  <p:cNvSpPr/>
                  <p:nvPr/>
                </p:nvSpPr>
                <p:spPr>
                  <a:xfrm>
                    <a:off x="-24867" y="21377"/>
                    <a:ext cx="17145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a:extLst>
                      <a:ext uri="{FF2B5EF4-FFF2-40B4-BE49-F238E27FC236}">
                        <a16:creationId xmlns:a16="http://schemas.microsoft.com/office/drawing/2014/main" id="{E009E89F-F6A4-7482-A321-7CAC9DDED52C}"/>
                      </a:ext>
                    </a:extLst>
                  </p:cNvPr>
                  <p:cNvSpPr/>
                  <p:nvPr/>
                </p:nvSpPr>
                <p:spPr>
                  <a:xfrm>
                    <a:off x="-35626" y="624662"/>
                    <a:ext cx="17145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5" name="Oval 34">
                    <a:extLst>
                      <a:ext uri="{FF2B5EF4-FFF2-40B4-BE49-F238E27FC236}">
                        <a16:creationId xmlns:a16="http://schemas.microsoft.com/office/drawing/2014/main" id="{85C0A3E2-11B3-E54B-A53D-C50A30277AA9}"/>
                      </a:ext>
                    </a:extLst>
                  </p:cNvPr>
                  <p:cNvSpPr/>
                  <p:nvPr/>
                </p:nvSpPr>
                <p:spPr>
                  <a:xfrm>
                    <a:off x="-35626" y="1009649"/>
                    <a:ext cx="17145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6" name="Oval 35">
                    <a:extLst>
                      <a:ext uri="{FF2B5EF4-FFF2-40B4-BE49-F238E27FC236}">
                        <a16:creationId xmlns:a16="http://schemas.microsoft.com/office/drawing/2014/main" id="{4B70659B-A380-66E2-4BC5-0DB1F5EC4928}"/>
                      </a:ext>
                    </a:extLst>
                  </p:cNvPr>
                  <p:cNvSpPr/>
                  <p:nvPr/>
                </p:nvSpPr>
                <p:spPr>
                  <a:xfrm>
                    <a:off x="-42862" y="1419225"/>
                    <a:ext cx="17145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7" name="Oval 36">
                    <a:extLst>
                      <a:ext uri="{FF2B5EF4-FFF2-40B4-BE49-F238E27FC236}">
                        <a16:creationId xmlns:a16="http://schemas.microsoft.com/office/drawing/2014/main" id="{4131930C-667E-FCD8-8E39-25796F3CF9D4}"/>
                      </a:ext>
                    </a:extLst>
                  </p:cNvPr>
                  <p:cNvSpPr/>
                  <p:nvPr/>
                </p:nvSpPr>
                <p:spPr>
                  <a:xfrm>
                    <a:off x="-42862" y="2213788"/>
                    <a:ext cx="171450" cy="152400"/>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8" name="Text Box 243">
                    <a:extLst>
                      <a:ext uri="{FF2B5EF4-FFF2-40B4-BE49-F238E27FC236}">
                        <a16:creationId xmlns:a16="http://schemas.microsoft.com/office/drawing/2014/main" id="{EAE3C384-D646-9B81-98E9-418169D3CFC5}"/>
                      </a:ext>
                    </a:extLst>
                  </p:cNvPr>
                  <p:cNvSpPr txBox="1"/>
                  <p:nvPr/>
                </p:nvSpPr>
                <p:spPr>
                  <a:xfrm>
                    <a:off x="115451" y="-42913"/>
                    <a:ext cx="516582" cy="27622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solidFill>
                          <a:srgbClr val="002060"/>
                        </a:solidFill>
                        <a:effectLst/>
                        <a:latin typeface="Times New Roman" panose="02020603050405020304" pitchFamily="18" charset="0"/>
                        <a:ea typeface="Times New Roman" panose="02020603050405020304" pitchFamily="18" charset="0"/>
                      </a:rPr>
                      <a:t>W11</a:t>
                    </a:r>
                    <a:endParaRPr lang="en-US" dirty="0">
                      <a:effectLst/>
                      <a:latin typeface="Times New Roman" panose="02020603050405020304" pitchFamily="18" charset="0"/>
                      <a:ea typeface="Times New Roman" panose="02020603050405020304" pitchFamily="18" charset="0"/>
                    </a:endParaRPr>
                  </a:p>
                </p:txBody>
              </p:sp>
              <p:sp>
                <p:nvSpPr>
                  <p:cNvPr id="39" name="Text Box 244">
                    <a:extLst>
                      <a:ext uri="{FF2B5EF4-FFF2-40B4-BE49-F238E27FC236}">
                        <a16:creationId xmlns:a16="http://schemas.microsoft.com/office/drawing/2014/main" id="{C29E635F-0712-6FA3-DFD2-3926059FCC95}"/>
                      </a:ext>
                    </a:extLst>
                  </p:cNvPr>
                  <p:cNvSpPr txBox="1"/>
                  <p:nvPr/>
                </p:nvSpPr>
                <p:spPr>
                  <a:xfrm>
                    <a:off x="120538" y="570299"/>
                    <a:ext cx="568288" cy="2857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solidFill>
                          <a:srgbClr val="FF0000"/>
                        </a:solidFill>
                        <a:effectLst/>
                        <a:latin typeface="Times New Roman" panose="02020603050405020304" pitchFamily="18" charset="0"/>
                        <a:ea typeface="Times New Roman" panose="02020603050405020304" pitchFamily="18" charset="0"/>
                      </a:rPr>
                      <a:t>W12</a:t>
                    </a:r>
                    <a:endParaRPr lang="en-US" dirty="0">
                      <a:solidFill>
                        <a:srgbClr val="FF0000"/>
                      </a:solidFill>
                      <a:effectLst/>
                      <a:latin typeface="Times New Roman" panose="02020603050405020304" pitchFamily="18" charset="0"/>
                      <a:ea typeface="Times New Roman" panose="02020603050405020304" pitchFamily="18" charset="0"/>
                    </a:endParaRPr>
                  </a:p>
                </p:txBody>
              </p:sp>
              <p:sp>
                <p:nvSpPr>
                  <p:cNvPr id="40" name="Text Box 245">
                    <a:extLst>
                      <a:ext uri="{FF2B5EF4-FFF2-40B4-BE49-F238E27FC236}">
                        <a16:creationId xmlns:a16="http://schemas.microsoft.com/office/drawing/2014/main" id="{20C72316-0B79-785A-2EBC-36E1D8327FD2}"/>
                      </a:ext>
                    </a:extLst>
                  </p:cNvPr>
                  <p:cNvSpPr txBox="1"/>
                  <p:nvPr/>
                </p:nvSpPr>
                <p:spPr>
                  <a:xfrm>
                    <a:off x="129217" y="937234"/>
                    <a:ext cx="558762" cy="26669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solidFill>
                          <a:srgbClr val="002060"/>
                        </a:solidFill>
                        <a:effectLst/>
                        <a:latin typeface="Times New Roman" panose="02020603050405020304" pitchFamily="18" charset="0"/>
                        <a:ea typeface="Times New Roman" panose="02020603050405020304" pitchFamily="18" charset="0"/>
                      </a:rPr>
                      <a:t>W13</a:t>
                    </a:r>
                    <a:endParaRPr lang="en-US" dirty="0">
                      <a:effectLst/>
                      <a:latin typeface="Times New Roman" panose="02020603050405020304" pitchFamily="18" charset="0"/>
                      <a:ea typeface="Times New Roman" panose="02020603050405020304" pitchFamily="18" charset="0"/>
                    </a:endParaRPr>
                  </a:p>
                </p:txBody>
              </p:sp>
              <p:sp>
                <p:nvSpPr>
                  <p:cNvPr id="41" name="Text Box 246">
                    <a:extLst>
                      <a:ext uri="{FF2B5EF4-FFF2-40B4-BE49-F238E27FC236}">
                        <a16:creationId xmlns:a16="http://schemas.microsoft.com/office/drawing/2014/main" id="{9324A55E-4C3F-5216-F7F3-E248776AB491}"/>
                      </a:ext>
                    </a:extLst>
                  </p:cNvPr>
                  <p:cNvSpPr txBox="1"/>
                  <p:nvPr/>
                </p:nvSpPr>
                <p:spPr>
                  <a:xfrm>
                    <a:off x="120538" y="1390234"/>
                    <a:ext cx="516582" cy="24727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solidFill>
                          <a:srgbClr val="FF0000"/>
                        </a:solidFill>
                        <a:effectLst/>
                        <a:latin typeface="Times New Roman" panose="02020603050405020304" pitchFamily="18" charset="0"/>
                        <a:ea typeface="Times New Roman" panose="02020603050405020304" pitchFamily="18" charset="0"/>
                      </a:rPr>
                      <a:t>W14</a:t>
                    </a:r>
                    <a:endParaRPr lang="en-US" dirty="0">
                      <a:solidFill>
                        <a:srgbClr val="FF0000"/>
                      </a:solidFill>
                      <a:effectLst/>
                      <a:latin typeface="Times New Roman" panose="02020603050405020304" pitchFamily="18" charset="0"/>
                      <a:ea typeface="Times New Roman" panose="02020603050405020304" pitchFamily="18" charset="0"/>
                    </a:endParaRPr>
                  </a:p>
                </p:txBody>
              </p:sp>
              <p:sp>
                <p:nvSpPr>
                  <p:cNvPr id="42" name="Text Box 247">
                    <a:extLst>
                      <a:ext uri="{FF2B5EF4-FFF2-40B4-BE49-F238E27FC236}">
                        <a16:creationId xmlns:a16="http://schemas.microsoft.com/office/drawing/2014/main" id="{7E704D0E-A1B5-46E1-B69E-95F7D5D8AF48}"/>
                      </a:ext>
                    </a:extLst>
                  </p:cNvPr>
                  <p:cNvSpPr txBox="1"/>
                  <p:nvPr/>
                </p:nvSpPr>
                <p:spPr>
                  <a:xfrm>
                    <a:off x="135824" y="2142677"/>
                    <a:ext cx="502846" cy="24727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solidFill>
                          <a:srgbClr val="002060"/>
                        </a:solidFill>
                        <a:effectLst/>
                        <a:latin typeface="Times New Roman" panose="02020603050405020304" pitchFamily="18" charset="0"/>
                        <a:ea typeface="Times New Roman" panose="02020603050405020304" pitchFamily="18" charset="0"/>
                      </a:rPr>
                      <a:t>W15</a:t>
                    </a:r>
                    <a:endParaRPr lang="en-US" dirty="0">
                      <a:effectLst/>
                      <a:latin typeface="Times New Roman" panose="02020603050405020304" pitchFamily="18" charset="0"/>
                      <a:ea typeface="Times New Roman" panose="02020603050405020304" pitchFamily="18" charset="0"/>
                    </a:endParaRPr>
                  </a:p>
                </p:txBody>
              </p:sp>
            </p:grpSp>
            <p:grpSp>
              <p:nvGrpSpPr>
                <p:cNvPr id="20" name="Group 19">
                  <a:extLst>
                    <a:ext uri="{FF2B5EF4-FFF2-40B4-BE49-F238E27FC236}">
                      <a16:creationId xmlns:a16="http://schemas.microsoft.com/office/drawing/2014/main" id="{37791E96-9F9B-31F5-29D6-9A2103D25607}"/>
                    </a:ext>
                  </a:extLst>
                </p:cNvPr>
                <p:cNvGrpSpPr/>
                <p:nvPr/>
              </p:nvGrpSpPr>
              <p:grpSpPr>
                <a:xfrm>
                  <a:off x="894081" y="2914650"/>
                  <a:ext cx="1982470" cy="436880"/>
                  <a:chOff x="-58419" y="0"/>
                  <a:chExt cx="1982470" cy="436880"/>
                </a:xfrm>
              </p:grpSpPr>
              <p:sp>
                <p:nvSpPr>
                  <p:cNvPr id="26" name="Oval 25">
                    <a:extLst>
                      <a:ext uri="{FF2B5EF4-FFF2-40B4-BE49-F238E27FC236}">
                        <a16:creationId xmlns:a16="http://schemas.microsoft.com/office/drawing/2014/main" id="{547B7412-AEFB-599D-975F-648DA9A41D4A}"/>
                      </a:ext>
                    </a:extLst>
                  </p:cNvPr>
                  <p:cNvSpPr/>
                  <p:nvPr/>
                </p:nvSpPr>
                <p:spPr>
                  <a:xfrm>
                    <a:off x="1466850" y="0"/>
                    <a:ext cx="171450" cy="152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a:extLst>
                      <a:ext uri="{FF2B5EF4-FFF2-40B4-BE49-F238E27FC236}">
                        <a16:creationId xmlns:a16="http://schemas.microsoft.com/office/drawing/2014/main" id="{70A0EBBC-3E62-1632-0F72-B3DE7469105F}"/>
                      </a:ext>
                    </a:extLst>
                  </p:cNvPr>
                  <p:cNvSpPr/>
                  <p:nvPr/>
                </p:nvSpPr>
                <p:spPr>
                  <a:xfrm>
                    <a:off x="790575" y="0"/>
                    <a:ext cx="171450" cy="152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a:extLst>
                      <a:ext uri="{FF2B5EF4-FFF2-40B4-BE49-F238E27FC236}">
                        <a16:creationId xmlns:a16="http://schemas.microsoft.com/office/drawing/2014/main" id="{C49B7355-58A5-44B6-B4A6-97F6F3D4BC14}"/>
                      </a:ext>
                    </a:extLst>
                  </p:cNvPr>
                  <p:cNvSpPr/>
                  <p:nvPr/>
                </p:nvSpPr>
                <p:spPr>
                  <a:xfrm>
                    <a:off x="152400" y="47625"/>
                    <a:ext cx="171450" cy="152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Text Box 252">
                    <a:extLst>
                      <a:ext uri="{FF2B5EF4-FFF2-40B4-BE49-F238E27FC236}">
                        <a16:creationId xmlns:a16="http://schemas.microsoft.com/office/drawing/2014/main" id="{75F54375-A62B-F261-C639-55BAD7260557}"/>
                      </a:ext>
                    </a:extLst>
                  </p:cNvPr>
                  <p:cNvSpPr txBox="1"/>
                  <p:nvPr/>
                </p:nvSpPr>
                <p:spPr>
                  <a:xfrm>
                    <a:off x="1352550" y="171450"/>
                    <a:ext cx="571501" cy="2202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a:solidFill>
                          <a:srgbClr val="002060"/>
                        </a:solidFill>
                        <a:effectLst/>
                        <a:latin typeface="Times New Roman" panose="02020603050405020304" pitchFamily="18" charset="0"/>
                        <a:ea typeface="Times New Roman" panose="02020603050405020304" pitchFamily="18" charset="0"/>
                      </a:rPr>
                      <a:t>W21</a:t>
                    </a:r>
                    <a:endParaRPr lang="en-US">
                      <a:effectLst/>
                      <a:latin typeface="Times New Roman" panose="02020603050405020304" pitchFamily="18" charset="0"/>
                      <a:ea typeface="Times New Roman" panose="02020603050405020304" pitchFamily="18" charset="0"/>
                    </a:endParaRPr>
                  </a:p>
                </p:txBody>
              </p:sp>
              <p:sp>
                <p:nvSpPr>
                  <p:cNvPr id="30" name="Text Box 253">
                    <a:extLst>
                      <a:ext uri="{FF2B5EF4-FFF2-40B4-BE49-F238E27FC236}">
                        <a16:creationId xmlns:a16="http://schemas.microsoft.com/office/drawing/2014/main" id="{4A65C0B5-A037-BD1E-E1AF-AB6EC64CAC13}"/>
                      </a:ext>
                    </a:extLst>
                  </p:cNvPr>
                  <p:cNvSpPr txBox="1"/>
                  <p:nvPr/>
                </p:nvSpPr>
                <p:spPr>
                  <a:xfrm>
                    <a:off x="638175" y="171450"/>
                    <a:ext cx="571501" cy="26543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a:solidFill>
                          <a:srgbClr val="002060"/>
                        </a:solidFill>
                        <a:effectLst/>
                        <a:latin typeface="Times New Roman" panose="02020603050405020304" pitchFamily="18" charset="0"/>
                        <a:ea typeface="Times New Roman" panose="02020603050405020304" pitchFamily="18" charset="0"/>
                      </a:rPr>
                      <a:t>W22</a:t>
                    </a:r>
                    <a:endParaRPr lang="en-US">
                      <a:effectLst/>
                      <a:latin typeface="Times New Roman" panose="02020603050405020304" pitchFamily="18" charset="0"/>
                      <a:ea typeface="Times New Roman" panose="02020603050405020304" pitchFamily="18" charset="0"/>
                    </a:endParaRPr>
                  </a:p>
                </p:txBody>
              </p:sp>
              <p:sp>
                <p:nvSpPr>
                  <p:cNvPr id="31" name="Text Box 254">
                    <a:extLst>
                      <a:ext uri="{FF2B5EF4-FFF2-40B4-BE49-F238E27FC236}">
                        <a16:creationId xmlns:a16="http://schemas.microsoft.com/office/drawing/2014/main" id="{C9CE2C2C-DDED-9C69-4AA2-EADF21F91984}"/>
                      </a:ext>
                    </a:extLst>
                  </p:cNvPr>
                  <p:cNvSpPr txBox="1"/>
                  <p:nvPr/>
                </p:nvSpPr>
                <p:spPr>
                  <a:xfrm>
                    <a:off x="-58419" y="171450"/>
                    <a:ext cx="486336" cy="24727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solidFill>
                          <a:srgbClr val="002060"/>
                        </a:solidFill>
                        <a:effectLst/>
                        <a:latin typeface="Times New Roman" panose="02020603050405020304" pitchFamily="18" charset="0"/>
                        <a:ea typeface="Times New Roman" panose="02020603050405020304" pitchFamily="18" charset="0"/>
                      </a:rPr>
                      <a:t>W23</a:t>
                    </a:r>
                    <a:endParaRPr lang="en-US" dirty="0">
                      <a:effectLst/>
                      <a:latin typeface="Times New Roman" panose="02020603050405020304" pitchFamily="18" charset="0"/>
                      <a:ea typeface="Times New Roman" panose="02020603050405020304" pitchFamily="18" charset="0"/>
                    </a:endParaRPr>
                  </a:p>
                </p:txBody>
              </p:sp>
            </p:grpSp>
            <p:grpSp>
              <p:nvGrpSpPr>
                <p:cNvPr id="21" name="Group 20">
                  <a:extLst>
                    <a:ext uri="{FF2B5EF4-FFF2-40B4-BE49-F238E27FC236}">
                      <a16:creationId xmlns:a16="http://schemas.microsoft.com/office/drawing/2014/main" id="{06715263-BF89-C50B-D020-F6EE09D7D1A7}"/>
                    </a:ext>
                  </a:extLst>
                </p:cNvPr>
                <p:cNvGrpSpPr/>
                <p:nvPr/>
              </p:nvGrpSpPr>
              <p:grpSpPr>
                <a:xfrm>
                  <a:off x="-212656" y="0"/>
                  <a:ext cx="3270816" cy="347665"/>
                  <a:chOff x="-384106" y="0"/>
                  <a:chExt cx="3270816" cy="347665"/>
                </a:xfrm>
              </p:grpSpPr>
              <p:pic>
                <p:nvPicPr>
                  <p:cNvPr id="22" name="Graphic 109" descr="Oil Rig with solid fill">
                    <a:extLst>
                      <a:ext uri="{FF2B5EF4-FFF2-40B4-BE49-F238E27FC236}">
                        <a16:creationId xmlns:a16="http://schemas.microsoft.com/office/drawing/2014/main" id="{E7B330EE-C30E-7DFB-DA9C-FD929487DB2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4106" y="22545"/>
                    <a:ext cx="324485" cy="325120"/>
                  </a:xfrm>
                  <a:prstGeom prst="rect">
                    <a:avLst/>
                  </a:prstGeom>
                </p:spPr>
              </p:pic>
              <p:pic>
                <p:nvPicPr>
                  <p:cNvPr id="23" name="Graphic 157" descr="Oil Rig with solid fill">
                    <a:extLst>
                      <a:ext uri="{FF2B5EF4-FFF2-40B4-BE49-F238E27FC236}">
                        <a16:creationId xmlns:a16="http://schemas.microsoft.com/office/drawing/2014/main" id="{12A38407-1277-08BA-CF1E-7CF75D08A3A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62225" y="0"/>
                    <a:ext cx="324485" cy="325120"/>
                  </a:xfrm>
                  <a:prstGeom prst="rect">
                    <a:avLst/>
                  </a:prstGeom>
                </p:spPr>
              </p:pic>
              <p:sp>
                <p:nvSpPr>
                  <p:cNvPr id="24" name="Text Box 256">
                    <a:extLst>
                      <a:ext uri="{FF2B5EF4-FFF2-40B4-BE49-F238E27FC236}">
                        <a16:creationId xmlns:a16="http://schemas.microsoft.com/office/drawing/2014/main" id="{332A72CA-C807-7B22-0DF6-6A7A05017804}"/>
                      </a:ext>
                    </a:extLst>
                  </p:cNvPr>
                  <p:cNvSpPr txBox="1"/>
                  <p:nvPr/>
                </p:nvSpPr>
                <p:spPr>
                  <a:xfrm>
                    <a:off x="-95130" y="81529"/>
                    <a:ext cx="561975" cy="24727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solidFill>
                          <a:srgbClr val="002060"/>
                        </a:solidFill>
                        <a:effectLst/>
                        <a:latin typeface="Times New Roman" panose="02020603050405020304" pitchFamily="18" charset="0"/>
                        <a:ea typeface="Times New Roman" panose="02020603050405020304" pitchFamily="18" charset="0"/>
                      </a:rPr>
                      <a:t>Well 1</a:t>
                    </a:r>
                    <a:endParaRPr lang="en-US" dirty="0">
                      <a:effectLst/>
                      <a:latin typeface="Times New Roman" panose="02020603050405020304" pitchFamily="18" charset="0"/>
                      <a:ea typeface="Times New Roman" panose="02020603050405020304" pitchFamily="18" charset="0"/>
                    </a:endParaRPr>
                  </a:p>
                </p:txBody>
              </p:sp>
              <p:sp>
                <p:nvSpPr>
                  <p:cNvPr id="25" name="Text Box 257">
                    <a:extLst>
                      <a:ext uri="{FF2B5EF4-FFF2-40B4-BE49-F238E27FC236}">
                        <a16:creationId xmlns:a16="http://schemas.microsoft.com/office/drawing/2014/main" id="{E3B6C758-DA99-0B3D-07F6-C6A29DE2F39F}"/>
                      </a:ext>
                    </a:extLst>
                  </p:cNvPr>
                  <p:cNvSpPr txBox="1"/>
                  <p:nvPr/>
                </p:nvSpPr>
                <p:spPr>
                  <a:xfrm>
                    <a:off x="2070064" y="82479"/>
                    <a:ext cx="561975" cy="24727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solidFill>
                          <a:srgbClr val="002060"/>
                        </a:solidFill>
                        <a:effectLst/>
                        <a:latin typeface="Times New Roman" panose="02020603050405020304" pitchFamily="18" charset="0"/>
                        <a:ea typeface="Times New Roman" panose="02020603050405020304" pitchFamily="18" charset="0"/>
                      </a:rPr>
                      <a:t>Well 2</a:t>
                    </a:r>
                    <a:endParaRPr lang="en-US" dirty="0">
                      <a:effectLst/>
                      <a:latin typeface="Times New Roman" panose="02020603050405020304" pitchFamily="18" charset="0"/>
                      <a:ea typeface="Times New Roman" panose="02020603050405020304" pitchFamily="18" charset="0"/>
                    </a:endParaRPr>
                  </a:p>
                </p:txBody>
              </p:sp>
            </p:grpSp>
          </p:grpSp>
        </p:grpSp>
        <p:sp>
          <p:nvSpPr>
            <p:cNvPr id="8" name="Text Box 258">
              <a:extLst>
                <a:ext uri="{FF2B5EF4-FFF2-40B4-BE49-F238E27FC236}">
                  <a16:creationId xmlns:a16="http://schemas.microsoft.com/office/drawing/2014/main" id="{E21E805E-27C6-8101-1443-7E6DB2627FCB}"/>
                </a:ext>
              </a:extLst>
            </p:cNvPr>
            <p:cNvSpPr txBox="1"/>
            <p:nvPr/>
          </p:nvSpPr>
          <p:spPr>
            <a:xfrm>
              <a:off x="1200150" y="533400"/>
              <a:ext cx="1057275" cy="3041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000" b="1">
                  <a:solidFill>
                    <a:srgbClr val="FFFF00"/>
                  </a:solidFill>
                  <a:effectLst/>
                  <a:latin typeface="Times New Roman" panose="02020603050405020304" pitchFamily="18" charset="0"/>
                  <a:ea typeface="Times New Roman" panose="02020603050405020304" pitchFamily="18" charset="0"/>
                </a:rPr>
                <a:t>Reservoir</a:t>
              </a:r>
              <a:endParaRPr lang="en-US" sz="2000">
                <a:effectLst/>
                <a:latin typeface="Times New Roman" panose="02020603050405020304" pitchFamily="18" charset="0"/>
                <a:ea typeface="Times New Roman" panose="02020603050405020304" pitchFamily="18" charset="0"/>
              </a:endParaRPr>
            </a:p>
          </p:txBody>
        </p:sp>
        <p:sp>
          <p:nvSpPr>
            <p:cNvPr id="9" name="Text Box 259">
              <a:extLst>
                <a:ext uri="{FF2B5EF4-FFF2-40B4-BE49-F238E27FC236}">
                  <a16:creationId xmlns:a16="http://schemas.microsoft.com/office/drawing/2014/main" id="{433AA34B-DE41-963F-AE8D-506818B8162A}"/>
                </a:ext>
              </a:extLst>
            </p:cNvPr>
            <p:cNvSpPr txBox="1"/>
            <p:nvPr/>
          </p:nvSpPr>
          <p:spPr>
            <a:xfrm>
              <a:off x="1200150" y="1162050"/>
              <a:ext cx="1000125" cy="30442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000" b="1">
                  <a:solidFill>
                    <a:srgbClr val="FFFF00"/>
                  </a:solidFill>
                  <a:effectLst/>
                  <a:latin typeface="Times New Roman" panose="02020603050405020304" pitchFamily="18" charset="0"/>
                  <a:ea typeface="Times New Roman" panose="02020603050405020304" pitchFamily="18" charset="0"/>
                </a:rPr>
                <a:t>Seal</a:t>
              </a:r>
              <a:endParaRPr lang="en-US" sz="2000">
                <a:effectLst/>
                <a:latin typeface="Times New Roman" panose="02020603050405020304" pitchFamily="18" charset="0"/>
                <a:ea typeface="Times New Roman" panose="02020603050405020304" pitchFamily="18" charset="0"/>
              </a:endParaRPr>
            </a:p>
          </p:txBody>
        </p:sp>
        <p:sp>
          <p:nvSpPr>
            <p:cNvPr id="10" name="Text Box 260">
              <a:extLst>
                <a:ext uri="{FF2B5EF4-FFF2-40B4-BE49-F238E27FC236}">
                  <a16:creationId xmlns:a16="http://schemas.microsoft.com/office/drawing/2014/main" id="{B7CA47B6-8CFE-E0BA-F582-5770CAA4F67E}"/>
                </a:ext>
              </a:extLst>
            </p:cNvPr>
            <p:cNvSpPr txBox="1"/>
            <p:nvPr/>
          </p:nvSpPr>
          <p:spPr>
            <a:xfrm>
              <a:off x="1200150" y="1495425"/>
              <a:ext cx="1057275" cy="3041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000" b="1">
                  <a:solidFill>
                    <a:srgbClr val="FFFF00"/>
                  </a:solidFill>
                  <a:effectLst/>
                  <a:latin typeface="Times New Roman" panose="02020603050405020304" pitchFamily="18" charset="0"/>
                  <a:ea typeface="Times New Roman" panose="02020603050405020304" pitchFamily="18" charset="0"/>
                </a:rPr>
                <a:t>Reservoir</a:t>
              </a:r>
              <a:endParaRPr lang="en-US" sz="2000">
                <a:effectLst/>
                <a:latin typeface="Times New Roman" panose="02020603050405020304" pitchFamily="18" charset="0"/>
                <a:ea typeface="Times New Roman" panose="02020603050405020304" pitchFamily="18" charset="0"/>
              </a:endParaRPr>
            </a:p>
          </p:txBody>
        </p:sp>
        <p:sp>
          <p:nvSpPr>
            <p:cNvPr id="11" name="Text Box 261">
              <a:extLst>
                <a:ext uri="{FF2B5EF4-FFF2-40B4-BE49-F238E27FC236}">
                  <a16:creationId xmlns:a16="http://schemas.microsoft.com/office/drawing/2014/main" id="{FB3C68DF-CEFF-9E15-3F61-2125EC1E1954}"/>
                </a:ext>
              </a:extLst>
            </p:cNvPr>
            <p:cNvSpPr txBox="1"/>
            <p:nvPr/>
          </p:nvSpPr>
          <p:spPr>
            <a:xfrm>
              <a:off x="1104900" y="2552700"/>
              <a:ext cx="1057275" cy="3041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000" b="1">
                  <a:solidFill>
                    <a:srgbClr val="FFFF00"/>
                  </a:solidFill>
                  <a:effectLst/>
                  <a:latin typeface="Times New Roman" panose="02020603050405020304" pitchFamily="18" charset="0"/>
                  <a:ea typeface="Times New Roman" panose="02020603050405020304" pitchFamily="18" charset="0"/>
                </a:rPr>
                <a:t>Reservoir</a:t>
              </a:r>
              <a:endParaRPr lang="en-US" sz="2000">
                <a:effectLst/>
                <a:latin typeface="Times New Roman" panose="02020603050405020304" pitchFamily="18" charset="0"/>
                <a:ea typeface="Times New Roman" panose="02020603050405020304" pitchFamily="18" charset="0"/>
              </a:endParaRPr>
            </a:p>
          </p:txBody>
        </p:sp>
        <p:sp>
          <p:nvSpPr>
            <p:cNvPr id="12" name="Text Box 262">
              <a:extLst>
                <a:ext uri="{FF2B5EF4-FFF2-40B4-BE49-F238E27FC236}">
                  <a16:creationId xmlns:a16="http://schemas.microsoft.com/office/drawing/2014/main" id="{69DAC1A7-D698-09CA-EAFC-6A911132FC52}"/>
                </a:ext>
              </a:extLst>
            </p:cNvPr>
            <p:cNvSpPr txBox="1"/>
            <p:nvPr/>
          </p:nvSpPr>
          <p:spPr>
            <a:xfrm>
              <a:off x="1200150" y="1943100"/>
              <a:ext cx="1000125" cy="30442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000" b="1">
                  <a:solidFill>
                    <a:srgbClr val="FFFF00"/>
                  </a:solidFill>
                  <a:effectLst/>
                  <a:latin typeface="Times New Roman" panose="02020603050405020304" pitchFamily="18" charset="0"/>
                  <a:ea typeface="Times New Roman" panose="02020603050405020304" pitchFamily="18" charset="0"/>
                </a:rPr>
                <a:t>Seal</a:t>
              </a:r>
              <a:endParaRPr lang="en-US" sz="200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13547694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24</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676697"/>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C19B52B3-08E6-E718-396E-1A702B63C984}"/>
              </a:ext>
            </a:extLst>
          </p:cNvPr>
          <p:cNvSpPr>
            <a:spLocks noGrp="1"/>
          </p:cNvSpPr>
          <p:nvPr>
            <p:ph type="title"/>
          </p:nvPr>
        </p:nvSpPr>
        <p:spPr>
          <a:xfrm>
            <a:off x="3068877" y="139948"/>
            <a:ext cx="6162805"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RESULTS – Post-Reaction XRD Peaks</a:t>
            </a:r>
          </a:p>
        </p:txBody>
      </p:sp>
      <p:sp>
        <p:nvSpPr>
          <p:cNvPr id="3" name="Rectangle 2">
            <a:extLst>
              <a:ext uri="{FF2B5EF4-FFF2-40B4-BE49-F238E27FC236}">
                <a16:creationId xmlns:a16="http://schemas.microsoft.com/office/drawing/2014/main" id="{FFBA6C0C-B07D-71FD-7C72-7945DADC7791}"/>
              </a:ext>
            </a:extLst>
          </p:cNvPr>
          <p:cNvSpPr/>
          <p:nvPr/>
        </p:nvSpPr>
        <p:spPr>
          <a:xfrm>
            <a:off x="5993419" y="4468628"/>
            <a:ext cx="5637145" cy="2462213"/>
          </a:xfrm>
          <a:prstGeom prst="rect">
            <a:avLst/>
          </a:prstGeom>
        </p:spPr>
        <p:txBody>
          <a:bodyPr wrap="square">
            <a:spAutoFit/>
          </a:bodyPr>
          <a:lstStyle/>
          <a:p>
            <a:pPr marL="342900" indent="-342900" algn="just">
              <a:buFont typeface="Arial" panose="020B0604020202020204" pitchFamily="34" charset="0"/>
              <a:buChar char="•"/>
            </a:pPr>
            <a:r>
              <a:rPr lang="en-US" dirty="0">
                <a:latin typeface="Georgia" panose="02040502050405020303" pitchFamily="18" charset="0"/>
                <a:ea typeface="Calibri" panose="020F0502020204030204" pitchFamily="34" charset="0"/>
              </a:rPr>
              <a:t>The amorphous content after reaction are largely within the clay portions of the XRD peaks</a:t>
            </a:r>
          </a:p>
          <a:p>
            <a:pPr marL="342900" indent="-342900" algn="just">
              <a:buFont typeface="Arial" panose="020B0604020202020204" pitchFamily="34" charset="0"/>
              <a:buChar char="•"/>
            </a:pPr>
            <a:endParaRPr lang="en-US" sz="1200" dirty="0">
              <a:latin typeface="Georgia" panose="02040502050405020303" pitchFamily="18" charset="0"/>
              <a:ea typeface="Calibri" panose="020F0502020204030204" pitchFamily="34" charset="0"/>
            </a:endParaRPr>
          </a:p>
          <a:p>
            <a:pPr marL="342900" indent="-342900" algn="just">
              <a:buFont typeface="Arial" panose="020B0604020202020204" pitchFamily="34" charset="0"/>
              <a:buChar char="•"/>
            </a:pPr>
            <a:r>
              <a:rPr lang="en-US" dirty="0">
                <a:latin typeface="Georgia" panose="02040502050405020303" pitchFamily="18" charset="0"/>
                <a:ea typeface="Calibri" panose="020F0502020204030204" pitchFamily="34" charset="0"/>
              </a:rPr>
              <a:t>Increased amorphous content after reaction; more evident within the first 7 days</a:t>
            </a:r>
          </a:p>
          <a:p>
            <a:pPr marL="342900" indent="-342900" algn="just">
              <a:buFont typeface="Arial" panose="020B0604020202020204" pitchFamily="34" charset="0"/>
              <a:buChar char="•"/>
            </a:pPr>
            <a:endParaRPr lang="en-US" sz="1200" dirty="0">
              <a:latin typeface="Georgia" panose="02040502050405020303" pitchFamily="18" charset="0"/>
              <a:ea typeface="Calibri" panose="020F0502020204030204" pitchFamily="34" charset="0"/>
            </a:endParaRPr>
          </a:p>
          <a:p>
            <a:pPr marL="342900" indent="-342900" algn="just">
              <a:buFont typeface="Arial" panose="020B0604020202020204" pitchFamily="34" charset="0"/>
              <a:buChar char="•"/>
            </a:pPr>
            <a:r>
              <a:rPr lang="en-US" dirty="0">
                <a:latin typeface="Georgia" panose="02040502050405020303" pitchFamily="18" charset="0"/>
                <a:ea typeface="Calibri" panose="020F0502020204030204" pitchFamily="34" charset="0"/>
              </a:rPr>
              <a:t>Increased amorphous compositions in the clay section may be due to deflocculation and dispersal of </a:t>
            </a:r>
            <a:r>
              <a:rPr lang="en-US" dirty="0" err="1">
                <a:latin typeface="Georgia" panose="02040502050405020303" pitchFamily="18" charset="0"/>
                <a:ea typeface="Calibri" panose="020F0502020204030204" pitchFamily="34" charset="0"/>
              </a:rPr>
              <a:t>illite</a:t>
            </a:r>
            <a:endParaRPr lang="en-US" dirty="0">
              <a:latin typeface="Georgia" panose="02040502050405020303" pitchFamily="18" charset="0"/>
            </a:endParaRPr>
          </a:p>
        </p:txBody>
      </p:sp>
      <p:sp>
        <p:nvSpPr>
          <p:cNvPr id="5" name="TextBox 4">
            <a:extLst>
              <a:ext uri="{FF2B5EF4-FFF2-40B4-BE49-F238E27FC236}">
                <a16:creationId xmlns:a16="http://schemas.microsoft.com/office/drawing/2014/main" id="{1F729393-8ECD-514E-6136-ADE4396D6D7E}"/>
              </a:ext>
            </a:extLst>
          </p:cNvPr>
          <p:cNvSpPr txBox="1"/>
          <p:nvPr/>
        </p:nvSpPr>
        <p:spPr>
          <a:xfrm>
            <a:off x="5670466" y="3902750"/>
            <a:ext cx="6453777" cy="523220"/>
          </a:xfrm>
          <a:prstGeom prst="rect">
            <a:avLst/>
          </a:prstGeom>
          <a:solidFill>
            <a:schemeClr val="accent4">
              <a:lumMod val="40000"/>
              <a:lumOff val="60000"/>
            </a:schemeClr>
          </a:solidFill>
        </p:spPr>
        <p:txBody>
          <a:bodyPr wrap="square" rtlCol="0">
            <a:spAutoFit/>
          </a:bodyPr>
          <a:lstStyle/>
          <a:p>
            <a:r>
              <a:rPr lang="en-US" sz="1400" b="1" dirty="0">
                <a:latin typeface="Georgia" panose="02040502050405020303" pitchFamily="18" charset="0"/>
              </a:rPr>
              <a:t>Graph shows XRD diffractograms (</a:t>
            </a:r>
            <a:r>
              <a:rPr lang="en-US" sz="1400" b="1" dirty="0">
                <a:solidFill>
                  <a:srgbClr val="0070C0"/>
                </a:solidFill>
                <a:latin typeface="Georgia" panose="02040502050405020303" pitchFamily="18" charset="0"/>
              </a:rPr>
              <a:t>right: zoomed-in</a:t>
            </a:r>
            <a:r>
              <a:rPr lang="en-US" sz="1400" b="1" dirty="0">
                <a:latin typeface="Georgia" panose="02040502050405020303" pitchFamily="18" charset="0"/>
              </a:rPr>
              <a:t>) of unreacted and reacted samples from W2</a:t>
            </a:r>
          </a:p>
        </p:txBody>
      </p:sp>
      <p:sp>
        <p:nvSpPr>
          <p:cNvPr id="6" name="TextBox 5">
            <a:extLst>
              <a:ext uri="{FF2B5EF4-FFF2-40B4-BE49-F238E27FC236}">
                <a16:creationId xmlns:a16="http://schemas.microsoft.com/office/drawing/2014/main" id="{EB3716B0-8BB9-36CA-330C-9FC90412C4AF}"/>
              </a:ext>
            </a:extLst>
          </p:cNvPr>
          <p:cNvSpPr txBox="1"/>
          <p:nvPr/>
        </p:nvSpPr>
        <p:spPr>
          <a:xfrm>
            <a:off x="195269" y="5331519"/>
            <a:ext cx="5851130" cy="1415772"/>
          </a:xfrm>
          <a:prstGeom prst="rect">
            <a:avLst/>
          </a:prstGeom>
          <a:noFill/>
        </p:spPr>
        <p:txBody>
          <a:bodyPr wrap="square" rtlCol="0">
            <a:spAutoFit/>
          </a:bodyPr>
          <a:lstStyle/>
          <a:p>
            <a:pPr marL="342900" indent="-342900" algn="just">
              <a:buFont typeface="Arial" panose="020B0604020202020204" pitchFamily="34" charset="0"/>
              <a:buChar char="•"/>
            </a:pPr>
            <a:r>
              <a:rPr lang="en-US" dirty="0">
                <a:latin typeface="Georgia" panose="02040502050405020303" pitchFamily="18" charset="0"/>
                <a:ea typeface="Calibri" panose="020F0502020204030204" pitchFamily="34" charset="0"/>
              </a:rPr>
              <a:t>XRD peaks of quartz and carbonates showed significant reductions after reacting for 7-days</a:t>
            </a:r>
          </a:p>
          <a:p>
            <a:pPr marL="342900" indent="-342900" algn="just">
              <a:buFont typeface="Arial" panose="020B0604020202020204" pitchFamily="34" charset="0"/>
              <a:buChar char="•"/>
            </a:pPr>
            <a:endParaRPr lang="en-US" sz="1200" dirty="0">
              <a:latin typeface="Georgia" panose="02040502050405020303" pitchFamily="18" charset="0"/>
              <a:ea typeface="Calibri" panose="020F0502020204030204" pitchFamily="34" charset="0"/>
            </a:endParaRPr>
          </a:p>
          <a:p>
            <a:pPr marL="342900" indent="-342900" algn="just">
              <a:buFont typeface="Arial" panose="020B0604020202020204" pitchFamily="34" charset="0"/>
              <a:buChar char="•"/>
            </a:pPr>
            <a:r>
              <a:rPr lang="en-US" dirty="0">
                <a:latin typeface="Georgia" panose="02040502050405020303" pitchFamily="18" charset="0"/>
                <a:ea typeface="Calibri" panose="020F0502020204030204" pitchFamily="34" charset="0"/>
              </a:rPr>
              <a:t>Reduction due to dissolution of the minerals </a:t>
            </a:r>
          </a:p>
          <a:p>
            <a:pPr marL="342900" indent="-342900" algn="just">
              <a:buFont typeface="Arial" panose="020B0604020202020204" pitchFamily="34" charset="0"/>
              <a:buChar char="•"/>
            </a:pPr>
            <a:endParaRPr lang="en-US" dirty="0">
              <a:latin typeface="Georgia" panose="02040502050405020303" pitchFamily="18" charset="0"/>
              <a:ea typeface="Calibri" panose="020F0502020204030204" pitchFamily="34" charset="0"/>
            </a:endParaRPr>
          </a:p>
        </p:txBody>
      </p:sp>
      <p:grpSp>
        <p:nvGrpSpPr>
          <p:cNvPr id="7" name="Group 6">
            <a:extLst>
              <a:ext uri="{FF2B5EF4-FFF2-40B4-BE49-F238E27FC236}">
                <a16:creationId xmlns:a16="http://schemas.microsoft.com/office/drawing/2014/main" id="{322591A8-94A1-09FF-213A-91087D73A4CE}"/>
              </a:ext>
            </a:extLst>
          </p:cNvPr>
          <p:cNvGrpSpPr/>
          <p:nvPr/>
        </p:nvGrpSpPr>
        <p:grpSpPr>
          <a:xfrm>
            <a:off x="-178574" y="946759"/>
            <a:ext cx="6680546" cy="4752975"/>
            <a:chOff x="0" y="0"/>
            <a:chExt cx="4114800" cy="3162300"/>
          </a:xfrm>
        </p:grpSpPr>
        <p:pic>
          <p:nvPicPr>
            <p:cNvPr id="8" name="Picture 7">
              <a:extLst>
                <a:ext uri="{FF2B5EF4-FFF2-40B4-BE49-F238E27FC236}">
                  <a16:creationId xmlns:a16="http://schemas.microsoft.com/office/drawing/2014/main" id="{4A99CB1B-DAC3-140B-374E-26B747DEE3E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14800" cy="3162300"/>
            </a:xfrm>
            <a:prstGeom prst="rect">
              <a:avLst/>
            </a:prstGeom>
            <a:noFill/>
            <a:ln>
              <a:noFill/>
            </a:ln>
          </p:spPr>
        </p:pic>
        <p:grpSp>
          <p:nvGrpSpPr>
            <p:cNvPr id="9" name="Group 8">
              <a:extLst>
                <a:ext uri="{FF2B5EF4-FFF2-40B4-BE49-F238E27FC236}">
                  <a16:creationId xmlns:a16="http://schemas.microsoft.com/office/drawing/2014/main" id="{9F2B97D0-2CC7-1C9D-3600-8B1406D1E2A2}"/>
                </a:ext>
              </a:extLst>
            </p:cNvPr>
            <p:cNvGrpSpPr/>
            <p:nvPr/>
          </p:nvGrpSpPr>
          <p:grpSpPr>
            <a:xfrm>
              <a:off x="723900" y="581025"/>
              <a:ext cx="3023097" cy="1809751"/>
              <a:chOff x="0" y="0"/>
              <a:chExt cx="5684020" cy="3127184"/>
            </a:xfrm>
          </p:grpSpPr>
          <p:grpSp>
            <p:nvGrpSpPr>
              <p:cNvPr id="10" name="Group 9">
                <a:extLst>
                  <a:ext uri="{FF2B5EF4-FFF2-40B4-BE49-F238E27FC236}">
                    <a16:creationId xmlns:a16="http://schemas.microsoft.com/office/drawing/2014/main" id="{4F00A50C-3256-C77A-69D8-0F200B65CB09}"/>
                  </a:ext>
                </a:extLst>
              </p:cNvPr>
              <p:cNvGrpSpPr/>
              <p:nvPr/>
            </p:nvGrpSpPr>
            <p:grpSpPr>
              <a:xfrm>
                <a:off x="0" y="0"/>
                <a:ext cx="4161976" cy="3021991"/>
                <a:chOff x="0" y="0"/>
                <a:chExt cx="4161976" cy="3021991"/>
              </a:xfrm>
            </p:grpSpPr>
            <p:grpSp>
              <p:nvGrpSpPr>
                <p:cNvPr id="12" name="Group 11">
                  <a:extLst>
                    <a:ext uri="{FF2B5EF4-FFF2-40B4-BE49-F238E27FC236}">
                      <a16:creationId xmlns:a16="http://schemas.microsoft.com/office/drawing/2014/main" id="{D6850847-DA55-FA91-3E2E-9535ED53AEE2}"/>
                    </a:ext>
                  </a:extLst>
                </p:cNvPr>
                <p:cNvGrpSpPr/>
                <p:nvPr/>
              </p:nvGrpSpPr>
              <p:grpSpPr>
                <a:xfrm>
                  <a:off x="0" y="0"/>
                  <a:ext cx="4161976" cy="3021991"/>
                  <a:chOff x="0" y="0"/>
                  <a:chExt cx="4161976" cy="3021991"/>
                </a:xfrm>
              </p:grpSpPr>
              <p:sp>
                <p:nvSpPr>
                  <p:cNvPr id="14" name="TextBox 8">
                    <a:extLst>
                      <a:ext uri="{FF2B5EF4-FFF2-40B4-BE49-F238E27FC236}">
                        <a16:creationId xmlns:a16="http://schemas.microsoft.com/office/drawing/2014/main" id="{E4CBBC1B-F0F5-AB2F-0159-C68F8897425A}"/>
                      </a:ext>
                    </a:extLst>
                  </p:cNvPr>
                  <p:cNvSpPr txBox="1"/>
                  <p:nvPr/>
                </p:nvSpPr>
                <p:spPr>
                  <a:xfrm>
                    <a:off x="0" y="2334890"/>
                    <a:ext cx="426694"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i/s</a:t>
                    </a:r>
                    <a:endParaRPr lang="en-US" sz="1200">
                      <a:effectLst/>
                      <a:latin typeface="Times New Roman" panose="02020603050405020304" pitchFamily="18" charset="0"/>
                      <a:ea typeface="Times New Roman" panose="02020603050405020304" pitchFamily="18" charset="0"/>
                    </a:endParaRPr>
                  </a:p>
                </p:txBody>
              </p:sp>
              <p:sp>
                <p:nvSpPr>
                  <p:cNvPr id="16" name="TextBox 9">
                    <a:extLst>
                      <a:ext uri="{FF2B5EF4-FFF2-40B4-BE49-F238E27FC236}">
                        <a16:creationId xmlns:a16="http://schemas.microsoft.com/office/drawing/2014/main" id="{E9EF1E40-8E85-82EE-4A4B-921B284173B0}"/>
                      </a:ext>
                    </a:extLst>
                  </p:cNvPr>
                  <p:cNvSpPr txBox="1"/>
                  <p:nvPr/>
                </p:nvSpPr>
                <p:spPr>
                  <a:xfrm>
                    <a:off x="838540" y="2482633"/>
                    <a:ext cx="253505"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i</a:t>
                    </a:r>
                    <a:endParaRPr lang="en-US" sz="1200">
                      <a:effectLst/>
                      <a:latin typeface="Times New Roman" panose="02020603050405020304" pitchFamily="18" charset="0"/>
                      <a:ea typeface="Times New Roman" panose="02020603050405020304" pitchFamily="18" charset="0"/>
                    </a:endParaRPr>
                  </a:p>
                </p:txBody>
              </p:sp>
              <p:sp>
                <p:nvSpPr>
                  <p:cNvPr id="17" name="TextBox 10">
                    <a:extLst>
                      <a:ext uri="{FF2B5EF4-FFF2-40B4-BE49-F238E27FC236}">
                        <a16:creationId xmlns:a16="http://schemas.microsoft.com/office/drawing/2014/main" id="{623D9AA3-CF7C-D516-BF42-9E1DA4CB1638}"/>
                      </a:ext>
                    </a:extLst>
                  </p:cNvPr>
                  <p:cNvSpPr txBox="1"/>
                  <p:nvPr/>
                </p:nvSpPr>
                <p:spPr>
                  <a:xfrm>
                    <a:off x="1112846" y="0"/>
                    <a:ext cx="253506"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q</a:t>
                    </a:r>
                    <a:endParaRPr lang="en-US" sz="1200">
                      <a:effectLst/>
                      <a:latin typeface="Times New Roman" panose="02020603050405020304" pitchFamily="18" charset="0"/>
                      <a:ea typeface="Times New Roman" panose="02020603050405020304" pitchFamily="18" charset="0"/>
                    </a:endParaRPr>
                  </a:p>
                </p:txBody>
              </p:sp>
              <p:sp>
                <p:nvSpPr>
                  <p:cNvPr id="18" name="TextBox 11">
                    <a:extLst>
                      <a:ext uri="{FF2B5EF4-FFF2-40B4-BE49-F238E27FC236}">
                        <a16:creationId xmlns:a16="http://schemas.microsoft.com/office/drawing/2014/main" id="{615E7BEC-915B-255A-04D6-F4DECC039911}"/>
                      </a:ext>
                    </a:extLst>
                  </p:cNvPr>
                  <p:cNvSpPr txBox="1"/>
                  <p:nvPr/>
                </p:nvSpPr>
                <p:spPr>
                  <a:xfrm>
                    <a:off x="3909097" y="2527961"/>
                    <a:ext cx="252879"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q</a:t>
                    </a:r>
                    <a:endParaRPr lang="en-US" sz="1200">
                      <a:effectLst/>
                      <a:latin typeface="Times New Roman" panose="02020603050405020304" pitchFamily="18" charset="0"/>
                      <a:ea typeface="Times New Roman" panose="02020603050405020304" pitchFamily="18" charset="0"/>
                    </a:endParaRPr>
                  </a:p>
                </p:txBody>
              </p:sp>
              <p:sp>
                <p:nvSpPr>
                  <p:cNvPr id="19" name="TextBox 12">
                    <a:extLst>
                      <a:ext uri="{FF2B5EF4-FFF2-40B4-BE49-F238E27FC236}">
                        <a16:creationId xmlns:a16="http://schemas.microsoft.com/office/drawing/2014/main" id="{2F0EEDB6-9B97-68E0-87D7-1BF51A17F58E}"/>
                      </a:ext>
                    </a:extLst>
                  </p:cNvPr>
                  <p:cNvSpPr txBox="1"/>
                  <p:nvPr/>
                </p:nvSpPr>
                <p:spPr>
                  <a:xfrm>
                    <a:off x="1454759" y="1130425"/>
                    <a:ext cx="1138927"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h/ps</a:t>
                    </a:r>
                    <a:endParaRPr lang="en-US" sz="1200">
                      <a:effectLst/>
                      <a:latin typeface="Times New Roman" panose="02020603050405020304" pitchFamily="18" charset="0"/>
                      <a:ea typeface="Times New Roman" panose="02020603050405020304" pitchFamily="18" charset="0"/>
                    </a:endParaRPr>
                  </a:p>
                </p:txBody>
              </p:sp>
              <p:sp>
                <p:nvSpPr>
                  <p:cNvPr id="20" name="TextBox 13">
                    <a:extLst>
                      <a:ext uri="{FF2B5EF4-FFF2-40B4-BE49-F238E27FC236}">
                        <a16:creationId xmlns:a16="http://schemas.microsoft.com/office/drawing/2014/main" id="{29A2F0C0-87ED-78B7-E830-08651FF79591}"/>
                      </a:ext>
                    </a:extLst>
                  </p:cNvPr>
                  <p:cNvSpPr txBox="1"/>
                  <p:nvPr/>
                </p:nvSpPr>
                <p:spPr>
                  <a:xfrm>
                    <a:off x="1855342" y="2519554"/>
                    <a:ext cx="252879"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d</a:t>
                    </a:r>
                    <a:endParaRPr lang="en-US" sz="1200">
                      <a:effectLst/>
                      <a:latin typeface="Times New Roman" panose="02020603050405020304" pitchFamily="18" charset="0"/>
                      <a:ea typeface="Times New Roman" panose="02020603050405020304" pitchFamily="18" charset="0"/>
                    </a:endParaRPr>
                  </a:p>
                </p:txBody>
              </p:sp>
              <p:sp>
                <p:nvSpPr>
                  <p:cNvPr id="21" name="TextBox 14">
                    <a:extLst>
                      <a:ext uri="{FF2B5EF4-FFF2-40B4-BE49-F238E27FC236}">
                        <a16:creationId xmlns:a16="http://schemas.microsoft.com/office/drawing/2014/main" id="{60BCB1C3-5804-402C-87A2-170E9DE3E9A2}"/>
                      </a:ext>
                    </a:extLst>
                  </p:cNvPr>
                  <p:cNvSpPr txBox="1"/>
                  <p:nvPr/>
                </p:nvSpPr>
                <p:spPr>
                  <a:xfrm>
                    <a:off x="1447411" y="2334890"/>
                    <a:ext cx="252879"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sp>
                <p:nvSpPr>
                  <p:cNvPr id="22" name="TextBox 15">
                    <a:extLst>
                      <a:ext uri="{FF2B5EF4-FFF2-40B4-BE49-F238E27FC236}">
                        <a16:creationId xmlns:a16="http://schemas.microsoft.com/office/drawing/2014/main" id="{BB612D85-0223-FE0F-2EF8-DBD2F0294D67}"/>
                      </a:ext>
                    </a:extLst>
                  </p:cNvPr>
                  <p:cNvSpPr txBox="1"/>
                  <p:nvPr/>
                </p:nvSpPr>
                <p:spPr>
                  <a:xfrm>
                    <a:off x="2097925" y="2467180"/>
                    <a:ext cx="253506"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q</a:t>
                    </a:r>
                    <a:endParaRPr lang="en-US" sz="1200">
                      <a:effectLst/>
                      <a:latin typeface="Times New Roman" panose="02020603050405020304" pitchFamily="18" charset="0"/>
                      <a:ea typeface="Times New Roman" panose="02020603050405020304" pitchFamily="18" charset="0"/>
                    </a:endParaRPr>
                  </a:p>
                </p:txBody>
              </p:sp>
            </p:grpSp>
            <p:sp>
              <p:nvSpPr>
                <p:cNvPr id="13" name="TextBox 7">
                  <a:extLst>
                    <a:ext uri="{FF2B5EF4-FFF2-40B4-BE49-F238E27FC236}">
                      <a16:creationId xmlns:a16="http://schemas.microsoft.com/office/drawing/2014/main" id="{B5C43488-CBE9-EDD9-67AC-4D5BA4F95986}"/>
                    </a:ext>
                  </a:extLst>
                </p:cNvPr>
                <p:cNvSpPr txBox="1"/>
                <p:nvPr/>
              </p:nvSpPr>
              <p:spPr>
                <a:xfrm>
                  <a:off x="2747183" y="2484901"/>
                  <a:ext cx="253506"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q</a:t>
                  </a:r>
                  <a:endParaRPr lang="en-US" sz="1200">
                    <a:effectLst/>
                    <a:latin typeface="Times New Roman" panose="02020603050405020304" pitchFamily="18" charset="0"/>
                    <a:ea typeface="Times New Roman" panose="02020603050405020304" pitchFamily="18" charset="0"/>
                  </a:endParaRPr>
                </a:p>
              </p:txBody>
            </p:sp>
          </p:grpSp>
          <p:sp>
            <p:nvSpPr>
              <p:cNvPr id="11" name="TextBox 5">
                <a:extLst>
                  <a:ext uri="{FF2B5EF4-FFF2-40B4-BE49-F238E27FC236}">
                    <a16:creationId xmlns:a16="http://schemas.microsoft.com/office/drawing/2014/main" id="{A916AE0E-327A-CC69-2FE1-CB2994DCE2AF}"/>
                  </a:ext>
                </a:extLst>
              </p:cNvPr>
              <p:cNvSpPr txBox="1"/>
              <p:nvPr/>
            </p:nvSpPr>
            <p:spPr>
              <a:xfrm>
                <a:off x="4571874" y="2633154"/>
                <a:ext cx="1112146" cy="494030"/>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h/ps</a:t>
                </a:r>
                <a:endParaRPr lang="en-US" sz="1200">
                  <a:effectLst/>
                  <a:latin typeface="Times New Roman" panose="02020603050405020304" pitchFamily="18" charset="0"/>
                  <a:ea typeface="Times New Roman" panose="02020603050405020304" pitchFamily="18" charset="0"/>
                </a:endParaRPr>
              </a:p>
            </p:txBody>
          </p:sp>
        </p:grpSp>
      </p:grpSp>
      <p:grpSp>
        <p:nvGrpSpPr>
          <p:cNvPr id="23" name="Group 22">
            <a:extLst>
              <a:ext uri="{FF2B5EF4-FFF2-40B4-BE49-F238E27FC236}">
                <a16:creationId xmlns:a16="http://schemas.microsoft.com/office/drawing/2014/main" id="{202D0C29-81C5-D000-080B-10BC9FD745F5}"/>
              </a:ext>
            </a:extLst>
          </p:cNvPr>
          <p:cNvGrpSpPr/>
          <p:nvPr/>
        </p:nvGrpSpPr>
        <p:grpSpPr>
          <a:xfrm>
            <a:off x="5549445" y="684069"/>
            <a:ext cx="4979530" cy="3569722"/>
            <a:chOff x="0" y="0"/>
            <a:chExt cx="4114800" cy="3162300"/>
          </a:xfrm>
        </p:grpSpPr>
        <p:pic>
          <p:nvPicPr>
            <p:cNvPr id="24" name="Picture 23">
              <a:extLst>
                <a:ext uri="{FF2B5EF4-FFF2-40B4-BE49-F238E27FC236}">
                  <a16:creationId xmlns:a16="http://schemas.microsoft.com/office/drawing/2014/main" id="{92044D69-9542-CA34-84D2-1476169409C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114800" cy="3162300"/>
            </a:xfrm>
            <a:prstGeom prst="rect">
              <a:avLst/>
            </a:prstGeom>
            <a:noFill/>
            <a:ln>
              <a:noFill/>
            </a:ln>
          </p:spPr>
        </p:pic>
        <p:grpSp>
          <p:nvGrpSpPr>
            <p:cNvPr id="25" name="Group 24">
              <a:extLst>
                <a:ext uri="{FF2B5EF4-FFF2-40B4-BE49-F238E27FC236}">
                  <a16:creationId xmlns:a16="http://schemas.microsoft.com/office/drawing/2014/main" id="{3BF8059D-2630-3521-242F-F3638CF05AA4}"/>
                </a:ext>
              </a:extLst>
            </p:cNvPr>
            <p:cNvGrpSpPr/>
            <p:nvPr/>
          </p:nvGrpSpPr>
          <p:grpSpPr>
            <a:xfrm>
              <a:off x="914400" y="438149"/>
              <a:ext cx="2553587" cy="1381124"/>
              <a:chOff x="0" y="1224110"/>
              <a:chExt cx="4026787" cy="1775006"/>
            </a:xfrm>
          </p:grpSpPr>
          <p:grpSp>
            <p:nvGrpSpPr>
              <p:cNvPr id="26" name="Group 25">
                <a:extLst>
                  <a:ext uri="{FF2B5EF4-FFF2-40B4-BE49-F238E27FC236}">
                    <a16:creationId xmlns:a16="http://schemas.microsoft.com/office/drawing/2014/main" id="{A284CC33-B00E-9320-AF19-D90E8DAEC422}"/>
                  </a:ext>
                </a:extLst>
              </p:cNvPr>
              <p:cNvGrpSpPr/>
              <p:nvPr/>
            </p:nvGrpSpPr>
            <p:grpSpPr>
              <a:xfrm>
                <a:off x="0" y="1224110"/>
                <a:ext cx="4026787" cy="1666982"/>
                <a:chOff x="0" y="1224110"/>
                <a:chExt cx="4026787" cy="1666982"/>
              </a:xfrm>
            </p:grpSpPr>
            <p:grpSp>
              <p:nvGrpSpPr>
                <p:cNvPr id="28" name="Group 27">
                  <a:extLst>
                    <a:ext uri="{FF2B5EF4-FFF2-40B4-BE49-F238E27FC236}">
                      <a16:creationId xmlns:a16="http://schemas.microsoft.com/office/drawing/2014/main" id="{CD9BBFBC-6CD1-015D-6B50-2F6E7618182B}"/>
                    </a:ext>
                  </a:extLst>
                </p:cNvPr>
                <p:cNvGrpSpPr/>
                <p:nvPr/>
              </p:nvGrpSpPr>
              <p:grpSpPr>
                <a:xfrm>
                  <a:off x="0" y="1798919"/>
                  <a:ext cx="4026787" cy="1092173"/>
                  <a:chOff x="0" y="1798919"/>
                  <a:chExt cx="4026787" cy="1092173"/>
                </a:xfrm>
              </p:grpSpPr>
              <p:sp>
                <p:nvSpPr>
                  <p:cNvPr id="30" name="TextBox 8">
                    <a:extLst>
                      <a:ext uri="{FF2B5EF4-FFF2-40B4-BE49-F238E27FC236}">
                        <a16:creationId xmlns:a16="http://schemas.microsoft.com/office/drawing/2014/main" id="{D0B777EB-A91B-9F2C-39A3-CD1B9FDB07B6}"/>
                      </a:ext>
                    </a:extLst>
                  </p:cNvPr>
                  <p:cNvSpPr txBox="1"/>
                  <p:nvPr/>
                </p:nvSpPr>
                <p:spPr>
                  <a:xfrm>
                    <a:off x="0" y="2158302"/>
                    <a:ext cx="426694" cy="366395"/>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i/s</a:t>
                    </a:r>
                    <a:endParaRPr lang="en-US" sz="1200">
                      <a:effectLst/>
                      <a:latin typeface="Times New Roman" panose="02020603050405020304" pitchFamily="18" charset="0"/>
                      <a:ea typeface="Times New Roman" panose="02020603050405020304" pitchFamily="18" charset="0"/>
                    </a:endParaRPr>
                  </a:p>
                </p:txBody>
              </p:sp>
              <p:sp>
                <p:nvSpPr>
                  <p:cNvPr id="31" name="TextBox 9">
                    <a:extLst>
                      <a:ext uri="{FF2B5EF4-FFF2-40B4-BE49-F238E27FC236}">
                        <a16:creationId xmlns:a16="http://schemas.microsoft.com/office/drawing/2014/main" id="{A2A4230E-8F04-743D-5C75-A891DA885F68}"/>
                      </a:ext>
                    </a:extLst>
                  </p:cNvPr>
                  <p:cNvSpPr txBox="1"/>
                  <p:nvPr/>
                </p:nvSpPr>
                <p:spPr>
                  <a:xfrm>
                    <a:off x="838539" y="2284697"/>
                    <a:ext cx="253506" cy="366395"/>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i</a:t>
                    </a:r>
                    <a:endParaRPr lang="en-US" sz="1200">
                      <a:effectLst/>
                      <a:latin typeface="Times New Roman" panose="02020603050405020304" pitchFamily="18" charset="0"/>
                      <a:ea typeface="Times New Roman" panose="02020603050405020304" pitchFamily="18" charset="0"/>
                    </a:endParaRPr>
                  </a:p>
                </p:txBody>
              </p:sp>
              <p:sp>
                <p:nvSpPr>
                  <p:cNvPr id="32" name="TextBox 10">
                    <a:extLst>
                      <a:ext uri="{FF2B5EF4-FFF2-40B4-BE49-F238E27FC236}">
                        <a16:creationId xmlns:a16="http://schemas.microsoft.com/office/drawing/2014/main" id="{8E646EA9-FF88-7704-76F6-F8215A1F06BF}"/>
                      </a:ext>
                    </a:extLst>
                  </p:cNvPr>
                  <p:cNvSpPr txBox="1"/>
                  <p:nvPr/>
                </p:nvSpPr>
                <p:spPr>
                  <a:xfrm>
                    <a:off x="3346147" y="2435107"/>
                    <a:ext cx="253506" cy="366395"/>
                  </a:xfrm>
                  <a:prstGeom prst="rect">
                    <a:avLst/>
                  </a:prstGeom>
                  <a:noFill/>
                </p:spPr>
                <p:txBody>
                  <a:bodyPr wrap="square" rtlCol="0">
                    <a:noAutofit/>
                  </a:bodyPr>
                  <a:lstStyle/>
                  <a:p>
                    <a:pPr marL="0" marR="0">
                      <a:spcBef>
                        <a:spcPts val="0"/>
                      </a:spcBef>
                      <a:spcAft>
                        <a:spcPts val="0"/>
                      </a:spcAft>
                    </a:pPr>
                    <a:r>
                      <a:rPr lang="en-US" sz="1200" kern="1200">
                        <a:solidFill>
                          <a:srgbClr val="000000"/>
                        </a:solidFill>
                        <a:effectLst/>
                        <a:latin typeface="Times New Roman" panose="02020603050405020304" pitchFamily="18" charset="0"/>
                        <a:ea typeface="Times New Roman" panose="02020603050405020304" pitchFamily="18" charset="0"/>
                      </a:rPr>
                      <a:t>a</a:t>
                    </a:r>
                    <a:endParaRPr lang="en-US" sz="1200">
                      <a:effectLst/>
                      <a:latin typeface="Times New Roman" panose="02020603050405020304" pitchFamily="18" charset="0"/>
                      <a:ea typeface="Times New Roman" panose="02020603050405020304" pitchFamily="18" charset="0"/>
                    </a:endParaRPr>
                  </a:p>
                </p:txBody>
              </p:sp>
              <p:sp>
                <p:nvSpPr>
                  <p:cNvPr id="33" name="TextBox 11">
                    <a:extLst>
                      <a:ext uri="{FF2B5EF4-FFF2-40B4-BE49-F238E27FC236}">
                        <a16:creationId xmlns:a16="http://schemas.microsoft.com/office/drawing/2014/main" id="{6D997217-E617-7AD0-FB1E-840DE294C0D3}"/>
                      </a:ext>
                    </a:extLst>
                  </p:cNvPr>
                  <p:cNvSpPr txBox="1"/>
                  <p:nvPr/>
                </p:nvSpPr>
                <p:spPr>
                  <a:xfrm>
                    <a:off x="3773908" y="2151905"/>
                    <a:ext cx="252879" cy="366395"/>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q</a:t>
                    </a:r>
                    <a:endParaRPr lang="en-US" sz="1200">
                      <a:effectLst/>
                      <a:latin typeface="Times New Roman" panose="02020603050405020304" pitchFamily="18" charset="0"/>
                      <a:ea typeface="Times New Roman" panose="02020603050405020304" pitchFamily="18" charset="0"/>
                    </a:endParaRPr>
                  </a:p>
                </p:txBody>
              </p:sp>
              <p:sp>
                <p:nvSpPr>
                  <p:cNvPr id="35" name="TextBox 13">
                    <a:extLst>
                      <a:ext uri="{FF2B5EF4-FFF2-40B4-BE49-F238E27FC236}">
                        <a16:creationId xmlns:a16="http://schemas.microsoft.com/office/drawing/2014/main" id="{9AED69E4-6D99-B0F6-4ABD-59E3D0CAEE7F}"/>
                      </a:ext>
                    </a:extLst>
                  </p:cNvPr>
                  <p:cNvSpPr txBox="1"/>
                  <p:nvPr/>
                </p:nvSpPr>
                <p:spPr>
                  <a:xfrm>
                    <a:off x="2054010" y="2524697"/>
                    <a:ext cx="252879" cy="366395"/>
                  </a:xfrm>
                  <a:prstGeom prst="rect">
                    <a:avLst/>
                  </a:prstGeom>
                  <a:noFill/>
                </p:spPr>
                <p:txBody>
                  <a:bodyPr wrap="square" rtlCol="0">
                    <a:noAutofit/>
                  </a:bodyPr>
                  <a:lstStyle/>
                  <a:p>
                    <a:pPr marL="0" marR="0">
                      <a:spcBef>
                        <a:spcPts val="0"/>
                      </a:spcBef>
                      <a:spcAft>
                        <a:spcPts val="0"/>
                      </a:spcAft>
                    </a:pPr>
                    <a:r>
                      <a:rPr lang="en-US" sz="1200" kern="1200">
                        <a:solidFill>
                          <a:srgbClr val="000000"/>
                        </a:solidFill>
                        <a:effectLst/>
                        <a:latin typeface="Times New Roman" panose="02020603050405020304" pitchFamily="18" charset="0"/>
                        <a:ea typeface="Times New Roman" panose="02020603050405020304" pitchFamily="18" charset="0"/>
                      </a:rPr>
                      <a:t>ii</a:t>
                    </a:r>
                    <a:endParaRPr lang="en-US" sz="1200">
                      <a:effectLst/>
                      <a:latin typeface="Times New Roman" panose="02020603050405020304" pitchFamily="18" charset="0"/>
                      <a:ea typeface="Times New Roman" panose="02020603050405020304" pitchFamily="18" charset="0"/>
                    </a:endParaRPr>
                  </a:p>
                </p:txBody>
              </p:sp>
              <p:sp>
                <p:nvSpPr>
                  <p:cNvPr id="36" name="TextBox 15">
                    <a:extLst>
                      <a:ext uri="{FF2B5EF4-FFF2-40B4-BE49-F238E27FC236}">
                        <a16:creationId xmlns:a16="http://schemas.microsoft.com/office/drawing/2014/main" id="{DCFDA54F-17B0-AF5D-3E63-D80006677D02}"/>
                      </a:ext>
                    </a:extLst>
                  </p:cNvPr>
                  <p:cNvSpPr txBox="1"/>
                  <p:nvPr/>
                </p:nvSpPr>
                <p:spPr>
                  <a:xfrm>
                    <a:off x="2203060" y="1798919"/>
                    <a:ext cx="253506" cy="366395"/>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q</a:t>
                    </a:r>
                    <a:endParaRPr lang="en-US" sz="1200">
                      <a:effectLst/>
                      <a:latin typeface="Times New Roman" panose="02020603050405020304" pitchFamily="18" charset="0"/>
                      <a:ea typeface="Times New Roman" panose="02020603050405020304" pitchFamily="18" charset="0"/>
                    </a:endParaRPr>
                  </a:p>
                </p:txBody>
              </p:sp>
            </p:grpSp>
            <p:sp>
              <p:nvSpPr>
                <p:cNvPr id="29" name="TextBox 7">
                  <a:extLst>
                    <a:ext uri="{FF2B5EF4-FFF2-40B4-BE49-F238E27FC236}">
                      <a16:creationId xmlns:a16="http://schemas.microsoft.com/office/drawing/2014/main" id="{3973E49B-866B-B7BC-FBE6-4A0E9F833784}"/>
                    </a:ext>
                  </a:extLst>
                </p:cNvPr>
                <p:cNvSpPr txBox="1"/>
                <p:nvPr/>
              </p:nvSpPr>
              <p:spPr>
                <a:xfrm>
                  <a:off x="3092640" y="1224110"/>
                  <a:ext cx="253506" cy="366395"/>
                </a:xfrm>
                <a:prstGeom prst="rect">
                  <a:avLst/>
                </a:prstGeom>
                <a:noFill/>
              </p:spPr>
              <p:txBody>
                <a:bodyPr wrap="square" rtlCol="0">
                  <a:noAutofit/>
                </a:bodyPr>
                <a:lstStyle/>
                <a:p>
                  <a:pPr marL="0" marR="0">
                    <a:spcBef>
                      <a:spcPts val="0"/>
                    </a:spcBef>
                    <a:spcAft>
                      <a:spcPts val="0"/>
                    </a:spcAft>
                  </a:pPr>
                  <a:r>
                    <a:rPr lang="en-US" sz="1100" kern="1200">
                      <a:solidFill>
                        <a:srgbClr val="000000"/>
                      </a:solidFill>
                      <a:effectLst/>
                      <a:latin typeface="Times New Roman" panose="02020603050405020304" pitchFamily="18" charset="0"/>
                      <a:ea typeface="Times New Roman" panose="02020603050405020304" pitchFamily="18" charset="0"/>
                    </a:rPr>
                    <a:t>q</a:t>
                  </a:r>
                  <a:endParaRPr lang="en-US" sz="1200">
                    <a:effectLst/>
                    <a:latin typeface="Times New Roman" panose="02020603050405020304" pitchFamily="18" charset="0"/>
                    <a:ea typeface="Times New Roman" panose="02020603050405020304" pitchFamily="18" charset="0"/>
                  </a:endParaRPr>
                </a:p>
              </p:txBody>
            </p:sp>
          </p:grpSp>
          <p:sp>
            <p:nvSpPr>
              <p:cNvPr id="27" name="TextBox 5">
                <a:extLst>
                  <a:ext uri="{FF2B5EF4-FFF2-40B4-BE49-F238E27FC236}">
                    <a16:creationId xmlns:a16="http://schemas.microsoft.com/office/drawing/2014/main" id="{77015DC0-CF6E-699E-9491-0E2623C7B8BB}"/>
                  </a:ext>
                </a:extLst>
              </p:cNvPr>
              <p:cNvSpPr txBox="1"/>
              <p:nvPr/>
            </p:nvSpPr>
            <p:spPr>
              <a:xfrm>
                <a:off x="3492725" y="2632722"/>
                <a:ext cx="416550" cy="366394"/>
              </a:xfrm>
              <a:prstGeom prst="rect">
                <a:avLst/>
              </a:prstGeom>
              <a:noFill/>
            </p:spPr>
            <p:txBody>
              <a:bodyPr wrap="square" rtlCol="0">
                <a:noAutofit/>
              </a:bodyPr>
              <a:lstStyle/>
              <a:p>
                <a:pPr marL="0" marR="0">
                  <a:spcBef>
                    <a:spcPts val="0"/>
                  </a:spcBef>
                  <a:spcAft>
                    <a:spcPts val="0"/>
                  </a:spcAft>
                </a:pPr>
                <a:r>
                  <a:rPr lang="en-US" sz="1200" kern="1200">
                    <a:solidFill>
                      <a:srgbClr val="000000"/>
                    </a:solidFill>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grpSp>
      </p:grpSp>
      <p:grpSp>
        <p:nvGrpSpPr>
          <p:cNvPr id="37" name="Group 36">
            <a:extLst>
              <a:ext uri="{FF2B5EF4-FFF2-40B4-BE49-F238E27FC236}">
                <a16:creationId xmlns:a16="http://schemas.microsoft.com/office/drawing/2014/main" id="{4424E04F-EFB7-2F42-4C13-746387EF5AD6}"/>
              </a:ext>
            </a:extLst>
          </p:cNvPr>
          <p:cNvGrpSpPr/>
          <p:nvPr/>
        </p:nvGrpSpPr>
        <p:grpSpPr>
          <a:xfrm>
            <a:off x="1030826" y="1095726"/>
            <a:ext cx="6689143" cy="3719047"/>
            <a:chOff x="1027083" y="966539"/>
            <a:chExt cx="6689143" cy="3719047"/>
          </a:xfrm>
        </p:grpSpPr>
        <p:sp>
          <p:nvSpPr>
            <p:cNvPr id="38" name="Oval 37">
              <a:extLst>
                <a:ext uri="{FF2B5EF4-FFF2-40B4-BE49-F238E27FC236}">
                  <a16:creationId xmlns:a16="http://schemas.microsoft.com/office/drawing/2014/main" id="{432A98EE-9E05-1A92-FE5B-83C431766107}"/>
                </a:ext>
              </a:extLst>
            </p:cNvPr>
            <p:cNvSpPr/>
            <p:nvPr/>
          </p:nvSpPr>
          <p:spPr>
            <a:xfrm rot="928882">
              <a:off x="6479431" y="1626718"/>
              <a:ext cx="1236795" cy="1877791"/>
            </a:xfrm>
            <a:prstGeom prst="ellipse">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2CD0EDF4-7163-1E97-AAF2-ADEAEB376CDB}"/>
                </a:ext>
              </a:extLst>
            </p:cNvPr>
            <p:cNvSpPr/>
            <p:nvPr/>
          </p:nvSpPr>
          <p:spPr>
            <a:xfrm>
              <a:off x="1027083" y="3300591"/>
              <a:ext cx="1483285" cy="1384995"/>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75B3DACC-378D-E70A-DA99-87D3BC5541B4}"/>
                </a:ext>
              </a:extLst>
            </p:cNvPr>
            <p:cNvCxnSpPr>
              <a:cxnSpLocks/>
            </p:cNvCxnSpPr>
            <p:nvPr/>
          </p:nvCxnSpPr>
          <p:spPr>
            <a:xfrm flipV="1">
              <a:off x="2510368" y="966539"/>
              <a:ext cx="3876784" cy="233405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184C426E-3010-F312-EEB9-4F17FBA39159}"/>
                </a:ext>
              </a:extLst>
            </p:cNvPr>
            <p:cNvCxnSpPr/>
            <p:nvPr/>
          </p:nvCxnSpPr>
          <p:spPr>
            <a:xfrm flipV="1">
              <a:off x="2510368" y="3479076"/>
              <a:ext cx="3974481" cy="120651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421520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25</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673274"/>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9F58AD76-7EC2-B9F8-4AA0-0558DF79590E}"/>
              </a:ext>
            </a:extLst>
          </p:cNvPr>
          <p:cNvSpPr>
            <a:spLocks noGrp="1"/>
          </p:cNvSpPr>
          <p:nvPr>
            <p:ph type="title"/>
          </p:nvPr>
        </p:nvSpPr>
        <p:spPr>
          <a:xfrm>
            <a:off x="2387744" y="136525"/>
            <a:ext cx="814225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RESULTS – SEM micrographs and EDS Plots</a:t>
            </a:r>
          </a:p>
        </p:txBody>
      </p:sp>
      <p:grpSp>
        <p:nvGrpSpPr>
          <p:cNvPr id="3" name="Group 2">
            <a:extLst>
              <a:ext uri="{FF2B5EF4-FFF2-40B4-BE49-F238E27FC236}">
                <a16:creationId xmlns:a16="http://schemas.microsoft.com/office/drawing/2014/main" id="{37D694B7-494A-8C9D-08A8-422C260F4630}"/>
              </a:ext>
            </a:extLst>
          </p:cNvPr>
          <p:cNvGrpSpPr/>
          <p:nvPr/>
        </p:nvGrpSpPr>
        <p:grpSpPr>
          <a:xfrm>
            <a:off x="-61619" y="3133060"/>
            <a:ext cx="4409165" cy="3447943"/>
            <a:chOff x="0" y="0"/>
            <a:chExt cx="3543300" cy="2762250"/>
          </a:xfrm>
        </p:grpSpPr>
        <p:grpSp>
          <p:nvGrpSpPr>
            <p:cNvPr id="5" name="Group 4">
              <a:extLst>
                <a:ext uri="{FF2B5EF4-FFF2-40B4-BE49-F238E27FC236}">
                  <a16:creationId xmlns:a16="http://schemas.microsoft.com/office/drawing/2014/main" id="{B4104C23-2A34-91B7-120C-E9D164BA7353}"/>
                </a:ext>
              </a:extLst>
            </p:cNvPr>
            <p:cNvGrpSpPr/>
            <p:nvPr/>
          </p:nvGrpSpPr>
          <p:grpSpPr>
            <a:xfrm>
              <a:off x="0" y="0"/>
              <a:ext cx="3543300" cy="2762250"/>
              <a:chOff x="0" y="218459"/>
              <a:chExt cx="4114800" cy="3334366"/>
            </a:xfrm>
          </p:grpSpPr>
          <p:pic>
            <p:nvPicPr>
              <p:cNvPr id="19" name="Picture 18">
                <a:extLst>
                  <a:ext uri="{FF2B5EF4-FFF2-40B4-BE49-F238E27FC236}">
                    <a16:creationId xmlns:a16="http://schemas.microsoft.com/office/drawing/2014/main" id="{48265FA6-51F1-BE93-39DF-34CD817F427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90525"/>
                <a:ext cx="4114800" cy="3162300"/>
              </a:xfrm>
              <a:prstGeom prst="rect">
                <a:avLst/>
              </a:prstGeom>
              <a:noFill/>
              <a:ln>
                <a:noFill/>
              </a:ln>
            </p:spPr>
          </p:pic>
          <p:sp>
            <p:nvSpPr>
              <p:cNvPr id="20" name="Text Box 108">
                <a:extLst>
                  <a:ext uri="{FF2B5EF4-FFF2-40B4-BE49-F238E27FC236}">
                    <a16:creationId xmlns:a16="http://schemas.microsoft.com/office/drawing/2014/main" id="{B38746D4-E3B6-B4E6-344E-E453F51BF667}"/>
                  </a:ext>
                </a:extLst>
              </p:cNvPr>
              <p:cNvSpPr txBox="1"/>
              <p:nvPr/>
            </p:nvSpPr>
            <p:spPr>
              <a:xfrm>
                <a:off x="1000124" y="218459"/>
                <a:ext cx="2367763" cy="37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a:effectLst/>
                    <a:latin typeface="Times New Roman" panose="02020603050405020304" pitchFamily="18" charset="0"/>
                    <a:ea typeface="Times New Roman" panose="02020603050405020304" pitchFamily="18" charset="0"/>
                  </a:rPr>
                  <a:t>W15_Unreacted_Spots</a:t>
                </a:r>
                <a:endParaRPr lang="en-US" sz="1200">
                  <a:effectLst/>
                  <a:latin typeface="Times New Roman" panose="02020603050405020304" pitchFamily="18" charset="0"/>
                  <a:ea typeface="Times New Roman" panose="02020603050405020304" pitchFamily="18" charset="0"/>
                </a:endParaRPr>
              </a:p>
            </p:txBody>
          </p:sp>
        </p:grpSp>
        <p:grpSp>
          <p:nvGrpSpPr>
            <p:cNvPr id="6" name="Group 5">
              <a:extLst>
                <a:ext uri="{FF2B5EF4-FFF2-40B4-BE49-F238E27FC236}">
                  <a16:creationId xmlns:a16="http://schemas.microsoft.com/office/drawing/2014/main" id="{6BED0DD0-29F5-5E1E-5069-8557639DC5BC}"/>
                </a:ext>
              </a:extLst>
            </p:cNvPr>
            <p:cNvGrpSpPr/>
            <p:nvPr/>
          </p:nvGrpSpPr>
          <p:grpSpPr>
            <a:xfrm>
              <a:off x="495300" y="304799"/>
              <a:ext cx="2285307" cy="915572"/>
              <a:chOff x="130540" y="288277"/>
              <a:chExt cx="2234497" cy="844740"/>
            </a:xfrm>
          </p:grpSpPr>
          <p:sp>
            <p:nvSpPr>
              <p:cNvPr id="7" name="TextBox 12">
                <a:extLst>
                  <a:ext uri="{FF2B5EF4-FFF2-40B4-BE49-F238E27FC236}">
                    <a16:creationId xmlns:a16="http://schemas.microsoft.com/office/drawing/2014/main" id="{6060E8BC-E9FB-CFEB-4D05-7AF7FEE8416E}"/>
                  </a:ext>
                </a:extLst>
              </p:cNvPr>
              <p:cNvSpPr txBox="1"/>
              <p:nvPr/>
            </p:nvSpPr>
            <p:spPr>
              <a:xfrm>
                <a:off x="699451" y="371106"/>
                <a:ext cx="300355" cy="21308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sp>
            <p:nvSpPr>
              <p:cNvPr id="8" name="TextBox 13">
                <a:extLst>
                  <a:ext uri="{FF2B5EF4-FFF2-40B4-BE49-F238E27FC236}">
                    <a16:creationId xmlns:a16="http://schemas.microsoft.com/office/drawing/2014/main" id="{0E39E7CC-93DE-9E1D-5604-FD76293C1B21}"/>
                  </a:ext>
                </a:extLst>
              </p:cNvPr>
              <p:cNvSpPr txBox="1"/>
              <p:nvPr/>
            </p:nvSpPr>
            <p:spPr>
              <a:xfrm>
                <a:off x="325783" y="288277"/>
                <a:ext cx="223484" cy="252027"/>
              </a:xfrm>
              <a:prstGeom prst="rect">
                <a:avLst/>
              </a:prstGeom>
              <a:noFill/>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O</a:t>
                </a:r>
                <a:endParaRPr lang="en-US" sz="1200">
                  <a:effectLst/>
                  <a:latin typeface="Times New Roman" panose="02020603050405020304" pitchFamily="18" charset="0"/>
                  <a:ea typeface="Times New Roman" panose="02020603050405020304" pitchFamily="18" charset="0"/>
                </a:endParaRPr>
              </a:p>
            </p:txBody>
          </p:sp>
          <p:sp>
            <p:nvSpPr>
              <p:cNvPr id="9" name="TextBox 14">
                <a:extLst>
                  <a:ext uri="{FF2B5EF4-FFF2-40B4-BE49-F238E27FC236}">
                    <a16:creationId xmlns:a16="http://schemas.microsoft.com/office/drawing/2014/main" id="{73DE0A46-8039-2824-F877-732C8FEA96C4}"/>
                  </a:ext>
                </a:extLst>
              </p:cNvPr>
              <p:cNvSpPr txBox="1"/>
              <p:nvPr/>
            </p:nvSpPr>
            <p:spPr>
              <a:xfrm>
                <a:off x="589331" y="622678"/>
                <a:ext cx="278952" cy="185391"/>
              </a:xfrm>
              <a:prstGeom prst="rect">
                <a:avLst/>
              </a:prstGeom>
              <a:noFill/>
              <a:ln>
                <a:noFill/>
              </a:ln>
            </p:spPr>
            <p:txBody>
              <a:bodyPr wrap="square" rtlCol="0">
                <a:noAutofit/>
              </a:bodyPr>
              <a:lstStyle/>
              <a:p>
                <a:pPr marL="0" marR="0">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Al</a:t>
                </a:r>
                <a:endParaRPr lang="en-US" sz="1200">
                  <a:effectLst/>
                  <a:latin typeface="Times New Roman" panose="02020603050405020304" pitchFamily="18" charset="0"/>
                  <a:ea typeface="Times New Roman" panose="02020603050405020304" pitchFamily="18" charset="0"/>
                </a:endParaRPr>
              </a:p>
            </p:txBody>
          </p:sp>
          <p:sp>
            <p:nvSpPr>
              <p:cNvPr id="10" name="TextBox 15">
                <a:extLst>
                  <a:ext uri="{FF2B5EF4-FFF2-40B4-BE49-F238E27FC236}">
                    <a16:creationId xmlns:a16="http://schemas.microsoft.com/office/drawing/2014/main" id="{2F96BCA8-0C83-4D45-BCA3-2C14AD0FABD1}"/>
                  </a:ext>
                </a:extLst>
              </p:cNvPr>
              <p:cNvSpPr txBox="1"/>
              <p:nvPr/>
            </p:nvSpPr>
            <p:spPr>
              <a:xfrm>
                <a:off x="1346039" y="883565"/>
                <a:ext cx="300355" cy="203252"/>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a:t>
                </a:r>
                <a:endParaRPr lang="en-US" sz="1200">
                  <a:effectLst/>
                  <a:latin typeface="Times New Roman" panose="02020603050405020304" pitchFamily="18" charset="0"/>
                  <a:ea typeface="Times New Roman" panose="02020603050405020304" pitchFamily="18" charset="0"/>
                </a:endParaRPr>
              </a:p>
            </p:txBody>
          </p:sp>
          <p:sp>
            <p:nvSpPr>
              <p:cNvPr id="11" name="TextBox 16">
                <a:extLst>
                  <a:ext uri="{FF2B5EF4-FFF2-40B4-BE49-F238E27FC236}">
                    <a16:creationId xmlns:a16="http://schemas.microsoft.com/office/drawing/2014/main" id="{991E9E62-363A-8BD6-63FF-0785B82FCB5F}"/>
                  </a:ext>
                </a:extLst>
              </p:cNvPr>
              <p:cNvSpPr txBox="1"/>
              <p:nvPr/>
            </p:nvSpPr>
            <p:spPr>
              <a:xfrm>
                <a:off x="1150433" y="883981"/>
                <a:ext cx="334323" cy="22602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K</a:t>
                </a:r>
                <a:endParaRPr lang="en-US" sz="1200">
                  <a:effectLst/>
                  <a:latin typeface="Times New Roman" panose="02020603050405020304" pitchFamily="18" charset="0"/>
                  <a:ea typeface="Times New Roman" panose="02020603050405020304" pitchFamily="18" charset="0"/>
                </a:endParaRPr>
              </a:p>
            </p:txBody>
          </p:sp>
          <p:sp>
            <p:nvSpPr>
              <p:cNvPr id="12" name="TextBox 17">
                <a:extLst>
                  <a:ext uri="{FF2B5EF4-FFF2-40B4-BE49-F238E27FC236}">
                    <a16:creationId xmlns:a16="http://schemas.microsoft.com/office/drawing/2014/main" id="{F642DE41-A34A-F14E-1F97-8720FFD43755}"/>
                  </a:ext>
                </a:extLst>
              </p:cNvPr>
              <p:cNvSpPr txBox="1"/>
              <p:nvPr/>
            </p:nvSpPr>
            <p:spPr>
              <a:xfrm>
                <a:off x="505311" y="755171"/>
                <a:ext cx="362973" cy="234388"/>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Mg</a:t>
                </a:r>
                <a:endParaRPr lang="en-US" sz="1200">
                  <a:effectLst/>
                  <a:latin typeface="Times New Roman" panose="02020603050405020304" pitchFamily="18" charset="0"/>
                  <a:ea typeface="Times New Roman" panose="02020603050405020304" pitchFamily="18" charset="0"/>
                </a:endParaRPr>
              </a:p>
            </p:txBody>
          </p:sp>
          <p:sp>
            <p:nvSpPr>
              <p:cNvPr id="13" name="TextBox 18">
                <a:extLst>
                  <a:ext uri="{FF2B5EF4-FFF2-40B4-BE49-F238E27FC236}">
                    <a16:creationId xmlns:a16="http://schemas.microsoft.com/office/drawing/2014/main" id="{1A50166A-594F-37A0-B615-F5E8E7D9001C}"/>
                  </a:ext>
                </a:extLst>
              </p:cNvPr>
              <p:cNvSpPr txBox="1"/>
              <p:nvPr/>
            </p:nvSpPr>
            <p:spPr>
              <a:xfrm>
                <a:off x="181399" y="544688"/>
                <a:ext cx="320040" cy="20132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sp>
            <p:nvSpPr>
              <p:cNvPr id="14" name="TextBox 19">
                <a:extLst>
                  <a:ext uri="{FF2B5EF4-FFF2-40B4-BE49-F238E27FC236}">
                    <a16:creationId xmlns:a16="http://schemas.microsoft.com/office/drawing/2014/main" id="{62750199-5B99-CCA4-C9DF-6C109334372B}"/>
                  </a:ext>
                </a:extLst>
              </p:cNvPr>
              <p:cNvSpPr txBox="1"/>
              <p:nvPr/>
            </p:nvSpPr>
            <p:spPr>
              <a:xfrm>
                <a:off x="924584" y="895785"/>
                <a:ext cx="300355" cy="19131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Cl</a:t>
                </a:r>
                <a:endParaRPr lang="en-US" sz="1200">
                  <a:effectLst/>
                  <a:latin typeface="Times New Roman" panose="02020603050405020304" pitchFamily="18" charset="0"/>
                  <a:ea typeface="Times New Roman" panose="02020603050405020304" pitchFamily="18" charset="0"/>
                </a:endParaRPr>
              </a:p>
            </p:txBody>
          </p:sp>
          <p:sp>
            <p:nvSpPr>
              <p:cNvPr id="16" name="TextBox 20">
                <a:extLst>
                  <a:ext uri="{FF2B5EF4-FFF2-40B4-BE49-F238E27FC236}">
                    <a16:creationId xmlns:a16="http://schemas.microsoft.com/office/drawing/2014/main" id="{84F915F5-ADF4-68C5-DCC7-F600A303155E}"/>
                  </a:ext>
                </a:extLst>
              </p:cNvPr>
              <p:cNvSpPr txBox="1"/>
              <p:nvPr/>
            </p:nvSpPr>
            <p:spPr>
              <a:xfrm>
                <a:off x="2064878" y="885941"/>
                <a:ext cx="300159" cy="24707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Fe</a:t>
                </a:r>
                <a:endParaRPr lang="en-US" sz="1200">
                  <a:effectLst/>
                  <a:latin typeface="Times New Roman" panose="02020603050405020304" pitchFamily="18" charset="0"/>
                  <a:ea typeface="Times New Roman" panose="02020603050405020304" pitchFamily="18" charset="0"/>
                </a:endParaRPr>
              </a:p>
            </p:txBody>
          </p:sp>
          <p:sp>
            <p:nvSpPr>
              <p:cNvPr id="17" name="TextBox 21">
                <a:extLst>
                  <a:ext uri="{FF2B5EF4-FFF2-40B4-BE49-F238E27FC236}">
                    <a16:creationId xmlns:a16="http://schemas.microsoft.com/office/drawing/2014/main" id="{89DF2DA8-BF7F-15FE-689D-9B68179F18A6}"/>
                  </a:ext>
                </a:extLst>
              </p:cNvPr>
              <p:cNvSpPr txBox="1"/>
              <p:nvPr/>
            </p:nvSpPr>
            <p:spPr>
              <a:xfrm>
                <a:off x="414387" y="831442"/>
                <a:ext cx="354354" cy="226329"/>
              </a:xfrm>
              <a:prstGeom prst="rect">
                <a:avLst/>
              </a:prstGeom>
              <a:noFill/>
              <a:ln>
                <a:noFill/>
              </a:ln>
            </p:spPr>
            <p:txBody>
              <a:bodyPr wrap="square" rtlCol="0">
                <a:noAutofit/>
              </a:bodyPr>
              <a:lstStyle/>
              <a:p>
                <a:pPr marL="0" marR="0" algn="ctr">
                  <a:spcBef>
                    <a:spcPts val="0"/>
                  </a:spcBef>
                  <a:spcAft>
                    <a:spcPts val="0"/>
                  </a:spcAft>
                </a:pPr>
                <a:r>
                  <a:rPr lang="en-US" sz="800" b="1" kern="1200" dirty="0">
                    <a:solidFill>
                      <a:srgbClr val="000000"/>
                    </a:solidFill>
                    <a:effectLst/>
                    <a:latin typeface="Times New Roman" panose="02020603050405020304" pitchFamily="18" charset="0"/>
                    <a:ea typeface="Times New Roman" panose="02020603050405020304" pitchFamily="18" charset="0"/>
                  </a:rPr>
                  <a:t>Na</a:t>
                </a:r>
                <a:endParaRPr lang="en-US" sz="1200" dirty="0">
                  <a:effectLst/>
                  <a:latin typeface="Times New Roman" panose="02020603050405020304" pitchFamily="18" charset="0"/>
                  <a:ea typeface="Times New Roman" panose="02020603050405020304" pitchFamily="18" charset="0"/>
                </a:endParaRPr>
              </a:p>
            </p:txBody>
          </p:sp>
          <p:sp>
            <p:nvSpPr>
              <p:cNvPr id="18" name="TextBox 22">
                <a:extLst>
                  <a:ext uri="{FF2B5EF4-FFF2-40B4-BE49-F238E27FC236}">
                    <a16:creationId xmlns:a16="http://schemas.microsoft.com/office/drawing/2014/main" id="{887DE13E-BD81-E372-C060-3DE99B46583D}"/>
                  </a:ext>
                </a:extLst>
              </p:cNvPr>
              <p:cNvSpPr txBox="1"/>
              <p:nvPr/>
            </p:nvSpPr>
            <p:spPr>
              <a:xfrm>
                <a:off x="130540" y="358788"/>
                <a:ext cx="341630" cy="225185"/>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grpSp>
      </p:grpSp>
      <p:grpSp>
        <p:nvGrpSpPr>
          <p:cNvPr id="21" name="Group 20">
            <a:extLst>
              <a:ext uri="{FF2B5EF4-FFF2-40B4-BE49-F238E27FC236}">
                <a16:creationId xmlns:a16="http://schemas.microsoft.com/office/drawing/2014/main" id="{B973B030-4C75-40C0-55E6-F462B311363E}"/>
              </a:ext>
            </a:extLst>
          </p:cNvPr>
          <p:cNvGrpSpPr/>
          <p:nvPr/>
        </p:nvGrpSpPr>
        <p:grpSpPr>
          <a:xfrm>
            <a:off x="3691624" y="3391049"/>
            <a:ext cx="4282661" cy="3299701"/>
            <a:chOff x="0" y="0"/>
            <a:chExt cx="3600450" cy="2514600"/>
          </a:xfrm>
        </p:grpSpPr>
        <p:grpSp>
          <p:nvGrpSpPr>
            <p:cNvPr id="22" name="Group 21">
              <a:extLst>
                <a:ext uri="{FF2B5EF4-FFF2-40B4-BE49-F238E27FC236}">
                  <a16:creationId xmlns:a16="http://schemas.microsoft.com/office/drawing/2014/main" id="{45A29D80-1581-9B58-3C9F-62B53EE082DA}"/>
                </a:ext>
              </a:extLst>
            </p:cNvPr>
            <p:cNvGrpSpPr/>
            <p:nvPr/>
          </p:nvGrpSpPr>
          <p:grpSpPr>
            <a:xfrm>
              <a:off x="0" y="0"/>
              <a:ext cx="3600450" cy="2514600"/>
              <a:chOff x="0" y="0"/>
              <a:chExt cx="4114800" cy="3162300"/>
            </a:xfrm>
          </p:grpSpPr>
          <p:pic>
            <p:nvPicPr>
              <p:cNvPr id="36" name="Picture 35">
                <a:extLst>
                  <a:ext uri="{FF2B5EF4-FFF2-40B4-BE49-F238E27FC236}">
                    <a16:creationId xmlns:a16="http://schemas.microsoft.com/office/drawing/2014/main" id="{F02E5FB4-6810-82F7-FBD4-973304FFE6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114800" cy="3162300"/>
              </a:xfrm>
              <a:prstGeom prst="rect">
                <a:avLst/>
              </a:prstGeom>
              <a:noFill/>
              <a:ln>
                <a:noFill/>
              </a:ln>
            </p:spPr>
          </p:pic>
          <p:sp>
            <p:nvSpPr>
              <p:cNvPr id="37" name="Text Box 112">
                <a:extLst>
                  <a:ext uri="{FF2B5EF4-FFF2-40B4-BE49-F238E27FC236}">
                    <a16:creationId xmlns:a16="http://schemas.microsoft.com/office/drawing/2014/main" id="{27CEADE7-77BC-A734-A8EA-71C82982ED4D}"/>
                  </a:ext>
                </a:extLst>
              </p:cNvPr>
              <p:cNvSpPr txBox="1"/>
              <p:nvPr/>
            </p:nvSpPr>
            <p:spPr>
              <a:xfrm>
                <a:off x="952500" y="123825"/>
                <a:ext cx="1866900" cy="3524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a:effectLst/>
                    <a:latin typeface="Times New Roman" panose="02020603050405020304" pitchFamily="18" charset="0"/>
                    <a:ea typeface="Times New Roman" panose="02020603050405020304" pitchFamily="18" charset="0"/>
                  </a:rPr>
                  <a:t>W15_7days_Spots</a:t>
                </a:r>
                <a:endParaRPr lang="en-US" sz="1200">
                  <a:effectLst/>
                  <a:latin typeface="Times New Roman" panose="02020603050405020304" pitchFamily="18" charset="0"/>
                  <a:ea typeface="Times New Roman" panose="02020603050405020304" pitchFamily="18" charset="0"/>
                </a:endParaRPr>
              </a:p>
            </p:txBody>
          </p:sp>
        </p:grpSp>
        <p:grpSp>
          <p:nvGrpSpPr>
            <p:cNvPr id="23" name="Group 22">
              <a:extLst>
                <a:ext uri="{FF2B5EF4-FFF2-40B4-BE49-F238E27FC236}">
                  <a16:creationId xmlns:a16="http://schemas.microsoft.com/office/drawing/2014/main" id="{8F51BF73-E045-537D-6559-F7FE6168D3F1}"/>
                </a:ext>
              </a:extLst>
            </p:cNvPr>
            <p:cNvGrpSpPr/>
            <p:nvPr/>
          </p:nvGrpSpPr>
          <p:grpSpPr>
            <a:xfrm>
              <a:off x="514350" y="361951"/>
              <a:ext cx="2538732" cy="703254"/>
              <a:chOff x="111942" y="417394"/>
              <a:chExt cx="2482413" cy="649180"/>
            </a:xfrm>
          </p:grpSpPr>
          <p:sp>
            <p:nvSpPr>
              <p:cNvPr id="24" name="TextBox 12">
                <a:extLst>
                  <a:ext uri="{FF2B5EF4-FFF2-40B4-BE49-F238E27FC236}">
                    <a16:creationId xmlns:a16="http://schemas.microsoft.com/office/drawing/2014/main" id="{8474165A-8474-E654-15EC-E0BAC666C760}"/>
                  </a:ext>
                </a:extLst>
              </p:cNvPr>
              <p:cNvSpPr txBox="1"/>
              <p:nvPr/>
            </p:nvSpPr>
            <p:spPr>
              <a:xfrm>
                <a:off x="699451" y="617429"/>
                <a:ext cx="300355" cy="21308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sp>
            <p:nvSpPr>
              <p:cNvPr id="25" name="TextBox 13">
                <a:extLst>
                  <a:ext uri="{FF2B5EF4-FFF2-40B4-BE49-F238E27FC236}">
                    <a16:creationId xmlns:a16="http://schemas.microsoft.com/office/drawing/2014/main" id="{BD9A516A-9F9C-1EB4-C9EF-E5C65D907888}"/>
                  </a:ext>
                </a:extLst>
              </p:cNvPr>
              <p:cNvSpPr txBox="1"/>
              <p:nvPr/>
            </p:nvSpPr>
            <p:spPr>
              <a:xfrm>
                <a:off x="287545" y="417394"/>
                <a:ext cx="223484" cy="252027"/>
              </a:xfrm>
              <a:prstGeom prst="rect">
                <a:avLst/>
              </a:prstGeom>
              <a:noFill/>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O</a:t>
                </a:r>
                <a:endParaRPr lang="en-US" sz="1200">
                  <a:effectLst/>
                  <a:latin typeface="Times New Roman" panose="02020603050405020304" pitchFamily="18" charset="0"/>
                  <a:ea typeface="Times New Roman" panose="02020603050405020304" pitchFamily="18" charset="0"/>
                </a:endParaRPr>
              </a:p>
            </p:txBody>
          </p:sp>
          <p:sp>
            <p:nvSpPr>
              <p:cNvPr id="26" name="TextBox 14">
                <a:extLst>
                  <a:ext uri="{FF2B5EF4-FFF2-40B4-BE49-F238E27FC236}">
                    <a16:creationId xmlns:a16="http://schemas.microsoft.com/office/drawing/2014/main" id="{14D9B3D8-932D-C4F1-55F0-C3168C6B685A}"/>
                  </a:ext>
                </a:extLst>
              </p:cNvPr>
              <p:cNvSpPr txBox="1"/>
              <p:nvPr/>
            </p:nvSpPr>
            <p:spPr>
              <a:xfrm>
                <a:off x="613889" y="749739"/>
                <a:ext cx="278952" cy="185391"/>
              </a:xfrm>
              <a:prstGeom prst="rect">
                <a:avLst/>
              </a:prstGeom>
              <a:noFill/>
              <a:ln>
                <a:noFill/>
              </a:ln>
            </p:spPr>
            <p:txBody>
              <a:bodyPr wrap="square" rtlCol="0">
                <a:noAutofit/>
              </a:bodyPr>
              <a:lstStyle/>
              <a:p>
                <a:pPr marL="0" marR="0">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Al</a:t>
                </a:r>
                <a:endParaRPr lang="en-US" sz="1200">
                  <a:effectLst/>
                  <a:latin typeface="Times New Roman" panose="02020603050405020304" pitchFamily="18" charset="0"/>
                  <a:ea typeface="Times New Roman" panose="02020603050405020304" pitchFamily="18" charset="0"/>
                </a:endParaRPr>
              </a:p>
            </p:txBody>
          </p:sp>
          <p:sp>
            <p:nvSpPr>
              <p:cNvPr id="27" name="TextBox 15">
                <a:extLst>
                  <a:ext uri="{FF2B5EF4-FFF2-40B4-BE49-F238E27FC236}">
                    <a16:creationId xmlns:a16="http://schemas.microsoft.com/office/drawing/2014/main" id="{5FE69CB0-A541-4439-5A04-49E3EE1A0F30}"/>
                  </a:ext>
                </a:extLst>
              </p:cNvPr>
              <p:cNvSpPr txBox="1"/>
              <p:nvPr/>
            </p:nvSpPr>
            <p:spPr>
              <a:xfrm>
                <a:off x="1346039" y="764741"/>
                <a:ext cx="377174" cy="203252"/>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a:t>
                </a:r>
                <a:endParaRPr lang="en-US" sz="1200">
                  <a:effectLst/>
                  <a:latin typeface="Times New Roman" panose="02020603050405020304" pitchFamily="18" charset="0"/>
                  <a:ea typeface="Times New Roman" panose="02020603050405020304" pitchFamily="18" charset="0"/>
                </a:endParaRPr>
              </a:p>
            </p:txBody>
          </p:sp>
          <p:sp>
            <p:nvSpPr>
              <p:cNvPr id="28" name="TextBox 16">
                <a:extLst>
                  <a:ext uri="{FF2B5EF4-FFF2-40B4-BE49-F238E27FC236}">
                    <a16:creationId xmlns:a16="http://schemas.microsoft.com/office/drawing/2014/main" id="{6ED3453E-E699-79F7-9B60-8B09CD46984B}"/>
                  </a:ext>
                </a:extLst>
              </p:cNvPr>
              <p:cNvSpPr txBox="1"/>
              <p:nvPr/>
            </p:nvSpPr>
            <p:spPr>
              <a:xfrm>
                <a:off x="1103849" y="823857"/>
                <a:ext cx="334323" cy="22602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K</a:t>
                </a:r>
                <a:endParaRPr lang="en-US" sz="1200">
                  <a:effectLst/>
                  <a:latin typeface="Times New Roman" panose="02020603050405020304" pitchFamily="18" charset="0"/>
                  <a:ea typeface="Times New Roman" panose="02020603050405020304" pitchFamily="18" charset="0"/>
                </a:endParaRPr>
              </a:p>
            </p:txBody>
          </p:sp>
          <p:sp>
            <p:nvSpPr>
              <p:cNvPr id="29" name="TextBox 17">
                <a:extLst>
                  <a:ext uri="{FF2B5EF4-FFF2-40B4-BE49-F238E27FC236}">
                    <a16:creationId xmlns:a16="http://schemas.microsoft.com/office/drawing/2014/main" id="{E502CAEE-CFFF-6063-3772-A1F4DC466A8D}"/>
                  </a:ext>
                </a:extLst>
              </p:cNvPr>
              <p:cNvSpPr txBox="1"/>
              <p:nvPr/>
            </p:nvSpPr>
            <p:spPr>
              <a:xfrm>
                <a:off x="460737" y="808888"/>
                <a:ext cx="362973" cy="234388"/>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Mg</a:t>
                </a:r>
                <a:endParaRPr lang="en-US" sz="1200">
                  <a:effectLst/>
                  <a:latin typeface="Times New Roman" panose="02020603050405020304" pitchFamily="18" charset="0"/>
                  <a:ea typeface="Times New Roman" panose="02020603050405020304" pitchFamily="18" charset="0"/>
                </a:endParaRPr>
              </a:p>
            </p:txBody>
          </p:sp>
          <p:sp>
            <p:nvSpPr>
              <p:cNvPr id="30" name="TextBox 18">
                <a:extLst>
                  <a:ext uri="{FF2B5EF4-FFF2-40B4-BE49-F238E27FC236}">
                    <a16:creationId xmlns:a16="http://schemas.microsoft.com/office/drawing/2014/main" id="{41359279-C8F2-335B-BC06-7F3F10A3E684}"/>
                  </a:ext>
                </a:extLst>
              </p:cNvPr>
              <p:cNvSpPr txBox="1"/>
              <p:nvPr/>
            </p:nvSpPr>
            <p:spPr>
              <a:xfrm>
                <a:off x="190987" y="692096"/>
                <a:ext cx="320040" cy="20132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sp>
            <p:nvSpPr>
              <p:cNvPr id="31" name="TextBox 19">
                <a:extLst>
                  <a:ext uri="{FF2B5EF4-FFF2-40B4-BE49-F238E27FC236}">
                    <a16:creationId xmlns:a16="http://schemas.microsoft.com/office/drawing/2014/main" id="{577920FB-15F2-9ECD-A896-57A8F9AAC19A}"/>
                  </a:ext>
                </a:extLst>
              </p:cNvPr>
              <p:cNvSpPr txBox="1"/>
              <p:nvPr/>
            </p:nvSpPr>
            <p:spPr>
              <a:xfrm>
                <a:off x="924584" y="808940"/>
                <a:ext cx="300355" cy="19131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Cl</a:t>
                </a:r>
                <a:endParaRPr lang="en-US" sz="1200">
                  <a:effectLst/>
                  <a:latin typeface="Times New Roman" panose="02020603050405020304" pitchFamily="18" charset="0"/>
                  <a:ea typeface="Times New Roman" panose="02020603050405020304" pitchFamily="18" charset="0"/>
                </a:endParaRPr>
              </a:p>
            </p:txBody>
          </p:sp>
          <p:sp>
            <p:nvSpPr>
              <p:cNvPr id="32" name="TextBox 20">
                <a:extLst>
                  <a:ext uri="{FF2B5EF4-FFF2-40B4-BE49-F238E27FC236}">
                    <a16:creationId xmlns:a16="http://schemas.microsoft.com/office/drawing/2014/main" id="{8318C64C-0085-A0F2-A065-7BA1D7E2A80A}"/>
                  </a:ext>
                </a:extLst>
              </p:cNvPr>
              <p:cNvSpPr txBox="1"/>
              <p:nvPr/>
            </p:nvSpPr>
            <p:spPr>
              <a:xfrm>
                <a:off x="2294196" y="819498"/>
                <a:ext cx="300159" cy="24707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Fe</a:t>
                </a:r>
                <a:endParaRPr lang="en-US" sz="1200">
                  <a:effectLst/>
                  <a:latin typeface="Times New Roman" panose="02020603050405020304" pitchFamily="18" charset="0"/>
                  <a:ea typeface="Times New Roman" panose="02020603050405020304" pitchFamily="18" charset="0"/>
                </a:endParaRPr>
              </a:p>
            </p:txBody>
          </p:sp>
          <p:sp>
            <p:nvSpPr>
              <p:cNvPr id="33" name="TextBox 21">
                <a:extLst>
                  <a:ext uri="{FF2B5EF4-FFF2-40B4-BE49-F238E27FC236}">
                    <a16:creationId xmlns:a16="http://schemas.microsoft.com/office/drawing/2014/main" id="{B791E7A9-9EDA-F4E6-E6D6-E58DDB72C3D6}"/>
                  </a:ext>
                </a:extLst>
              </p:cNvPr>
              <p:cNvSpPr txBox="1"/>
              <p:nvPr/>
            </p:nvSpPr>
            <p:spPr>
              <a:xfrm>
                <a:off x="346665" y="823549"/>
                <a:ext cx="354354" cy="226329"/>
              </a:xfrm>
              <a:prstGeom prst="rect">
                <a:avLst/>
              </a:prstGeom>
              <a:noFill/>
              <a:ln>
                <a:noFill/>
              </a:ln>
            </p:spPr>
            <p:txBody>
              <a:bodyPr wrap="square" rtlCol="0">
                <a:noAutofit/>
              </a:bodyPr>
              <a:lstStyle/>
              <a:p>
                <a:pPr marL="0" marR="0" algn="ctr">
                  <a:spcBef>
                    <a:spcPts val="0"/>
                  </a:spcBef>
                  <a:spcAft>
                    <a:spcPts val="0"/>
                  </a:spcAft>
                </a:pPr>
                <a:r>
                  <a:rPr lang="en-US" sz="800" b="1" kern="1200" dirty="0">
                    <a:solidFill>
                      <a:srgbClr val="000000"/>
                    </a:solidFill>
                    <a:effectLst/>
                    <a:latin typeface="Times New Roman" panose="02020603050405020304" pitchFamily="18" charset="0"/>
                    <a:ea typeface="Times New Roman" panose="02020603050405020304" pitchFamily="18" charset="0"/>
                  </a:rPr>
                  <a:t>Na</a:t>
                </a:r>
                <a:endParaRPr lang="en-US" sz="1200" dirty="0">
                  <a:effectLst/>
                  <a:latin typeface="Times New Roman" panose="02020603050405020304" pitchFamily="18" charset="0"/>
                  <a:ea typeface="Times New Roman" panose="02020603050405020304" pitchFamily="18" charset="0"/>
                </a:endParaRPr>
              </a:p>
            </p:txBody>
          </p:sp>
          <p:sp>
            <p:nvSpPr>
              <p:cNvPr id="35" name="TextBox 22">
                <a:extLst>
                  <a:ext uri="{FF2B5EF4-FFF2-40B4-BE49-F238E27FC236}">
                    <a16:creationId xmlns:a16="http://schemas.microsoft.com/office/drawing/2014/main" id="{AF707156-31C4-37CE-F1F4-B09BE634AC57}"/>
                  </a:ext>
                </a:extLst>
              </p:cNvPr>
              <p:cNvSpPr txBox="1"/>
              <p:nvPr/>
            </p:nvSpPr>
            <p:spPr>
              <a:xfrm>
                <a:off x="111942" y="539465"/>
                <a:ext cx="341630" cy="225185"/>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grpSp>
      </p:grpSp>
      <p:grpSp>
        <p:nvGrpSpPr>
          <p:cNvPr id="38" name="Group 37">
            <a:extLst>
              <a:ext uri="{FF2B5EF4-FFF2-40B4-BE49-F238E27FC236}">
                <a16:creationId xmlns:a16="http://schemas.microsoft.com/office/drawing/2014/main" id="{97A9705B-331A-B39D-F4D2-4A53EFA380F0}"/>
              </a:ext>
            </a:extLst>
          </p:cNvPr>
          <p:cNvGrpSpPr/>
          <p:nvPr/>
        </p:nvGrpSpPr>
        <p:grpSpPr>
          <a:xfrm>
            <a:off x="7379960" y="3413071"/>
            <a:ext cx="4409165" cy="3308404"/>
            <a:chOff x="0" y="0"/>
            <a:chExt cx="3686175" cy="2657475"/>
          </a:xfrm>
        </p:grpSpPr>
        <p:grpSp>
          <p:nvGrpSpPr>
            <p:cNvPr id="39" name="Group 38">
              <a:extLst>
                <a:ext uri="{FF2B5EF4-FFF2-40B4-BE49-F238E27FC236}">
                  <a16:creationId xmlns:a16="http://schemas.microsoft.com/office/drawing/2014/main" id="{E897E11A-E4ED-68F3-FC2B-6B43738F8E44}"/>
                </a:ext>
              </a:extLst>
            </p:cNvPr>
            <p:cNvGrpSpPr/>
            <p:nvPr/>
          </p:nvGrpSpPr>
          <p:grpSpPr>
            <a:xfrm>
              <a:off x="0" y="0"/>
              <a:ext cx="3686175" cy="2657475"/>
              <a:chOff x="0" y="0"/>
              <a:chExt cx="4114800" cy="3162300"/>
            </a:xfrm>
          </p:grpSpPr>
          <p:pic>
            <p:nvPicPr>
              <p:cNvPr id="52" name="Picture 51">
                <a:extLst>
                  <a:ext uri="{FF2B5EF4-FFF2-40B4-BE49-F238E27FC236}">
                    <a16:creationId xmlns:a16="http://schemas.microsoft.com/office/drawing/2014/main" id="{1E55B897-9AEF-DAB2-9A76-7FFA561B5C2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114800" cy="3162300"/>
              </a:xfrm>
              <a:prstGeom prst="rect">
                <a:avLst/>
              </a:prstGeom>
              <a:noFill/>
              <a:ln>
                <a:noFill/>
              </a:ln>
            </p:spPr>
          </p:pic>
          <p:sp>
            <p:nvSpPr>
              <p:cNvPr id="53" name="Text Box 115">
                <a:extLst>
                  <a:ext uri="{FF2B5EF4-FFF2-40B4-BE49-F238E27FC236}">
                    <a16:creationId xmlns:a16="http://schemas.microsoft.com/office/drawing/2014/main" id="{76D88635-F429-10A4-FDD9-D980C4AF9531}"/>
                  </a:ext>
                </a:extLst>
              </p:cNvPr>
              <p:cNvSpPr txBox="1"/>
              <p:nvPr/>
            </p:nvSpPr>
            <p:spPr>
              <a:xfrm>
                <a:off x="1066801" y="233832"/>
                <a:ext cx="1847850" cy="43060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a:effectLst/>
                    <a:latin typeface="Times New Roman" panose="02020603050405020304" pitchFamily="18" charset="0"/>
                    <a:ea typeface="Times New Roman" panose="02020603050405020304" pitchFamily="18" charset="0"/>
                  </a:rPr>
                  <a:t>W15_30days_Spots</a:t>
                </a:r>
                <a:endParaRPr lang="en-US" sz="1200">
                  <a:effectLst/>
                  <a:latin typeface="Times New Roman" panose="02020603050405020304" pitchFamily="18" charset="0"/>
                  <a:ea typeface="Times New Roman" panose="02020603050405020304" pitchFamily="18" charset="0"/>
                </a:endParaRPr>
              </a:p>
            </p:txBody>
          </p:sp>
        </p:grpSp>
        <p:grpSp>
          <p:nvGrpSpPr>
            <p:cNvPr id="40" name="Group 39">
              <a:extLst>
                <a:ext uri="{FF2B5EF4-FFF2-40B4-BE49-F238E27FC236}">
                  <a16:creationId xmlns:a16="http://schemas.microsoft.com/office/drawing/2014/main" id="{B679AEDD-88CF-87D4-F071-BF9F9EB08BCC}"/>
                </a:ext>
              </a:extLst>
            </p:cNvPr>
            <p:cNvGrpSpPr/>
            <p:nvPr/>
          </p:nvGrpSpPr>
          <p:grpSpPr>
            <a:xfrm>
              <a:off x="514349" y="581023"/>
              <a:ext cx="2519679" cy="516989"/>
              <a:chOff x="111942" y="539465"/>
              <a:chExt cx="2463785" cy="477241"/>
            </a:xfrm>
          </p:grpSpPr>
          <p:sp>
            <p:nvSpPr>
              <p:cNvPr id="41" name="TextBox 12">
                <a:extLst>
                  <a:ext uri="{FF2B5EF4-FFF2-40B4-BE49-F238E27FC236}">
                    <a16:creationId xmlns:a16="http://schemas.microsoft.com/office/drawing/2014/main" id="{0AADC8E1-112E-D181-7B22-39887BED15B7}"/>
                  </a:ext>
                </a:extLst>
              </p:cNvPr>
              <p:cNvSpPr txBox="1"/>
              <p:nvPr/>
            </p:nvSpPr>
            <p:spPr>
              <a:xfrm>
                <a:off x="710197" y="651350"/>
                <a:ext cx="300355" cy="21308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sp>
            <p:nvSpPr>
              <p:cNvPr id="42" name="TextBox 13">
                <a:extLst>
                  <a:ext uri="{FF2B5EF4-FFF2-40B4-BE49-F238E27FC236}">
                    <a16:creationId xmlns:a16="http://schemas.microsoft.com/office/drawing/2014/main" id="{140A0A28-853D-8A15-8A1C-32C637F7C15A}"/>
                  </a:ext>
                </a:extLst>
              </p:cNvPr>
              <p:cNvSpPr txBox="1"/>
              <p:nvPr/>
            </p:nvSpPr>
            <p:spPr>
              <a:xfrm>
                <a:off x="319993" y="643816"/>
                <a:ext cx="223484" cy="252027"/>
              </a:xfrm>
              <a:prstGeom prst="rect">
                <a:avLst/>
              </a:prstGeom>
              <a:noFill/>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O</a:t>
                </a:r>
                <a:endParaRPr lang="en-US" sz="1200">
                  <a:effectLst/>
                  <a:latin typeface="Times New Roman" panose="02020603050405020304" pitchFamily="18" charset="0"/>
                  <a:ea typeface="Times New Roman" panose="02020603050405020304" pitchFamily="18" charset="0"/>
                </a:endParaRPr>
              </a:p>
            </p:txBody>
          </p:sp>
          <p:sp>
            <p:nvSpPr>
              <p:cNvPr id="43" name="TextBox 14">
                <a:extLst>
                  <a:ext uri="{FF2B5EF4-FFF2-40B4-BE49-F238E27FC236}">
                    <a16:creationId xmlns:a16="http://schemas.microsoft.com/office/drawing/2014/main" id="{F0EA894C-6B23-1E02-8A9F-98DD41C10F33}"/>
                  </a:ext>
                </a:extLst>
              </p:cNvPr>
              <p:cNvSpPr txBox="1"/>
              <p:nvPr/>
            </p:nvSpPr>
            <p:spPr>
              <a:xfrm>
                <a:off x="658225" y="739621"/>
                <a:ext cx="278952" cy="185391"/>
              </a:xfrm>
              <a:prstGeom prst="rect">
                <a:avLst/>
              </a:prstGeom>
              <a:noFill/>
              <a:ln>
                <a:noFill/>
              </a:ln>
            </p:spPr>
            <p:txBody>
              <a:bodyPr wrap="square" rtlCol="0">
                <a:noAutofit/>
              </a:bodyPr>
              <a:lstStyle/>
              <a:p>
                <a:pPr marL="0" marR="0">
                  <a:spcBef>
                    <a:spcPts val="0"/>
                  </a:spcBef>
                  <a:spcAft>
                    <a:spcPts val="0"/>
                  </a:spcAft>
                </a:pPr>
                <a:r>
                  <a:rPr lang="en-US" sz="800" b="1" kern="1200" dirty="0">
                    <a:solidFill>
                      <a:srgbClr val="000000"/>
                    </a:solidFill>
                    <a:effectLst/>
                    <a:latin typeface="Times New Roman" panose="02020603050405020304" pitchFamily="18" charset="0"/>
                    <a:ea typeface="Times New Roman" panose="02020603050405020304" pitchFamily="18" charset="0"/>
                  </a:rPr>
                  <a:t>Al</a:t>
                </a:r>
                <a:endParaRPr lang="en-US" sz="1200" dirty="0">
                  <a:effectLst/>
                  <a:latin typeface="Times New Roman" panose="02020603050405020304" pitchFamily="18" charset="0"/>
                  <a:ea typeface="Times New Roman" panose="02020603050405020304" pitchFamily="18" charset="0"/>
                </a:endParaRPr>
              </a:p>
            </p:txBody>
          </p:sp>
          <p:sp>
            <p:nvSpPr>
              <p:cNvPr id="44" name="TextBox 15">
                <a:extLst>
                  <a:ext uri="{FF2B5EF4-FFF2-40B4-BE49-F238E27FC236}">
                    <a16:creationId xmlns:a16="http://schemas.microsoft.com/office/drawing/2014/main" id="{8DECB2E9-B782-FBD0-927E-575FFE2FA908}"/>
                  </a:ext>
                </a:extLst>
              </p:cNvPr>
              <p:cNvSpPr txBox="1"/>
              <p:nvPr/>
            </p:nvSpPr>
            <p:spPr>
              <a:xfrm>
                <a:off x="1346039" y="764613"/>
                <a:ext cx="358547" cy="203252"/>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a:t>
                </a:r>
                <a:endParaRPr lang="en-US" sz="1200">
                  <a:effectLst/>
                  <a:latin typeface="Times New Roman" panose="02020603050405020304" pitchFamily="18" charset="0"/>
                  <a:ea typeface="Times New Roman" panose="02020603050405020304" pitchFamily="18" charset="0"/>
                </a:endParaRPr>
              </a:p>
            </p:txBody>
          </p:sp>
          <p:sp>
            <p:nvSpPr>
              <p:cNvPr id="45" name="TextBox 16">
                <a:extLst>
                  <a:ext uri="{FF2B5EF4-FFF2-40B4-BE49-F238E27FC236}">
                    <a16:creationId xmlns:a16="http://schemas.microsoft.com/office/drawing/2014/main" id="{BFE8BA66-2CA2-1D39-CAC6-D57CA0FD0B34}"/>
                  </a:ext>
                </a:extLst>
              </p:cNvPr>
              <p:cNvSpPr txBox="1"/>
              <p:nvPr/>
            </p:nvSpPr>
            <p:spPr>
              <a:xfrm>
                <a:off x="1172089" y="781971"/>
                <a:ext cx="334323" cy="22602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K</a:t>
                </a:r>
                <a:endParaRPr lang="en-US" sz="1200">
                  <a:effectLst/>
                  <a:latin typeface="Times New Roman" panose="02020603050405020304" pitchFamily="18" charset="0"/>
                  <a:ea typeface="Times New Roman" panose="02020603050405020304" pitchFamily="18" charset="0"/>
                </a:endParaRPr>
              </a:p>
            </p:txBody>
          </p:sp>
          <p:sp>
            <p:nvSpPr>
              <p:cNvPr id="46" name="TextBox 17">
                <a:extLst>
                  <a:ext uri="{FF2B5EF4-FFF2-40B4-BE49-F238E27FC236}">
                    <a16:creationId xmlns:a16="http://schemas.microsoft.com/office/drawing/2014/main" id="{29429110-0556-2EF1-F04E-1E36F0546CD4}"/>
                  </a:ext>
                </a:extLst>
              </p:cNvPr>
              <p:cNvSpPr txBox="1"/>
              <p:nvPr/>
            </p:nvSpPr>
            <p:spPr>
              <a:xfrm>
                <a:off x="508139" y="677785"/>
                <a:ext cx="362973" cy="234388"/>
              </a:xfrm>
              <a:prstGeom prst="rect">
                <a:avLst/>
              </a:prstGeom>
              <a:noFill/>
              <a:ln>
                <a:noFill/>
              </a:ln>
            </p:spPr>
            <p:txBody>
              <a:bodyPr wrap="square" rtlCol="0">
                <a:noAutofit/>
              </a:bodyPr>
              <a:lstStyle/>
              <a:p>
                <a:pPr marL="0" marR="0" algn="ctr">
                  <a:spcBef>
                    <a:spcPts val="0"/>
                  </a:spcBef>
                  <a:spcAft>
                    <a:spcPts val="0"/>
                  </a:spcAft>
                </a:pPr>
                <a:r>
                  <a:rPr lang="en-US" sz="800" b="1" kern="1200" dirty="0">
                    <a:solidFill>
                      <a:srgbClr val="000000"/>
                    </a:solidFill>
                    <a:effectLst/>
                    <a:latin typeface="Times New Roman" panose="02020603050405020304" pitchFamily="18" charset="0"/>
                    <a:ea typeface="Times New Roman" panose="02020603050405020304" pitchFamily="18" charset="0"/>
                  </a:rPr>
                  <a:t>Mg</a:t>
                </a:r>
                <a:endParaRPr lang="en-US" sz="1200" dirty="0">
                  <a:effectLst/>
                  <a:latin typeface="Times New Roman" panose="02020603050405020304" pitchFamily="18" charset="0"/>
                  <a:ea typeface="Times New Roman" panose="02020603050405020304" pitchFamily="18" charset="0"/>
                </a:endParaRPr>
              </a:p>
            </p:txBody>
          </p:sp>
          <p:sp>
            <p:nvSpPr>
              <p:cNvPr id="47" name="TextBox 18">
                <a:extLst>
                  <a:ext uri="{FF2B5EF4-FFF2-40B4-BE49-F238E27FC236}">
                    <a16:creationId xmlns:a16="http://schemas.microsoft.com/office/drawing/2014/main" id="{863E60EC-10DB-F0B3-E198-F3C5E65C4C19}"/>
                  </a:ext>
                </a:extLst>
              </p:cNvPr>
              <p:cNvSpPr txBox="1"/>
              <p:nvPr/>
            </p:nvSpPr>
            <p:spPr>
              <a:xfrm>
                <a:off x="190987" y="692096"/>
                <a:ext cx="320040" cy="20132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sp>
            <p:nvSpPr>
              <p:cNvPr id="48" name="TextBox 19">
                <a:extLst>
                  <a:ext uri="{FF2B5EF4-FFF2-40B4-BE49-F238E27FC236}">
                    <a16:creationId xmlns:a16="http://schemas.microsoft.com/office/drawing/2014/main" id="{45936488-26DC-7B8A-D1A2-91DD4EF3A806}"/>
                  </a:ext>
                </a:extLst>
              </p:cNvPr>
              <p:cNvSpPr txBox="1"/>
              <p:nvPr/>
            </p:nvSpPr>
            <p:spPr>
              <a:xfrm>
                <a:off x="924584" y="808940"/>
                <a:ext cx="300355" cy="19131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Cl</a:t>
                </a:r>
                <a:endParaRPr lang="en-US" sz="1200">
                  <a:effectLst/>
                  <a:latin typeface="Times New Roman" panose="02020603050405020304" pitchFamily="18" charset="0"/>
                  <a:ea typeface="Times New Roman" panose="02020603050405020304" pitchFamily="18" charset="0"/>
                </a:endParaRPr>
              </a:p>
            </p:txBody>
          </p:sp>
          <p:sp>
            <p:nvSpPr>
              <p:cNvPr id="49" name="TextBox 20">
                <a:extLst>
                  <a:ext uri="{FF2B5EF4-FFF2-40B4-BE49-F238E27FC236}">
                    <a16:creationId xmlns:a16="http://schemas.microsoft.com/office/drawing/2014/main" id="{5A866A8B-76B7-7244-38A0-23B614EA73D7}"/>
                  </a:ext>
                </a:extLst>
              </p:cNvPr>
              <p:cNvSpPr txBox="1"/>
              <p:nvPr/>
            </p:nvSpPr>
            <p:spPr>
              <a:xfrm>
                <a:off x="2275568" y="769630"/>
                <a:ext cx="300159" cy="24707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Fe</a:t>
                </a:r>
                <a:endParaRPr lang="en-US" sz="1200">
                  <a:effectLst/>
                  <a:latin typeface="Times New Roman" panose="02020603050405020304" pitchFamily="18" charset="0"/>
                  <a:ea typeface="Times New Roman" panose="02020603050405020304" pitchFamily="18" charset="0"/>
                </a:endParaRPr>
              </a:p>
            </p:txBody>
          </p:sp>
          <p:sp>
            <p:nvSpPr>
              <p:cNvPr id="50" name="TextBox 21">
                <a:extLst>
                  <a:ext uri="{FF2B5EF4-FFF2-40B4-BE49-F238E27FC236}">
                    <a16:creationId xmlns:a16="http://schemas.microsoft.com/office/drawing/2014/main" id="{EFF4D7CB-89C4-6C00-7FF3-9DBFEBAC96E3}"/>
                  </a:ext>
                </a:extLst>
              </p:cNvPr>
              <p:cNvSpPr txBox="1"/>
              <p:nvPr/>
            </p:nvSpPr>
            <p:spPr>
              <a:xfrm>
                <a:off x="356812" y="761978"/>
                <a:ext cx="354354" cy="226329"/>
              </a:xfrm>
              <a:prstGeom prst="rect">
                <a:avLst/>
              </a:prstGeom>
              <a:noFill/>
              <a:ln>
                <a:noFill/>
              </a:ln>
            </p:spPr>
            <p:txBody>
              <a:bodyPr wrap="square" rtlCol="0">
                <a:noAutofit/>
              </a:bodyPr>
              <a:lstStyle/>
              <a:p>
                <a:pPr marL="0" marR="0" algn="ctr">
                  <a:spcBef>
                    <a:spcPts val="0"/>
                  </a:spcBef>
                  <a:spcAft>
                    <a:spcPts val="0"/>
                  </a:spcAft>
                </a:pPr>
                <a:r>
                  <a:rPr lang="en-US" sz="800" b="1" kern="1200" dirty="0">
                    <a:solidFill>
                      <a:srgbClr val="000000"/>
                    </a:solidFill>
                    <a:effectLst/>
                    <a:latin typeface="Times New Roman" panose="02020603050405020304" pitchFamily="18" charset="0"/>
                    <a:ea typeface="Times New Roman" panose="02020603050405020304" pitchFamily="18" charset="0"/>
                  </a:rPr>
                  <a:t>Na</a:t>
                </a:r>
                <a:endParaRPr lang="en-US" sz="1200" dirty="0">
                  <a:effectLst/>
                  <a:latin typeface="Times New Roman" panose="02020603050405020304" pitchFamily="18" charset="0"/>
                  <a:ea typeface="Times New Roman" panose="02020603050405020304" pitchFamily="18" charset="0"/>
                </a:endParaRPr>
              </a:p>
            </p:txBody>
          </p:sp>
          <p:sp>
            <p:nvSpPr>
              <p:cNvPr id="51" name="TextBox 22">
                <a:extLst>
                  <a:ext uri="{FF2B5EF4-FFF2-40B4-BE49-F238E27FC236}">
                    <a16:creationId xmlns:a16="http://schemas.microsoft.com/office/drawing/2014/main" id="{9090A541-2EFE-D42D-2645-90D9A1BDDB55}"/>
                  </a:ext>
                </a:extLst>
              </p:cNvPr>
              <p:cNvSpPr txBox="1"/>
              <p:nvPr/>
            </p:nvSpPr>
            <p:spPr>
              <a:xfrm>
                <a:off x="111942" y="539465"/>
                <a:ext cx="341630" cy="225185"/>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grpSp>
      </p:grpSp>
      <p:pic>
        <p:nvPicPr>
          <p:cNvPr id="54" name="Picture 53" descr="Application&#10;&#10;Description automatically generated with medium confidence">
            <a:extLst>
              <a:ext uri="{FF2B5EF4-FFF2-40B4-BE49-F238E27FC236}">
                <a16:creationId xmlns:a16="http://schemas.microsoft.com/office/drawing/2014/main" id="{6EA8208B-3C15-10E8-75C2-E38B821F539C}"/>
              </a:ext>
            </a:extLst>
          </p:cNvPr>
          <p:cNvPicPr>
            <a:picLocks noChangeAspect="1"/>
          </p:cNvPicPr>
          <p:nvPr/>
        </p:nvPicPr>
        <p:blipFill rotWithShape="1">
          <a:blip r:embed="rId5">
            <a:extLst>
              <a:ext uri="{28A0092B-C50C-407E-A947-70E740481C1C}">
                <a14:useLocalDpi xmlns:a14="http://schemas.microsoft.com/office/drawing/2010/main" val="0"/>
              </a:ext>
            </a:extLst>
          </a:blip>
          <a:srcRect t="15433" b="16588"/>
          <a:stretch/>
        </p:blipFill>
        <p:spPr bwMode="auto">
          <a:xfrm>
            <a:off x="615312" y="935646"/>
            <a:ext cx="3544863" cy="2401697"/>
          </a:xfrm>
          <a:prstGeom prst="rect">
            <a:avLst/>
          </a:prstGeom>
          <a:ln>
            <a:noFill/>
          </a:ln>
          <a:extLst>
            <a:ext uri="{53640926-AAD7-44D8-BBD7-CCE9431645EC}">
              <a14:shadowObscured xmlns:a14="http://schemas.microsoft.com/office/drawing/2010/main"/>
            </a:ext>
          </a:extLst>
        </p:spPr>
      </p:pic>
      <p:pic>
        <p:nvPicPr>
          <p:cNvPr id="55" name="Picture 54" descr="Application&#10;&#10;Description automatically generated with low confidence">
            <a:extLst>
              <a:ext uri="{FF2B5EF4-FFF2-40B4-BE49-F238E27FC236}">
                <a16:creationId xmlns:a16="http://schemas.microsoft.com/office/drawing/2014/main" id="{B260AF5E-AF50-4618-A7F0-22B649428FD1}"/>
              </a:ext>
            </a:extLst>
          </p:cNvPr>
          <p:cNvPicPr>
            <a:picLocks noChangeAspect="1"/>
          </p:cNvPicPr>
          <p:nvPr/>
        </p:nvPicPr>
        <p:blipFill rotWithShape="1">
          <a:blip r:embed="rId6">
            <a:extLst>
              <a:ext uri="{28A0092B-C50C-407E-A947-70E740481C1C}">
                <a14:useLocalDpi xmlns:a14="http://schemas.microsoft.com/office/drawing/2010/main" val="0"/>
              </a:ext>
            </a:extLst>
          </a:blip>
          <a:srcRect t="15730" b="15995"/>
          <a:stretch/>
        </p:blipFill>
        <p:spPr bwMode="auto">
          <a:xfrm>
            <a:off x="4347546" y="957407"/>
            <a:ext cx="3483081" cy="2412978"/>
          </a:xfrm>
          <a:prstGeom prst="rect">
            <a:avLst/>
          </a:prstGeom>
          <a:ln>
            <a:noFill/>
          </a:ln>
          <a:extLst>
            <a:ext uri="{53640926-AAD7-44D8-BBD7-CCE9431645EC}">
              <a14:shadowObscured xmlns:a14="http://schemas.microsoft.com/office/drawing/2010/main"/>
            </a:ext>
          </a:extLst>
        </p:spPr>
      </p:pic>
      <p:pic>
        <p:nvPicPr>
          <p:cNvPr id="56" name="Picture 55" descr="Map&#10;&#10;Description automatically generated with medium confidence">
            <a:extLst>
              <a:ext uri="{FF2B5EF4-FFF2-40B4-BE49-F238E27FC236}">
                <a16:creationId xmlns:a16="http://schemas.microsoft.com/office/drawing/2014/main" id="{E739D523-27DA-7F89-837F-B387CE16E8C7}"/>
              </a:ext>
            </a:extLst>
          </p:cNvPr>
          <p:cNvPicPr>
            <a:picLocks noChangeAspect="1"/>
          </p:cNvPicPr>
          <p:nvPr/>
        </p:nvPicPr>
        <p:blipFill rotWithShape="1">
          <a:blip r:embed="rId7">
            <a:extLst>
              <a:ext uri="{28A0092B-C50C-407E-A947-70E740481C1C}">
                <a14:useLocalDpi xmlns:a14="http://schemas.microsoft.com/office/drawing/2010/main" val="0"/>
              </a:ext>
            </a:extLst>
          </a:blip>
          <a:srcRect t="15433" b="16291"/>
          <a:stretch/>
        </p:blipFill>
        <p:spPr bwMode="auto">
          <a:xfrm>
            <a:off x="8002509" y="933914"/>
            <a:ext cx="3599245" cy="249345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000103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26</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58370" y="745513"/>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02E90B25-6905-4449-A053-013168BEDA37}" type="datetime1">
              <a:rPr lang="en-US" smtClean="0"/>
              <a:t>16-Nov-23</a:t>
            </a:fld>
            <a:endParaRPr lang="en-US" dirty="0"/>
          </a:p>
        </p:txBody>
      </p:sp>
      <p:sp>
        <p:nvSpPr>
          <p:cNvPr id="15" name="Title 1">
            <a:extLst>
              <a:ext uri="{FF2B5EF4-FFF2-40B4-BE49-F238E27FC236}">
                <a16:creationId xmlns:a16="http://schemas.microsoft.com/office/drawing/2014/main" id="{1C4EA386-6706-B4DD-FDA9-99A19F83CC2D}"/>
              </a:ext>
            </a:extLst>
          </p:cNvPr>
          <p:cNvSpPr txBox="1">
            <a:spLocks/>
          </p:cNvSpPr>
          <p:nvPr/>
        </p:nvSpPr>
        <p:spPr>
          <a:xfrm>
            <a:off x="0" y="217695"/>
            <a:ext cx="11928572" cy="399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solidFill>
                  <a:srgbClr val="002060"/>
                </a:solidFill>
                <a:latin typeface="Georgia" panose="02040502050405020303" pitchFamily="18" charset="0"/>
                <a:ea typeface="Cambria" panose="02040503050406030204" pitchFamily="18" charset="0"/>
                <a:cs typeface="Times New Roman" panose="02020603050405020304" pitchFamily="18" charset="0"/>
              </a:rPr>
              <a:t>RESULTS – </a:t>
            </a:r>
            <a:r>
              <a:rPr lang="en-US" sz="2800" b="1" dirty="0" err="1">
                <a:solidFill>
                  <a:srgbClr val="002060"/>
                </a:solidFill>
                <a:latin typeface="Georgia" panose="02040502050405020303" pitchFamily="18" charset="0"/>
                <a:ea typeface="Cambria" panose="02040503050406030204" pitchFamily="18" charset="0"/>
                <a:cs typeface="Times New Roman" panose="02020603050405020304" pitchFamily="18" charset="0"/>
              </a:rPr>
              <a:t>Illite</a:t>
            </a:r>
            <a:r>
              <a:rPr lang="en-US" sz="2800" b="1" dirty="0">
                <a:solidFill>
                  <a:srgbClr val="002060"/>
                </a:solidFill>
                <a:latin typeface="Georgia" panose="02040502050405020303" pitchFamily="18" charset="0"/>
                <a:ea typeface="Cambria" panose="02040503050406030204" pitchFamily="18" charset="0"/>
                <a:cs typeface="Times New Roman" panose="02020603050405020304" pitchFamily="18" charset="0"/>
              </a:rPr>
              <a:t> Microstructural Identification </a:t>
            </a:r>
            <a:endParaRPr lang="en-US" sz="2800" dirty="0">
              <a:solidFill>
                <a:srgbClr val="002060"/>
              </a:solidFill>
              <a:latin typeface="Georgia" panose="02040502050405020303" pitchFamily="18" charset="0"/>
            </a:endParaRPr>
          </a:p>
        </p:txBody>
      </p:sp>
      <p:sp>
        <p:nvSpPr>
          <p:cNvPr id="7" name="TextBox 6">
            <a:extLst>
              <a:ext uri="{FF2B5EF4-FFF2-40B4-BE49-F238E27FC236}">
                <a16:creationId xmlns:a16="http://schemas.microsoft.com/office/drawing/2014/main" id="{082C918D-CCEF-24A3-013C-C8AC454261C8}"/>
              </a:ext>
            </a:extLst>
          </p:cNvPr>
          <p:cNvSpPr txBox="1"/>
          <p:nvPr/>
        </p:nvSpPr>
        <p:spPr>
          <a:xfrm>
            <a:off x="977645" y="5810046"/>
            <a:ext cx="9135346" cy="1338828"/>
          </a:xfrm>
          <a:prstGeom prst="rect">
            <a:avLst/>
          </a:prstGeom>
          <a:noFill/>
        </p:spPr>
        <p:txBody>
          <a:bodyPr wrap="square" rtlCol="0">
            <a:spAutoFit/>
          </a:bodyPr>
          <a:lstStyle/>
          <a:p>
            <a:pPr algn="just">
              <a:lnSpc>
                <a:spcPct val="100000"/>
              </a:lnSpc>
              <a:spcBef>
                <a:spcPts val="1200"/>
              </a:spcBef>
            </a:pPr>
            <a:endParaRPr lang="en-US" sz="900" b="1" dirty="0">
              <a:solidFill>
                <a:schemeClr val="accent2">
                  <a:lumMod val="50000"/>
                </a:schemeClr>
              </a:solidFill>
              <a:latin typeface="Georgia" panose="02040502050405020303" pitchFamily="18" charset="0"/>
              <a:cs typeface="Times New Roman" panose="02020603050405020304" pitchFamily="18" charset="0"/>
            </a:endParaRPr>
          </a:p>
          <a:p>
            <a:pPr algn="just">
              <a:lnSpc>
                <a:spcPct val="100000"/>
              </a:lnSpc>
              <a:spcBef>
                <a:spcPts val="1200"/>
              </a:spcBef>
            </a:pPr>
            <a:r>
              <a:rPr lang="en-US" sz="1600" b="1" dirty="0">
                <a:solidFill>
                  <a:schemeClr val="accent2">
                    <a:lumMod val="50000"/>
                  </a:schemeClr>
                </a:solidFill>
                <a:latin typeface="Georgia" panose="02040502050405020303" pitchFamily="18" charset="0"/>
                <a:cs typeface="Times New Roman" panose="02020603050405020304" pitchFamily="18" charset="0"/>
              </a:rPr>
              <a:t>TEM Images of unreacted samples showing </a:t>
            </a:r>
            <a:r>
              <a:rPr lang="en-US" sz="1600" b="1" dirty="0" err="1">
                <a:solidFill>
                  <a:schemeClr val="accent2">
                    <a:lumMod val="50000"/>
                  </a:schemeClr>
                </a:solidFill>
                <a:latin typeface="Georgia" panose="02040502050405020303" pitchFamily="18" charset="0"/>
                <a:cs typeface="Times New Roman" panose="02020603050405020304" pitchFamily="18" charset="0"/>
              </a:rPr>
              <a:t>illite</a:t>
            </a:r>
            <a:r>
              <a:rPr lang="en-US" sz="1600" b="1" dirty="0">
                <a:solidFill>
                  <a:schemeClr val="accent2">
                    <a:lumMod val="50000"/>
                  </a:schemeClr>
                </a:solidFill>
                <a:latin typeface="Georgia" panose="02040502050405020303" pitchFamily="18" charset="0"/>
                <a:cs typeface="Times New Roman" panose="02020603050405020304" pitchFamily="18" charset="0"/>
              </a:rPr>
              <a:t> and quartz (Left: 25000x direct magnification. Right: 60000x direct magnification)  </a:t>
            </a:r>
          </a:p>
          <a:p>
            <a:pPr marL="0" indent="0" algn="just">
              <a:lnSpc>
                <a:spcPct val="100000"/>
              </a:lnSpc>
              <a:buNone/>
            </a:pPr>
            <a:endParaRPr lang="en-US" sz="1400" b="1" dirty="0">
              <a:solidFill>
                <a:schemeClr val="accent2">
                  <a:lumMod val="50000"/>
                </a:schemeClr>
              </a:solidFill>
              <a:latin typeface="Georgia" panose="02040502050405020303" pitchFamily="18" charset="0"/>
              <a:cs typeface="Times New Roman" panose="02020603050405020304" pitchFamily="18" charset="0"/>
            </a:endParaRPr>
          </a:p>
          <a:p>
            <a:endParaRPr lang="en-US" sz="1600" b="1" dirty="0">
              <a:solidFill>
                <a:schemeClr val="accent2">
                  <a:lumMod val="50000"/>
                </a:schemeClr>
              </a:solidFill>
            </a:endParaRPr>
          </a:p>
        </p:txBody>
      </p:sp>
      <p:grpSp>
        <p:nvGrpSpPr>
          <p:cNvPr id="8" name="Group 7">
            <a:extLst>
              <a:ext uri="{FF2B5EF4-FFF2-40B4-BE49-F238E27FC236}">
                <a16:creationId xmlns:a16="http://schemas.microsoft.com/office/drawing/2014/main" id="{F2D64E93-D0A8-E415-58A5-F08D09FBD81C}"/>
              </a:ext>
            </a:extLst>
          </p:cNvPr>
          <p:cNvGrpSpPr/>
          <p:nvPr/>
        </p:nvGrpSpPr>
        <p:grpSpPr>
          <a:xfrm>
            <a:off x="977645" y="873457"/>
            <a:ext cx="4543382" cy="5100075"/>
            <a:chOff x="977645" y="698063"/>
            <a:chExt cx="4543382" cy="5275469"/>
          </a:xfrm>
        </p:grpSpPr>
        <p:pic>
          <p:nvPicPr>
            <p:cNvPr id="9" name="Picture 8" descr="A picture containing text&#10;&#10;Description automatically generated">
              <a:extLst>
                <a:ext uri="{FF2B5EF4-FFF2-40B4-BE49-F238E27FC236}">
                  <a16:creationId xmlns:a16="http://schemas.microsoft.com/office/drawing/2014/main" id="{B82C5BA3-F925-BF3C-40CC-CBFACC6A18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7645" y="698063"/>
              <a:ext cx="4543382" cy="5275469"/>
            </a:xfrm>
            <a:prstGeom prst="rect">
              <a:avLst/>
            </a:prstGeom>
          </p:spPr>
        </p:pic>
        <p:sp>
          <p:nvSpPr>
            <p:cNvPr id="10" name="TextBox 9">
              <a:extLst>
                <a:ext uri="{FF2B5EF4-FFF2-40B4-BE49-F238E27FC236}">
                  <a16:creationId xmlns:a16="http://schemas.microsoft.com/office/drawing/2014/main" id="{B87F2DFC-75F8-195B-A4A8-A89385F583FD}"/>
                </a:ext>
              </a:extLst>
            </p:cNvPr>
            <p:cNvSpPr txBox="1"/>
            <p:nvPr/>
          </p:nvSpPr>
          <p:spPr>
            <a:xfrm>
              <a:off x="2231993" y="2697857"/>
              <a:ext cx="833682" cy="276999"/>
            </a:xfrm>
            <a:prstGeom prst="rect">
              <a:avLst/>
            </a:prstGeom>
            <a:noFill/>
          </p:spPr>
          <p:txBody>
            <a:bodyPr wrap="square" rtlCol="0">
              <a:spAutoFit/>
            </a:bodyPr>
            <a:lstStyle/>
            <a:p>
              <a:r>
                <a:rPr lang="en-US" sz="1200" b="1" dirty="0">
                  <a:solidFill>
                    <a:srgbClr val="FFFF00"/>
                  </a:solidFill>
                  <a:latin typeface="Georgia" panose="02040502050405020303" pitchFamily="18" charset="0"/>
                </a:rPr>
                <a:t>Quartz</a:t>
              </a:r>
            </a:p>
          </p:txBody>
        </p:sp>
        <p:sp>
          <p:nvSpPr>
            <p:cNvPr id="11" name="TextBox 10">
              <a:extLst>
                <a:ext uri="{FF2B5EF4-FFF2-40B4-BE49-F238E27FC236}">
                  <a16:creationId xmlns:a16="http://schemas.microsoft.com/office/drawing/2014/main" id="{1E649194-6426-4743-AD10-2AB5EFE572AF}"/>
                </a:ext>
              </a:extLst>
            </p:cNvPr>
            <p:cNvSpPr txBox="1"/>
            <p:nvPr/>
          </p:nvSpPr>
          <p:spPr>
            <a:xfrm>
              <a:off x="2648834" y="3349283"/>
              <a:ext cx="600502" cy="276999"/>
            </a:xfrm>
            <a:prstGeom prst="rect">
              <a:avLst/>
            </a:prstGeom>
            <a:noFill/>
          </p:spPr>
          <p:txBody>
            <a:bodyPr wrap="square" rtlCol="0">
              <a:spAutoFit/>
            </a:bodyPr>
            <a:lstStyle/>
            <a:p>
              <a:r>
                <a:rPr lang="en-US" sz="1200" b="1" dirty="0" err="1">
                  <a:solidFill>
                    <a:srgbClr val="FFFF00"/>
                  </a:solidFill>
                  <a:latin typeface="Georgia" panose="02040502050405020303" pitchFamily="18" charset="0"/>
                </a:rPr>
                <a:t>Illite</a:t>
              </a:r>
              <a:endParaRPr lang="en-US" sz="1200" b="1" dirty="0">
                <a:solidFill>
                  <a:srgbClr val="FFFF00"/>
                </a:solidFill>
                <a:latin typeface="Georgia" panose="02040502050405020303" pitchFamily="18" charset="0"/>
              </a:endParaRPr>
            </a:p>
          </p:txBody>
        </p:sp>
      </p:grpSp>
      <p:grpSp>
        <p:nvGrpSpPr>
          <p:cNvPr id="12" name="Group 11">
            <a:extLst>
              <a:ext uri="{FF2B5EF4-FFF2-40B4-BE49-F238E27FC236}">
                <a16:creationId xmlns:a16="http://schemas.microsoft.com/office/drawing/2014/main" id="{3AC00D90-1EAD-F3A7-75E0-D8E7F4C2ECE0}"/>
              </a:ext>
            </a:extLst>
          </p:cNvPr>
          <p:cNvGrpSpPr/>
          <p:nvPr/>
        </p:nvGrpSpPr>
        <p:grpSpPr>
          <a:xfrm>
            <a:off x="5774326" y="873455"/>
            <a:ext cx="4543381" cy="5100076"/>
            <a:chOff x="5774326" y="698063"/>
            <a:chExt cx="4543381" cy="5275468"/>
          </a:xfrm>
        </p:grpSpPr>
        <p:pic>
          <p:nvPicPr>
            <p:cNvPr id="13" name="Picture 12" descr="A picture containing text&#10;&#10;Description automatically generated">
              <a:extLst>
                <a:ext uri="{FF2B5EF4-FFF2-40B4-BE49-F238E27FC236}">
                  <a16:creationId xmlns:a16="http://schemas.microsoft.com/office/drawing/2014/main" id="{EAEAFC40-54F1-60C5-C525-023B8DBE93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4326" y="698063"/>
              <a:ext cx="4543381" cy="5275468"/>
            </a:xfrm>
            <a:prstGeom prst="rect">
              <a:avLst/>
            </a:prstGeom>
          </p:spPr>
        </p:pic>
        <p:sp>
          <p:nvSpPr>
            <p:cNvPr id="14" name="TextBox 13">
              <a:extLst>
                <a:ext uri="{FF2B5EF4-FFF2-40B4-BE49-F238E27FC236}">
                  <a16:creationId xmlns:a16="http://schemas.microsoft.com/office/drawing/2014/main" id="{647061E2-0296-6C7A-B083-485E1ECB9C8D}"/>
                </a:ext>
              </a:extLst>
            </p:cNvPr>
            <p:cNvSpPr txBox="1"/>
            <p:nvPr/>
          </p:nvSpPr>
          <p:spPr>
            <a:xfrm>
              <a:off x="8027297" y="1376299"/>
              <a:ext cx="833682" cy="276999"/>
            </a:xfrm>
            <a:prstGeom prst="rect">
              <a:avLst/>
            </a:prstGeom>
            <a:noFill/>
          </p:spPr>
          <p:txBody>
            <a:bodyPr wrap="square" rtlCol="0">
              <a:spAutoFit/>
            </a:bodyPr>
            <a:lstStyle/>
            <a:p>
              <a:r>
                <a:rPr lang="en-US" sz="1200" b="1" dirty="0">
                  <a:solidFill>
                    <a:srgbClr val="FFFF00"/>
                  </a:solidFill>
                  <a:latin typeface="Georgia" panose="02040502050405020303" pitchFamily="18" charset="0"/>
                </a:rPr>
                <a:t>Quartz</a:t>
              </a:r>
            </a:p>
          </p:txBody>
        </p:sp>
        <p:sp>
          <p:nvSpPr>
            <p:cNvPr id="16" name="TextBox 15">
              <a:extLst>
                <a:ext uri="{FF2B5EF4-FFF2-40B4-BE49-F238E27FC236}">
                  <a16:creationId xmlns:a16="http://schemas.microsoft.com/office/drawing/2014/main" id="{6D8767EF-3F17-5D5F-F2B5-D8519F375D6D}"/>
                </a:ext>
              </a:extLst>
            </p:cNvPr>
            <p:cNvSpPr txBox="1"/>
            <p:nvPr/>
          </p:nvSpPr>
          <p:spPr>
            <a:xfrm>
              <a:off x="8860979" y="2737979"/>
              <a:ext cx="600502" cy="276999"/>
            </a:xfrm>
            <a:prstGeom prst="rect">
              <a:avLst/>
            </a:prstGeom>
            <a:noFill/>
          </p:spPr>
          <p:txBody>
            <a:bodyPr wrap="square" rtlCol="0">
              <a:spAutoFit/>
            </a:bodyPr>
            <a:lstStyle/>
            <a:p>
              <a:r>
                <a:rPr lang="en-US" sz="1200" b="1" dirty="0" err="1">
                  <a:solidFill>
                    <a:srgbClr val="FFFF00"/>
                  </a:solidFill>
                  <a:latin typeface="Georgia" panose="02040502050405020303" pitchFamily="18" charset="0"/>
                </a:rPr>
                <a:t>Illite</a:t>
              </a:r>
              <a:endParaRPr lang="en-US" sz="1200" b="1" dirty="0">
                <a:solidFill>
                  <a:srgbClr val="FFFF00"/>
                </a:solidFill>
                <a:latin typeface="Georgia" panose="02040502050405020303" pitchFamily="18" charset="0"/>
              </a:endParaRPr>
            </a:p>
          </p:txBody>
        </p:sp>
      </p:grpSp>
    </p:spTree>
    <p:extLst>
      <p:ext uri="{BB962C8B-B14F-4D97-AF65-F5344CB8AC3E}">
        <p14:creationId xmlns:p14="http://schemas.microsoft.com/office/powerpoint/2010/main" val="3624701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3</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896120"/>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7" name="Title 1">
            <a:extLst>
              <a:ext uri="{FF2B5EF4-FFF2-40B4-BE49-F238E27FC236}">
                <a16:creationId xmlns:a16="http://schemas.microsoft.com/office/drawing/2014/main" id="{0C441ACA-076D-DBD6-FA9B-7155540093DD}"/>
              </a:ext>
            </a:extLst>
          </p:cNvPr>
          <p:cNvSpPr>
            <a:spLocks noGrp="1"/>
          </p:cNvSpPr>
          <p:nvPr>
            <p:ph type="title"/>
          </p:nvPr>
        </p:nvSpPr>
        <p:spPr>
          <a:xfrm>
            <a:off x="504408" y="288830"/>
            <a:ext cx="11687592" cy="536749"/>
          </a:xfrm>
        </p:spPr>
        <p:txBody>
          <a:bodyPr>
            <a:normAutofit fontScale="90000"/>
          </a:bodyPr>
          <a:lstStyle/>
          <a:p>
            <a:pPr algn="ctr"/>
            <a:r>
              <a:rPr lang="en-US" sz="2700" b="1" dirty="0">
                <a:solidFill>
                  <a:srgbClr val="002060"/>
                </a:solidFill>
                <a:latin typeface="Georgia" panose="02040502050405020303" pitchFamily="18" charset="0"/>
                <a:cs typeface="Times New Roman" panose="02020603050405020304" pitchFamily="18" charset="0"/>
              </a:rPr>
              <a:t>INTRODUCTION - </a:t>
            </a:r>
            <a:r>
              <a:rPr lang="en-US" sz="2400" b="1" dirty="0">
                <a:solidFill>
                  <a:srgbClr val="002060"/>
                </a:solidFill>
                <a:latin typeface="Georgia" panose="02040502050405020303" pitchFamily="18" charset="0"/>
                <a:cs typeface="Times New Roman" panose="02020603050405020304" pitchFamily="18" charset="0"/>
              </a:rPr>
              <a:t>Overview of Unconventional Hydrocarbon Reservoirs</a:t>
            </a:r>
          </a:p>
        </p:txBody>
      </p:sp>
      <p:sp>
        <p:nvSpPr>
          <p:cNvPr id="8" name="TextBox 7">
            <a:extLst>
              <a:ext uri="{FF2B5EF4-FFF2-40B4-BE49-F238E27FC236}">
                <a16:creationId xmlns:a16="http://schemas.microsoft.com/office/drawing/2014/main" id="{73E1EA7B-AA5D-2C41-2665-D6F58B5DE62D}"/>
              </a:ext>
            </a:extLst>
          </p:cNvPr>
          <p:cNvSpPr txBox="1"/>
          <p:nvPr/>
        </p:nvSpPr>
        <p:spPr>
          <a:xfrm>
            <a:off x="4991637" y="5691116"/>
            <a:ext cx="6982558" cy="1205458"/>
          </a:xfrm>
          <a:prstGeom prst="rect">
            <a:avLst/>
          </a:prstGeom>
          <a:noFill/>
        </p:spPr>
        <p:txBody>
          <a:bodyPr wrap="square" rtlCol="0">
            <a:spAutoFit/>
          </a:bodyPr>
          <a:lstStyle/>
          <a:p>
            <a:pPr>
              <a:spcAft>
                <a:spcPts val="1000"/>
              </a:spcAft>
            </a:pPr>
            <a:r>
              <a:rPr lang="en-US" sz="1600" dirty="0">
                <a:solidFill>
                  <a:srgbClr val="002060"/>
                </a:solidFill>
                <a:latin typeface="Georgia" panose="02040502050405020303" pitchFamily="18" charset="0"/>
                <a:ea typeface="Times New Roman" panose="02020603050405020304" pitchFamily="18" charset="0"/>
              </a:rPr>
              <a:t>Fig. 2: Map showing </a:t>
            </a:r>
            <a:r>
              <a:rPr lang="en-US" sz="1600" dirty="0">
                <a:solidFill>
                  <a:srgbClr val="002060"/>
                </a:solidFill>
                <a:latin typeface="Georgia" panose="02040502050405020303" pitchFamily="18" charset="0"/>
              </a:rPr>
              <a:t>Locations of unconventional hydrocarbon deposits in the United States of America (</a:t>
            </a:r>
            <a:r>
              <a:rPr lang="en-US" sz="1600" dirty="0">
                <a:solidFill>
                  <a:srgbClr val="002060"/>
                </a:solidFill>
                <a:latin typeface="Georgia" panose="02040502050405020303" pitchFamily="18" charset="0"/>
                <a:hlinkClick r:id="rId2">
                  <a:extLst>
                    <a:ext uri="{A12FA001-AC4F-418D-AE19-62706E023703}">
                      <ahyp:hlinkClr xmlns:ahyp="http://schemas.microsoft.com/office/drawing/2018/hyperlinkcolor" val="tx"/>
                    </a:ext>
                  </a:extLst>
                </a:hlinkClick>
              </a:rPr>
              <a:t>https://www.ireservoir.com/case_shale.html</a:t>
            </a:r>
            <a:r>
              <a:rPr lang="en-US" sz="1600" dirty="0">
                <a:solidFill>
                  <a:srgbClr val="002060"/>
                </a:solidFill>
                <a:latin typeface="Georgia" panose="02040502050405020303" pitchFamily="18" charset="0"/>
              </a:rPr>
              <a:t>, accessed on May 12, 2023)</a:t>
            </a:r>
          </a:p>
          <a:p>
            <a:pPr algn="just">
              <a:spcAft>
                <a:spcPts val="1000"/>
              </a:spcAft>
            </a:pPr>
            <a:endParaRPr lang="en-US" sz="1600" dirty="0">
              <a:solidFill>
                <a:srgbClr val="002060"/>
              </a:solidFill>
              <a:latin typeface="Georgia" panose="02040502050405020303" pitchFamily="18" charset="0"/>
              <a:ea typeface="Times New Roman" panose="02020603050405020304" pitchFamily="18" charset="0"/>
            </a:endParaRPr>
          </a:p>
        </p:txBody>
      </p:sp>
      <p:grpSp>
        <p:nvGrpSpPr>
          <p:cNvPr id="9" name="Group 8">
            <a:extLst>
              <a:ext uri="{FF2B5EF4-FFF2-40B4-BE49-F238E27FC236}">
                <a16:creationId xmlns:a16="http://schemas.microsoft.com/office/drawing/2014/main" id="{0EE8E0A9-A027-233C-9D9B-95E094F4CFC5}"/>
              </a:ext>
            </a:extLst>
          </p:cNvPr>
          <p:cNvGrpSpPr/>
          <p:nvPr/>
        </p:nvGrpSpPr>
        <p:grpSpPr>
          <a:xfrm>
            <a:off x="4991637" y="1073920"/>
            <a:ext cx="6982558" cy="4617196"/>
            <a:chOff x="4371242" y="967069"/>
            <a:chExt cx="6615579" cy="4153968"/>
          </a:xfrm>
        </p:grpSpPr>
        <p:pic>
          <p:nvPicPr>
            <p:cNvPr id="10" name="Picture 2">
              <a:extLst>
                <a:ext uri="{FF2B5EF4-FFF2-40B4-BE49-F238E27FC236}">
                  <a16:creationId xmlns:a16="http://schemas.microsoft.com/office/drawing/2014/main" id="{8B47971A-F69F-675B-00B1-86942DFFA0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1242" y="967069"/>
              <a:ext cx="6615579" cy="4153968"/>
            </a:xfrm>
            <a:prstGeom prst="rect">
              <a:avLst/>
            </a:prstGeom>
            <a:noFill/>
            <a:extLst>
              <a:ext uri="{909E8E84-426E-40DD-AFC4-6F175D3DCCD1}">
                <a14:hiddenFill xmlns:a14="http://schemas.microsoft.com/office/drawing/2010/main">
                  <a:solidFill>
                    <a:srgbClr val="FFFFFF"/>
                  </a:solidFill>
                </a14:hiddenFill>
              </a:ext>
            </a:extLst>
          </p:spPr>
        </p:pic>
        <p:sp>
          <p:nvSpPr>
            <p:cNvPr id="11" name="Star: 5 Points 10">
              <a:extLst>
                <a:ext uri="{FF2B5EF4-FFF2-40B4-BE49-F238E27FC236}">
                  <a16:creationId xmlns:a16="http://schemas.microsoft.com/office/drawing/2014/main" id="{952F8786-588E-611F-4830-2FA6795277F8}"/>
                </a:ext>
              </a:extLst>
            </p:cNvPr>
            <p:cNvSpPr/>
            <p:nvPr/>
          </p:nvSpPr>
          <p:spPr>
            <a:xfrm>
              <a:off x="7492621" y="3231108"/>
              <a:ext cx="390583" cy="395784"/>
            </a:xfrm>
            <a:prstGeom prst="star5">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ectangle 1">
            <a:extLst>
              <a:ext uri="{FF2B5EF4-FFF2-40B4-BE49-F238E27FC236}">
                <a16:creationId xmlns:a16="http://schemas.microsoft.com/office/drawing/2014/main" id="{6FB4252A-3C70-7D52-EA60-237F9609CF36}"/>
              </a:ext>
            </a:extLst>
          </p:cNvPr>
          <p:cNvSpPr>
            <a:spLocks noChangeArrowheads="1"/>
          </p:cNvSpPr>
          <p:nvPr/>
        </p:nvSpPr>
        <p:spPr bwMode="auto">
          <a:xfrm>
            <a:off x="217805" y="1073559"/>
            <a:ext cx="4694831" cy="5724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indent="-285750" algn="just" eaLnBrk="0" fontAlgn="base" hangingPunct="0">
              <a:spcBef>
                <a:spcPct val="0"/>
              </a:spcBef>
              <a:spcAft>
                <a:spcPct val="0"/>
              </a:spcAft>
              <a:buFont typeface="Arial" panose="020B0604020202020204" pitchFamily="34" charset="0"/>
              <a:buChar char="•"/>
            </a:pPr>
            <a:r>
              <a:rPr lang="en-US" sz="2000" b="0" i="0" dirty="0">
                <a:solidFill>
                  <a:srgbClr val="000000"/>
                </a:solidFill>
                <a:effectLst/>
                <a:latin typeface="Georgia" panose="02040502050405020303" pitchFamily="18" charset="0"/>
                <a:ea typeface="Cambria" panose="02040503050406030204" pitchFamily="18" charset="0"/>
                <a:cs typeface="Times New Roman" panose="02020603050405020304" pitchFamily="18" charset="0"/>
              </a:rPr>
              <a:t>Unconventional petroleum reservoirs have ultra low permeability thus making them challenging to produce from</a:t>
            </a:r>
          </a:p>
          <a:p>
            <a:pPr marL="285750" indent="-285750" algn="just" eaLnBrk="0" fontAlgn="base" hangingPunct="0">
              <a:spcBef>
                <a:spcPct val="0"/>
              </a:spcBef>
              <a:spcAft>
                <a:spcPct val="0"/>
              </a:spcAft>
              <a:buFont typeface="Arial" panose="020B0604020202020204" pitchFamily="34" charset="0"/>
              <a:buChar char="•"/>
            </a:pPr>
            <a:endParaRPr lang="en-US" sz="2000" b="0" i="0" dirty="0">
              <a:solidFill>
                <a:srgbClr val="000000"/>
              </a:solidFill>
              <a:effectLst/>
              <a:latin typeface="Georgia" panose="02040502050405020303" pitchFamily="18" charset="0"/>
              <a:ea typeface="Cambria" panose="02040503050406030204" pitchFamily="18" charset="0"/>
              <a:cs typeface="Times New Roman" panose="02020603050405020304" pitchFamily="18" charset="0"/>
            </a:endParaRPr>
          </a:p>
          <a:p>
            <a:pPr marL="285750" indent="-285750" algn="just" eaLnBrk="0" fontAlgn="base" hangingPunct="0">
              <a:spcBef>
                <a:spcPct val="0"/>
              </a:spcBef>
              <a:spcAft>
                <a:spcPct val="0"/>
              </a:spcAft>
              <a:buFont typeface="Arial" panose="020B0604020202020204" pitchFamily="34" charset="0"/>
              <a:buChar char="•"/>
            </a:pPr>
            <a:r>
              <a:rPr lang="en-US" sz="2000" dirty="0">
                <a:solidFill>
                  <a:srgbClr val="000000"/>
                </a:solidFill>
                <a:latin typeface="Georgia" panose="02040502050405020303" pitchFamily="18" charset="0"/>
                <a:ea typeface="Cambria" panose="02040503050406030204" pitchFamily="18" charset="0"/>
                <a:cs typeface="Times New Roman" panose="02020603050405020304" pitchFamily="18" charset="0"/>
              </a:rPr>
              <a:t>In case of unconventional shale reservoirs, high clay content adds to the complexity</a:t>
            </a:r>
          </a:p>
          <a:p>
            <a:pPr marL="285750" indent="-285750" algn="just" eaLnBrk="0" fontAlgn="base" hangingPunct="0">
              <a:spcBef>
                <a:spcPct val="0"/>
              </a:spcBef>
              <a:spcAft>
                <a:spcPct val="0"/>
              </a:spcAft>
              <a:buFont typeface="Arial" panose="020B0604020202020204" pitchFamily="34" charset="0"/>
              <a:buChar char="•"/>
            </a:pPr>
            <a:endParaRPr lang="en-US" sz="800" b="0" i="0" dirty="0">
              <a:solidFill>
                <a:srgbClr val="000000"/>
              </a:solidFill>
              <a:effectLst/>
              <a:latin typeface="Georgia" panose="02040502050405020303" pitchFamily="18" charset="0"/>
              <a:ea typeface="Cambria" panose="02040503050406030204" pitchFamily="18" charset="0"/>
            </a:endParaRPr>
          </a:p>
          <a:p>
            <a:pPr marL="285750" indent="-285750" algn="just" eaLnBrk="0" fontAlgn="base" hangingPunct="0">
              <a:spcBef>
                <a:spcPct val="0"/>
              </a:spcBef>
              <a:spcAft>
                <a:spcPct val="0"/>
              </a:spcAft>
              <a:buFont typeface="Arial" panose="020B0604020202020204" pitchFamily="34" charset="0"/>
              <a:buChar char="•"/>
            </a:pPr>
            <a:r>
              <a:rPr lang="en-US" sz="2000" b="0" i="0" dirty="0">
                <a:solidFill>
                  <a:srgbClr val="000000"/>
                </a:solidFill>
                <a:effectLst/>
                <a:latin typeface="Georgia" panose="02040502050405020303" pitchFamily="18" charset="0"/>
                <a:ea typeface="Cambria" panose="02040503050406030204" pitchFamily="18" charset="0"/>
              </a:rPr>
              <a:t>These reservoirs are estimated to host about 6 trillion barrels of oil and 495 trillion cubic feet of gas in the USA (</a:t>
            </a:r>
            <a:r>
              <a:rPr lang="en-US" sz="2000" b="0" i="0" dirty="0" err="1">
                <a:solidFill>
                  <a:srgbClr val="000000"/>
                </a:solidFill>
                <a:effectLst/>
                <a:latin typeface="Georgia" panose="02040502050405020303" pitchFamily="18" charset="0"/>
                <a:ea typeface="Cambria" panose="02040503050406030204" pitchFamily="18" charset="0"/>
              </a:rPr>
              <a:t>Farrokhrouz</a:t>
            </a:r>
            <a:r>
              <a:rPr lang="en-US" sz="2000" b="0" i="0" dirty="0">
                <a:solidFill>
                  <a:srgbClr val="000000"/>
                </a:solidFill>
                <a:effectLst/>
                <a:latin typeface="Georgia" panose="02040502050405020303" pitchFamily="18" charset="0"/>
                <a:ea typeface="Cambria" panose="02040503050406030204" pitchFamily="18" charset="0"/>
              </a:rPr>
              <a:t> et al., 2022) </a:t>
            </a:r>
          </a:p>
          <a:p>
            <a:pPr algn="just" eaLnBrk="0" fontAlgn="base" hangingPunct="0">
              <a:spcBef>
                <a:spcPct val="0"/>
              </a:spcBef>
              <a:spcAft>
                <a:spcPct val="0"/>
              </a:spcAft>
            </a:pPr>
            <a:endParaRPr lang="en-US" sz="800" b="0" i="0" dirty="0">
              <a:solidFill>
                <a:srgbClr val="000000"/>
              </a:solidFill>
              <a:effectLst/>
              <a:latin typeface="Georgia" panose="02040502050405020303" pitchFamily="18" charset="0"/>
              <a:ea typeface="Cambria" panose="02040503050406030204" pitchFamily="18" charset="0"/>
              <a:cs typeface="Times New Roman" panose="02020603050405020304" pitchFamily="18" charset="0"/>
            </a:endParaRPr>
          </a:p>
          <a:p>
            <a:pPr marL="285750" indent="-285750" algn="just" eaLnBrk="0" fontAlgn="base" hangingPunct="0">
              <a:spcBef>
                <a:spcPct val="0"/>
              </a:spcBef>
              <a:spcAft>
                <a:spcPct val="0"/>
              </a:spcAft>
              <a:buFont typeface="Arial" panose="020B0604020202020204" pitchFamily="34" charset="0"/>
              <a:buChar char="•"/>
            </a:pPr>
            <a:r>
              <a:rPr lang="en-US" sz="2000" b="0" i="0" dirty="0">
                <a:solidFill>
                  <a:srgbClr val="000000"/>
                </a:solidFill>
                <a:effectLst/>
                <a:latin typeface="Georgia" panose="02040502050405020303" pitchFamily="18" charset="0"/>
                <a:ea typeface="Cambria" panose="02040503050406030204" pitchFamily="18" charset="0"/>
                <a:cs typeface="Times New Roman" panose="02020603050405020304" pitchFamily="18" charset="0"/>
              </a:rPr>
              <a:t>With present technology, only ~10% of hydrocarbons originally in place are recovered from unconventional reservoirs (Mukhina et al., 2021)</a:t>
            </a:r>
          </a:p>
          <a:p>
            <a:pPr marL="285750" indent="-285750" algn="just" eaLnBrk="0" fontAlgn="base" hangingPunct="0">
              <a:spcBef>
                <a:spcPct val="0"/>
              </a:spcBef>
              <a:spcAft>
                <a:spcPct val="0"/>
              </a:spcAft>
              <a:buFont typeface="Arial" panose="020B0604020202020204" pitchFamily="34" charset="0"/>
              <a:buChar char="•"/>
            </a:pPr>
            <a:endParaRPr lang="en-US" sz="1000" dirty="0">
              <a:solidFill>
                <a:srgbClr val="000000"/>
              </a:solidFill>
              <a:latin typeface="Georgia" panose="02040502050405020303" pitchFamily="18" charset="0"/>
              <a:ea typeface="Cambria" panose="020405030504060302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Georgia" panose="02040502050405020303" pitchFamily="18" charset="0"/>
              <a:ea typeface="Cambria" panose="02040503050406030204" pitchFamily="18" charset="0"/>
            </a:endParaRPr>
          </a:p>
        </p:txBody>
      </p:sp>
    </p:spTree>
    <p:extLst>
      <p:ext uri="{BB962C8B-B14F-4D97-AF65-F5344CB8AC3E}">
        <p14:creationId xmlns:p14="http://schemas.microsoft.com/office/powerpoint/2010/main" val="1689215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4</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764024"/>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72953760-12C6-7FC0-0085-2CD903562ED9}"/>
              </a:ext>
            </a:extLst>
          </p:cNvPr>
          <p:cNvSpPr>
            <a:spLocks noGrp="1"/>
          </p:cNvSpPr>
          <p:nvPr>
            <p:ph type="title"/>
          </p:nvPr>
        </p:nvSpPr>
        <p:spPr>
          <a:xfrm>
            <a:off x="3606973" y="227275"/>
            <a:ext cx="503650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INTRODUCTION</a:t>
            </a:r>
          </a:p>
        </p:txBody>
      </p:sp>
      <p:sp>
        <p:nvSpPr>
          <p:cNvPr id="3" name="TextBox 2">
            <a:extLst>
              <a:ext uri="{FF2B5EF4-FFF2-40B4-BE49-F238E27FC236}">
                <a16:creationId xmlns:a16="http://schemas.microsoft.com/office/drawing/2014/main" id="{21F9EBC6-F67F-1F7A-8F2C-8C830A281F7C}"/>
              </a:ext>
            </a:extLst>
          </p:cNvPr>
          <p:cNvSpPr txBox="1"/>
          <p:nvPr/>
        </p:nvSpPr>
        <p:spPr>
          <a:xfrm>
            <a:off x="257578" y="863382"/>
            <a:ext cx="11761940" cy="707886"/>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solidFill>
                  <a:prstClr val="black"/>
                </a:solidFill>
                <a:latin typeface="Georgia" panose="02040502050405020303" pitchFamily="18" charset="0"/>
                <a:cs typeface="Times New Roman" panose="02020603050405020304" pitchFamily="18" charset="0"/>
              </a:rPr>
              <a:t>Caney Shale is an unconventional shale reservoir in the Ardmore Basin of southern Oklahoma </a:t>
            </a:r>
          </a:p>
          <a:p>
            <a:pPr marL="342900" indent="-342900" algn="just">
              <a:buFont typeface="Arial" panose="020B0604020202020204" pitchFamily="34" charset="0"/>
              <a:buChar char="•"/>
            </a:pPr>
            <a:endParaRPr lang="en-US" sz="2000" dirty="0">
              <a:solidFill>
                <a:prstClr val="black"/>
              </a:solidFill>
              <a:latin typeface="Georgia" panose="02040502050405020303"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FF3E121E-A55B-6C0C-FDE7-59AEF7865D2F}"/>
              </a:ext>
            </a:extLst>
          </p:cNvPr>
          <p:cNvSpPr txBox="1"/>
          <p:nvPr/>
        </p:nvSpPr>
        <p:spPr>
          <a:xfrm>
            <a:off x="257578" y="1344914"/>
            <a:ext cx="4210054" cy="5016758"/>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solidFill>
                  <a:prstClr val="black"/>
                </a:solidFill>
                <a:latin typeface="Georgia" panose="02040502050405020303" pitchFamily="18" charset="0"/>
                <a:cs typeface="Times New Roman" panose="02020603050405020304" pitchFamily="18" charset="0"/>
              </a:rPr>
              <a:t>It generally underlain by the Woodford Shale which is a more prominent producing shale in the area</a:t>
            </a:r>
          </a:p>
          <a:p>
            <a:pPr marL="342900" indent="-342900" algn="just">
              <a:buFont typeface="Arial" panose="020B0604020202020204" pitchFamily="34" charset="0"/>
              <a:buChar char="•"/>
            </a:pPr>
            <a:endParaRPr lang="en-US" sz="2000" dirty="0">
              <a:solidFill>
                <a:prstClr val="black"/>
              </a:solidFill>
              <a:latin typeface="Georgia" panose="02040502050405020303" pitchFamily="18" charset="0"/>
              <a:cs typeface="Times New Roman" panose="02020603050405020304" pitchFamily="18" charset="0"/>
            </a:endParaRPr>
          </a:p>
          <a:p>
            <a:pPr marL="342900" indent="-342900" algn="just">
              <a:buFont typeface="Arial" panose="020B0604020202020204" pitchFamily="34" charset="0"/>
              <a:buChar char="•"/>
            </a:pPr>
            <a:r>
              <a:rPr lang="en-US" sz="2000" dirty="0">
                <a:solidFill>
                  <a:prstClr val="black"/>
                </a:solidFill>
                <a:latin typeface="Georgia" panose="02040502050405020303" pitchFamily="18" charset="0"/>
                <a:cs typeface="Times New Roman" panose="02020603050405020304" pitchFamily="18" charset="0"/>
              </a:rPr>
              <a:t>Though replete with oil and gas, the high clay content and ultra-low permeability creates production challenges</a:t>
            </a:r>
          </a:p>
          <a:p>
            <a:pPr marL="342900" indent="-342900" algn="just">
              <a:buFont typeface="Arial" panose="020B0604020202020204" pitchFamily="34" charset="0"/>
              <a:buChar char="•"/>
            </a:pPr>
            <a:endParaRPr lang="en-US" sz="2000" dirty="0">
              <a:solidFill>
                <a:prstClr val="black"/>
              </a:solidFill>
              <a:latin typeface="Georgia" panose="02040502050405020303" pitchFamily="18" charset="0"/>
              <a:cs typeface="Times New Roman" panose="02020603050405020304" pitchFamily="18" charset="0"/>
            </a:endParaRPr>
          </a:p>
          <a:p>
            <a:pPr marL="342900" indent="-342900" algn="just">
              <a:buFont typeface="Arial" panose="020B0604020202020204" pitchFamily="34" charset="0"/>
              <a:buChar char="•"/>
            </a:pPr>
            <a:r>
              <a:rPr lang="en-US" sz="2000" dirty="0">
                <a:solidFill>
                  <a:prstClr val="black"/>
                </a:solidFill>
                <a:latin typeface="Georgia" panose="02040502050405020303" pitchFamily="18" charset="0"/>
                <a:cs typeface="Times New Roman" panose="02020603050405020304" pitchFamily="18" charset="0"/>
              </a:rPr>
              <a:t>Hydraulic fracturing is therefore undertaken to increase permeability to enable sufficient production</a:t>
            </a:r>
          </a:p>
          <a:p>
            <a:pPr marL="342900" indent="-342900" algn="just">
              <a:buFont typeface="Arial" panose="020B0604020202020204" pitchFamily="34" charset="0"/>
              <a:buChar char="•"/>
            </a:pPr>
            <a:endParaRPr lang="en-US" sz="2000" dirty="0">
              <a:solidFill>
                <a:prstClr val="black"/>
              </a:solidFill>
              <a:latin typeface="Georgia" panose="02040502050405020303" pitchFamily="18" charset="0"/>
              <a:cs typeface="Times New Roman" panose="02020603050405020304" pitchFamily="18" charset="0"/>
            </a:endParaRPr>
          </a:p>
          <a:p>
            <a:endParaRPr lang="en-US" sz="2000" dirty="0">
              <a:solidFill>
                <a:prstClr val="black"/>
              </a:solidFill>
            </a:endParaRPr>
          </a:p>
        </p:txBody>
      </p:sp>
      <p:sp>
        <p:nvSpPr>
          <p:cNvPr id="6" name="TextBox 5">
            <a:extLst>
              <a:ext uri="{FF2B5EF4-FFF2-40B4-BE49-F238E27FC236}">
                <a16:creationId xmlns:a16="http://schemas.microsoft.com/office/drawing/2014/main" id="{D94154FE-78D0-9020-0FC5-11A99BED855A}"/>
              </a:ext>
            </a:extLst>
          </p:cNvPr>
          <p:cNvSpPr txBox="1"/>
          <p:nvPr/>
        </p:nvSpPr>
        <p:spPr>
          <a:xfrm>
            <a:off x="257578" y="5793090"/>
            <a:ext cx="11761940" cy="1015663"/>
          </a:xfrm>
          <a:prstGeom prst="rect">
            <a:avLst/>
          </a:prstGeom>
          <a:noFill/>
        </p:spPr>
        <p:txBody>
          <a:bodyPr wrap="square" rtlCol="0">
            <a:spAutoFit/>
          </a:bodyPr>
          <a:lstStyle/>
          <a:p>
            <a:pPr marL="342900" indent="-342900">
              <a:buFont typeface="Arial" panose="020B0604020202020204" pitchFamily="34" charset="0"/>
              <a:buChar char="•"/>
            </a:pPr>
            <a:r>
              <a:rPr lang="en-US" sz="2000" dirty="0">
                <a:solidFill>
                  <a:prstClr val="black"/>
                </a:solidFill>
                <a:latin typeface="Georgia" panose="02040502050405020303" pitchFamily="18" charset="0"/>
                <a:cs typeface="Times New Roman" panose="02020603050405020304" pitchFamily="18" charset="0"/>
              </a:rPr>
              <a:t>This research is to gain insight on long-term geochemical responses of the Caney Shale after hydraulic fracturing</a:t>
            </a:r>
            <a:endParaRPr lang="en-US" sz="2000" dirty="0">
              <a:solidFill>
                <a:prstClr val="black"/>
              </a:solidFill>
              <a:latin typeface="Georgia" panose="02040502050405020303" pitchFamily="18" charset="0"/>
            </a:endParaRPr>
          </a:p>
          <a:p>
            <a:endParaRPr lang="en-US" sz="2000" dirty="0">
              <a:solidFill>
                <a:prstClr val="black"/>
              </a:solidFill>
            </a:endParaRPr>
          </a:p>
        </p:txBody>
      </p:sp>
      <p:sp>
        <p:nvSpPr>
          <p:cNvPr id="7" name="TextBox 6">
            <a:extLst>
              <a:ext uri="{FF2B5EF4-FFF2-40B4-BE49-F238E27FC236}">
                <a16:creationId xmlns:a16="http://schemas.microsoft.com/office/drawing/2014/main" id="{7B48E813-FFF3-8B23-4F6F-F4CB676451A9}"/>
              </a:ext>
            </a:extLst>
          </p:cNvPr>
          <p:cNvSpPr txBox="1"/>
          <p:nvPr/>
        </p:nvSpPr>
        <p:spPr>
          <a:xfrm>
            <a:off x="4740339" y="5147536"/>
            <a:ext cx="6982558" cy="584775"/>
          </a:xfrm>
          <a:prstGeom prst="rect">
            <a:avLst/>
          </a:prstGeom>
          <a:noFill/>
        </p:spPr>
        <p:txBody>
          <a:bodyPr wrap="square" rtlCol="0">
            <a:spAutoFit/>
          </a:bodyPr>
          <a:lstStyle/>
          <a:p>
            <a:pPr algn="just">
              <a:spcAft>
                <a:spcPts val="1000"/>
              </a:spcAft>
            </a:pPr>
            <a:r>
              <a:rPr lang="en-US" sz="1600" dirty="0">
                <a:solidFill>
                  <a:srgbClr val="002060"/>
                </a:solidFill>
                <a:latin typeface="Georgia" panose="02040502050405020303" pitchFamily="18" charset="0"/>
                <a:ea typeface="Times New Roman" panose="02020603050405020304" pitchFamily="18" charset="0"/>
              </a:rPr>
              <a:t>Fig. 3: Geological map of Oklahoma, showing Sedimentary Basins and well locations </a:t>
            </a:r>
            <a:r>
              <a:rPr lang="en-US" sz="1600" dirty="0">
                <a:solidFill>
                  <a:srgbClr val="FF0000"/>
                </a:solidFill>
                <a:latin typeface="Georgia" panose="02040502050405020303" pitchFamily="18" charset="0"/>
                <a:ea typeface="Times New Roman" panose="02020603050405020304" pitchFamily="18" charset="0"/>
              </a:rPr>
              <a:t>(Red Dot within ellipsoid) </a:t>
            </a:r>
            <a:r>
              <a:rPr lang="en-US" sz="1600" dirty="0">
                <a:solidFill>
                  <a:srgbClr val="002060"/>
                </a:solidFill>
                <a:latin typeface="Georgia" panose="02040502050405020303" pitchFamily="18" charset="0"/>
              </a:rPr>
              <a:t>(after Awejori et al., 2021)</a:t>
            </a:r>
          </a:p>
        </p:txBody>
      </p:sp>
      <p:pic>
        <p:nvPicPr>
          <p:cNvPr id="8" name="Picture 7">
            <a:extLst>
              <a:ext uri="{FF2B5EF4-FFF2-40B4-BE49-F238E27FC236}">
                <a16:creationId xmlns:a16="http://schemas.microsoft.com/office/drawing/2014/main" id="{D675FAEF-171E-11E7-0602-2F3E343337A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52296" y="1314645"/>
            <a:ext cx="6970601" cy="3772112"/>
          </a:xfrm>
          <a:prstGeom prst="rect">
            <a:avLst/>
          </a:prstGeom>
        </p:spPr>
      </p:pic>
    </p:spTree>
    <p:extLst>
      <p:ext uri="{BB962C8B-B14F-4D97-AF65-F5344CB8AC3E}">
        <p14:creationId xmlns:p14="http://schemas.microsoft.com/office/powerpoint/2010/main" val="3419277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5</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693920"/>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itle 1">
            <a:extLst>
              <a:ext uri="{FF2B5EF4-FFF2-40B4-BE49-F238E27FC236}">
                <a16:creationId xmlns:a16="http://schemas.microsoft.com/office/drawing/2014/main" id="{61E1771B-F6E1-A005-05C8-75CA9BF0047E}"/>
              </a:ext>
            </a:extLst>
          </p:cNvPr>
          <p:cNvSpPr>
            <a:spLocks noGrp="1"/>
          </p:cNvSpPr>
          <p:nvPr>
            <p:ph type="title"/>
          </p:nvPr>
        </p:nvSpPr>
        <p:spPr>
          <a:xfrm>
            <a:off x="3679874" y="175451"/>
            <a:ext cx="503650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OBJECTIVES</a:t>
            </a:r>
          </a:p>
        </p:txBody>
      </p:sp>
      <p:sp>
        <p:nvSpPr>
          <p:cNvPr id="3" name="Content Placeholder 2">
            <a:extLst>
              <a:ext uri="{FF2B5EF4-FFF2-40B4-BE49-F238E27FC236}">
                <a16:creationId xmlns:a16="http://schemas.microsoft.com/office/drawing/2014/main" id="{CD40FE7B-1052-472B-9850-59219F60ABAF}"/>
              </a:ext>
            </a:extLst>
          </p:cNvPr>
          <p:cNvSpPr>
            <a:spLocks noGrp="1"/>
          </p:cNvSpPr>
          <p:nvPr>
            <p:ph idx="1"/>
          </p:nvPr>
        </p:nvSpPr>
        <p:spPr>
          <a:xfrm>
            <a:off x="407785" y="887651"/>
            <a:ext cx="5995794" cy="5970349"/>
          </a:xfrm>
        </p:spPr>
        <p:txBody>
          <a:bodyPr numCol="1">
            <a:noAutofit/>
          </a:bodyPr>
          <a:lstStyle/>
          <a:p>
            <a:pPr marL="0" indent="0" algn="just">
              <a:buClr>
                <a:schemeClr val="accent1"/>
              </a:buClr>
              <a:buNone/>
            </a:pPr>
            <a:r>
              <a:rPr lang="en-US" sz="2000" dirty="0">
                <a:latin typeface="Georgia" panose="02040502050405020303" pitchFamily="18" charset="0"/>
                <a:cs typeface="Times New Roman" panose="02020603050405020304" pitchFamily="18" charset="0"/>
              </a:rPr>
              <a:t>This study is directed towards investigating the geochemical rock-fluid reactions in subsurface Caney Shale and their impact on long-term </a:t>
            </a:r>
            <a:r>
              <a:rPr lang="en-US" sz="2000" b="1" dirty="0">
                <a:latin typeface="Georgia" panose="02040502050405020303" pitchFamily="18" charset="0"/>
                <a:cs typeface="Times New Roman" panose="02020603050405020304" pitchFamily="18" charset="0"/>
              </a:rPr>
              <a:t>permeability </a:t>
            </a:r>
            <a:r>
              <a:rPr lang="en-US" sz="2000" dirty="0">
                <a:latin typeface="Georgia" panose="02040502050405020303" pitchFamily="18" charset="0"/>
                <a:cs typeface="Times New Roman" panose="02020603050405020304" pitchFamily="18" charset="0"/>
              </a:rPr>
              <a:t>in relation to production and carbon storage</a:t>
            </a:r>
          </a:p>
          <a:p>
            <a:pPr marL="0" indent="0" algn="just">
              <a:buClr>
                <a:schemeClr val="accent1"/>
              </a:buClr>
              <a:buNone/>
            </a:pPr>
            <a:endParaRPr lang="en-US" sz="1050" b="1" dirty="0">
              <a:latin typeface="Georgia" panose="02040502050405020303" pitchFamily="18" charset="0"/>
              <a:cs typeface="Times New Roman" panose="02020603050405020304" pitchFamily="18" charset="0"/>
            </a:endParaRPr>
          </a:p>
          <a:p>
            <a:pPr marL="0" indent="0" algn="just">
              <a:buClr>
                <a:schemeClr val="accent1"/>
              </a:buClr>
              <a:buNone/>
            </a:pPr>
            <a:r>
              <a:rPr lang="en-US" sz="2000" dirty="0">
                <a:latin typeface="Georgia" panose="02040502050405020303" pitchFamily="18" charset="0"/>
                <a:cs typeface="Times New Roman" panose="02020603050405020304" pitchFamily="18" charset="0"/>
              </a:rPr>
              <a:t>To accomplish this objective, crucial sub-objectives are set out to be achieved:</a:t>
            </a:r>
          </a:p>
          <a:p>
            <a:pPr marL="0" indent="0" algn="just">
              <a:buClr>
                <a:schemeClr val="accent1"/>
              </a:buClr>
              <a:buNone/>
            </a:pPr>
            <a:endParaRPr lang="en-US" sz="1050" dirty="0">
              <a:latin typeface="Georgia" panose="02040502050405020303" pitchFamily="18" charset="0"/>
              <a:cs typeface="Times New Roman" panose="02020603050405020304" pitchFamily="18" charset="0"/>
            </a:endParaRPr>
          </a:p>
          <a:p>
            <a:pPr marL="285750" indent="-285750" algn="just">
              <a:buClr>
                <a:schemeClr val="accent1"/>
              </a:buClr>
            </a:pPr>
            <a:r>
              <a:rPr lang="en-US" sz="2000" dirty="0">
                <a:latin typeface="Georgia" panose="02040502050405020303" pitchFamily="18" charset="0"/>
                <a:cs typeface="Times New Roman" panose="02020603050405020304" pitchFamily="18" charset="0"/>
              </a:rPr>
              <a:t>Estimate and understand the general mineralogy of the Caney Shale</a:t>
            </a:r>
          </a:p>
          <a:p>
            <a:pPr marL="285750" indent="-285750" algn="just">
              <a:buClr>
                <a:schemeClr val="accent1"/>
              </a:buClr>
            </a:pPr>
            <a:endParaRPr lang="en-US" sz="1050" dirty="0">
              <a:latin typeface="Georgia" panose="02040502050405020303" pitchFamily="18" charset="0"/>
              <a:cs typeface="Times New Roman" panose="02020603050405020304" pitchFamily="18" charset="0"/>
            </a:endParaRPr>
          </a:p>
          <a:p>
            <a:pPr marL="285750" indent="-285750" algn="just">
              <a:buClr>
                <a:schemeClr val="accent1"/>
              </a:buClr>
            </a:pPr>
            <a:r>
              <a:rPr lang="en-US" sz="2000" dirty="0">
                <a:latin typeface="Georgia" panose="02040502050405020303" pitchFamily="18" charset="0"/>
                <a:cs typeface="Times New Roman" panose="02020603050405020304" pitchFamily="18" charset="0"/>
              </a:rPr>
              <a:t>Evaluate potential mineralogical transformations in the Caney Shale after hydraulic fracturing</a:t>
            </a:r>
          </a:p>
          <a:p>
            <a:pPr marL="285750" indent="-285750" algn="just">
              <a:buClr>
                <a:schemeClr val="accent1"/>
              </a:buClr>
            </a:pPr>
            <a:endParaRPr lang="en-US" sz="1050" dirty="0">
              <a:latin typeface="Georgia" panose="02040502050405020303" pitchFamily="18" charset="0"/>
              <a:cs typeface="Times New Roman" panose="02020603050405020304" pitchFamily="18" charset="0"/>
            </a:endParaRPr>
          </a:p>
          <a:p>
            <a:pPr marL="285750" indent="-285750" algn="just">
              <a:buClr>
                <a:schemeClr val="accent1"/>
              </a:buClr>
            </a:pPr>
            <a:r>
              <a:rPr lang="en-US" sz="2000" dirty="0">
                <a:latin typeface="Georgia" panose="02040502050405020303" pitchFamily="18" charset="0"/>
                <a:cs typeface="Times New Roman" panose="02020603050405020304" pitchFamily="18" charset="0"/>
              </a:rPr>
              <a:t>Assess the mechanisms and factors controlling mineralogical transformations after hydraulic fracturing</a:t>
            </a:r>
          </a:p>
          <a:p>
            <a:pPr marL="285750" indent="-285750" algn="just">
              <a:buClr>
                <a:schemeClr val="accent1"/>
              </a:buClr>
            </a:pPr>
            <a:endParaRPr lang="en-US" sz="1600" dirty="0">
              <a:latin typeface="Georgia" panose="02040502050405020303"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C73BC8CA-E427-FD63-88D4-69B72337A2B7}"/>
              </a:ext>
            </a:extLst>
          </p:cNvPr>
          <p:cNvSpPr txBox="1"/>
          <p:nvPr/>
        </p:nvSpPr>
        <p:spPr>
          <a:xfrm>
            <a:off x="6568491" y="5858780"/>
            <a:ext cx="4950220" cy="830997"/>
          </a:xfrm>
          <a:prstGeom prst="rect">
            <a:avLst/>
          </a:prstGeom>
          <a:noFill/>
        </p:spPr>
        <p:txBody>
          <a:bodyPr wrap="square" rtlCol="0">
            <a:spAutoFit/>
          </a:bodyPr>
          <a:lstStyle/>
          <a:p>
            <a:pPr algn="just"/>
            <a:r>
              <a:rPr lang="en-US" sz="1600" dirty="0">
                <a:solidFill>
                  <a:srgbClr val="002060"/>
                </a:solidFill>
                <a:latin typeface="Georgia" panose="02040502050405020303" pitchFamily="18" charset="0"/>
                <a:ea typeface="Times New Roman" panose="02020603050405020304" pitchFamily="18" charset="0"/>
              </a:rPr>
              <a:t>Fig. 4: Fracture and near-fracture Rock-Fluid Interaction following hydraulic fracturing of reservoir formation</a:t>
            </a:r>
          </a:p>
        </p:txBody>
      </p:sp>
      <p:pic>
        <p:nvPicPr>
          <p:cNvPr id="6" name="Picture 5" descr="A picture containing timeline">
            <a:extLst>
              <a:ext uri="{FF2B5EF4-FFF2-40B4-BE49-F238E27FC236}">
                <a16:creationId xmlns:a16="http://schemas.microsoft.com/office/drawing/2014/main" id="{21516D6C-706C-9245-EF21-4B52CFABA41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520" t="3516" r="2577" b="3214"/>
          <a:stretch/>
        </p:blipFill>
        <p:spPr bwMode="auto">
          <a:xfrm>
            <a:off x="6568490" y="834695"/>
            <a:ext cx="5058265" cy="5024085"/>
          </a:xfrm>
          <a:prstGeom prst="rect">
            <a:avLst/>
          </a:prstGeom>
          <a:noFill/>
          <a:ln>
            <a:noFill/>
          </a:ln>
        </p:spPr>
      </p:pic>
    </p:spTree>
    <p:extLst>
      <p:ext uri="{BB962C8B-B14F-4D97-AF65-F5344CB8AC3E}">
        <p14:creationId xmlns:p14="http://schemas.microsoft.com/office/powerpoint/2010/main" val="1663580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6</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58370" y="817123"/>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B9C26687-6812-474B-A991-C6FE5F6DC3F8}" type="datetime1">
              <a:rPr lang="en-US" smtClean="0"/>
              <a:t>16-Nov-23</a:t>
            </a:fld>
            <a:endParaRPr lang="en-US" dirty="0"/>
          </a:p>
        </p:txBody>
      </p:sp>
      <p:sp>
        <p:nvSpPr>
          <p:cNvPr id="64" name="Title 1">
            <a:extLst>
              <a:ext uri="{FF2B5EF4-FFF2-40B4-BE49-F238E27FC236}">
                <a16:creationId xmlns:a16="http://schemas.microsoft.com/office/drawing/2014/main" id="{B26C6FAE-EDA9-D934-0BDD-6AB2AFF47EB3}"/>
              </a:ext>
            </a:extLst>
          </p:cNvPr>
          <p:cNvSpPr txBox="1">
            <a:spLocks/>
          </p:cNvSpPr>
          <p:nvPr/>
        </p:nvSpPr>
        <p:spPr>
          <a:xfrm>
            <a:off x="76835" y="298621"/>
            <a:ext cx="11928572" cy="399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solidFill>
                  <a:srgbClr val="002060"/>
                </a:solidFill>
                <a:latin typeface="Georgia" panose="02040502050405020303" pitchFamily="18" charset="0"/>
              </a:rPr>
              <a:t>MATERIALS AND METHODLOGY</a:t>
            </a:r>
          </a:p>
        </p:txBody>
      </p:sp>
      <p:grpSp>
        <p:nvGrpSpPr>
          <p:cNvPr id="3" name="Group 2">
            <a:extLst>
              <a:ext uri="{FF2B5EF4-FFF2-40B4-BE49-F238E27FC236}">
                <a16:creationId xmlns:a16="http://schemas.microsoft.com/office/drawing/2014/main" id="{6839647F-59E6-F41C-A8B5-B1CBB5FECC6F}"/>
              </a:ext>
            </a:extLst>
          </p:cNvPr>
          <p:cNvGrpSpPr/>
          <p:nvPr/>
        </p:nvGrpSpPr>
        <p:grpSpPr>
          <a:xfrm>
            <a:off x="663037" y="1062336"/>
            <a:ext cx="10836323" cy="4821627"/>
            <a:chOff x="595953" y="757886"/>
            <a:chExt cx="11259624" cy="5696929"/>
          </a:xfrm>
        </p:grpSpPr>
        <p:grpSp>
          <p:nvGrpSpPr>
            <p:cNvPr id="5" name="Group 4">
              <a:extLst>
                <a:ext uri="{FF2B5EF4-FFF2-40B4-BE49-F238E27FC236}">
                  <a16:creationId xmlns:a16="http://schemas.microsoft.com/office/drawing/2014/main" id="{7E47A4E3-E996-D125-4459-4A3238899D37}"/>
                </a:ext>
              </a:extLst>
            </p:cNvPr>
            <p:cNvGrpSpPr/>
            <p:nvPr/>
          </p:nvGrpSpPr>
          <p:grpSpPr>
            <a:xfrm>
              <a:off x="595953" y="757886"/>
              <a:ext cx="11259624" cy="5696929"/>
              <a:chOff x="527715" y="726611"/>
              <a:chExt cx="11259624" cy="5696929"/>
            </a:xfrm>
          </p:grpSpPr>
          <p:grpSp>
            <p:nvGrpSpPr>
              <p:cNvPr id="9" name="Group 8">
                <a:extLst>
                  <a:ext uri="{FF2B5EF4-FFF2-40B4-BE49-F238E27FC236}">
                    <a16:creationId xmlns:a16="http://schemas.microsoft.com/office/drawing/2014/main" id="{5A0FF6C4-8B66-CF71-4B7A-61318B4F1719}"/>
                  </a:ext>
                </a:extLst>
              </p:cNvPr>
              <p:cNvGrpSpPr/>
              <p:nvPr/>
            </p:nvGrpSpPr>
            <p:grpSpPr>
              <a:xfrm>
                <a:off x="527715" y="1301681"/>
                <a:ext cx="3648890" cy="5121859"/>
                <a:chOff x="527715" y="1301681"/>
                <a:chExt cx="3648890" cy="5121859"/>
              </a:xfrm>
            </p:grpSpPr>
            <p:grpSp>
              <p:nvGrpSpPr>
                <p:cNvPr id="92" name="Group 91">
                  <a:extLst>
                    <a:ext uri="{FF2B5EF4-FFF2-40B4-BE49-F238E27FC236}">
                      <a16:creationId xmlns:a16="http://schemas.microsoft.com/office/drawing/2014/main" id="{C90569F6-8795-E646-3B54-00C7FC97044E}"/>
                    </a:ext>
                  </a:extLst>
                </p:cNvPr>
                <p:cNvGrpSpPr/>
                <p:nvPr/>
              </p:nvGrpSpPr>
              <p:grpSpPr>
                <a:xfrm rot="5400000">
                  <a:off x="508931" y="1800705"/>
                  <a:ext cx="3608288" cy="3021507"/>
                  <a:chOff x="1241011" y="741226"/>
                  <a:chExt cx="3935966" cy="3071050"/>
                </a:xfrm>
              </p:grpSpPr>
              <p:sp>
                <p:nvSpPr>
                  <p:cNvPr id="94" name="Plus Sign 93">
                    <a:extLst>
                      <a:ext uri="{FF2B5EF4-FFF2-40B4-BE49-F238E27FC236}">
                        <a16:creationId xmlns:a16="http://schemas.microsoft.com/office/drawing/2014/main" id="{83776713-AE25-0E18-2E18-A8C82F69399A}"/>
                      </a:ext>
                    </a:extLst>
                  </p:cNvPr>
                  <p:cNvSpPr/>
                  <p:nvPr/>
                </p:nvSpPr>
                <p:spPr>
                  <a:xfrm rot="16200000">
                    <a:off x="2385200" y="2057058"/>
                    <a:ext cx="386386" cy="463328"/>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sp>
                <p:nvSpPr>
                  <p:cNvPr id="95" name="Arrow: Right 94">
                    <a:extLst>
                      <a:ext uri="{FF2B5EF4-FFF2-40B4-BE49-F238E27FC236}">
                        <a16:creationId xmlns:a16="http://schemas.microsoft.com/office/drawing/2014/main" id="{BC94C291-858A-75B4-F753-095F33D345E4}"/>
                      </a:ext>
                    </a:extLst>
                  </p:cNvPr>
                  <p:cNvSpPr/>
                  <p:nvPr/>
                </p:nvSpPr>
                <p:spPr>
                  <a:xfrm>
                    <a:off x="4333787" y="2095530"/>
                    <a:ext cx="393055" cy="27881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sp>
                <p:nvSpPr>
                  <p:cNvPr id="96" name="TextBox 95">
                    <a:extLst>
                      <a:ext uri="{FF2B5EF4-FFF2-40B4-BE49-F238E27FC236}">
                        <a16:creationId xmlns:a16="http://schemas.microsoft.com/office/drawing/2014/main" id="{FBD8932B-7DCE-2E3B-82AF-EE62E18CC68B}"/>
                      </a:ext>
                    </a:extLst>
                  </p:cNvPr>
                  <p:cNvSpPr txBox="1"/>
                  <p:nvPr/>
                </p:nvSpPr>
                <p:spPr>
                  <a:xfrm rot="16200000">
                    <a:off x="54701" y="2013264"/>
                    <a:ext cx="2985322" cy="612701"/>
                  </a:xfrm>
                  <a:prstGeom prst="rect">
                    <a:avLst/>
                  </a:prstGeom>
                  <a:solidFill>
                    <a:schemeClr val="accent2">
                      <a:lumMod val="60000"/>
                      <a:lumOff val="40000"/>
                    </a:schemeClr>
                  </a:solidFill>
                  <a:ln>
                    <a:solidFill>
                      <a:schemeClr val="accent2">
                        <a:lumMod val="40000"/>
                        <a:lumOff val="60000"/>
                      </a:schemeClr>
                    </a:solidFill>
                  </a:ln>
                </p:spPr>
                <p:txBody>
                  <a:bodyPr wrap="square" rtlCol="0">
                    <a:spAutoFit/>
                  </a:bodyPr>
                  <a:lstStyle/>
                  <a:p>
                    <a:pPr algn="ctr"/>
                    <a:r>
                      <a:rPr lang="en-US" sz="2000" b="1" dirty="0">
                        <a:solidFill>
                          <a:srgbClr val="0070C0"/>
                        </a:solidFill>
                        <a:latin typeface="Cambria" panose="02040503050406030204" pitchFamily="18" charset="0"/>
                        <a:ea typeface="Cambria" panose="02040503050406030204" pitchFamily="18" charset="0"/>
                      </a:rPr>
                      <a:t>Rock Powder</a:t>
                    </a:r>
                  </a:p>
                  <a:p>
                    <a:pPr algn="ctr"/>
                    <a:endParaRPr lang="en-US" sz="1050" b="1" dirty="0">
                      <a:solidFill>
                        <a:srgbClr val="0070C0"/>
                      </a:solidFill>
                      <a:latin typeface="Cambria" panose="02040503050406030204" pitchFamily="18" charset="0"/>
                      <a:ea typeface="Cambria" panose="02040503050406030204" pitchFamily="18" charset="0"/>
                    </a:endParaRPr>
                  </a:p>
                </p:txBody>
              </p:sp>
              <p:sp>
                <p:nvSpPr>
                  <p:cNvPr id="97" name="TextBox 96">
                    <a:extLst>
                      <a:ext uri="{FF2B5EF4-FFF2-40B4-BE49-F238E27FC236}">
                        <a16:creationId xmlns:a16="http://schemas.microsoft.com/office/drawing/2014/main" id="{229FCD17-39DE-255B-DB9C-ADAF49FB20F2}"/>
                      </a:ext>
                    </a:extLst>
                  </p:cNvPr>
                  <p:cNvSpPr txBox="1"/>
                  <p:nvPr/>
                </p:nvSpPr>
                <p:spPr>
                  <a:xfrm rot="16200000">
                    <a:off x="1560639" y="2008754"/>
                    <a:ext cx="3002736" cy="604308"/>
                  </a:xfrm>
                  <a:prstGeom prst="rect">
                    <a:avLst/>
                  </a:prstGeom>
                  <a:solidFill>
                    <a:schemeClr val="accent1">
                      <a:lumMod val="40000"/>
                      <a:lumOff val="60000"/>
                    </a:schemeClr>
                  </a:solidFill>
                  <a:ln>
                    <a:solidFill>
                      <a:schemeClr val="accent1">
                        <a:lumMod val="40000"/>
                        <a:lumOff val="60000"/>
                      </a:schemeClr>
                    </a:solidFill>
                  </a:ln>
                </p:spPr>
                <p:txBody>
                  <a:bodyPr wrap="square" rtlCol="0">
                    <a:spAutoFit/>
                  </a:bodyPr>
                  <a:lstStyle/>
                  <a:p>
                    <a:pPr algn="ctr"/>
                    <a:r>
                      <a:rPr lang="en-US" sz="2000" b="1" dirty="0">
                        <a:latin typeface="Cambria" panose="02040503050406030204" pitchFamily="18" charset="0"/>
                        <a:ea typeface="Cambria" panose="02040503050406030204" pitchFamily="18" charset="0"/>
                      </a:rPr>
                      <a:t>Fluids</a:t>
                    </a:r>
                  </a:p>
                  <a:p>
                    <a:pPr algn="ctr"/>
                    <a:endParaRPr lang="en-US" sz="1000" b="1" dirty="0">
                      <a:latin typeface="Cambria" panose="02040503050406030204" pitchFamily="18" charset="0"/>
                      <a:ea typeface="Cambria" panose="02040503050406030204" pitchFamily="18" charset="0"/>
                    </a:endParaRPr>
                  </a:p>
                </p:txBody>
              </p:sp>
              <p:sp>
                <p:nvSpPr>
                  <p:cNvPr id="98" name="TextBox 97">
                    <a:extLst>
                      <a:ext uri="{FF2B5EF4-FFF2-40B4-BE49-F238E27FC236}">
                        <a16:creationId xmlns:a16="http://schemas.microsoft.com/office/drawing/2014/main" id="{652B3626-C066-2654-D84E-44C2066751B8}"/>
                      </a:ext>
                    </a:extLst>
                  </p:cNvPr>
                  <p:cNvSpPr txBox="1"/>
                  <p:nvPr/>
                </p:nvSpPr>
                <p:spPr>
                  <a:xfrm rot="16200000">
                    <a:off x="3466094" y="2015664"/>
                    <a:ext cx="2985321" cy="436445"/>
                  </a:xfrm>
                  <a:prstGeom prst="rect">
                    <a:avLst/>
                  </a:prstGeom>
                  <a:solidFill>
                    <a:srgbClr val="FF0000"/>
                  </a:solidFill>
                  <a:ln>
                    <a:solidFill>
                      <a:srgbClr val="FF0000"/>
                    </a:solidFill>
                  </a:ln>
                </p:spPr>
                <p:txBody>
                  <a:bodyPr wrap="square" rtlCol="0">
                    <a:spAutoFit/>
                  </a:bodyPr>
                  <a:lstStyle/>
                  <a:p>
                    <a:pPr algn="ctr"/>
                    <a:r>
                      <a:rPr lang="en-US" sz="2000" b="1" dirty="0">
                        <a:solidFill>
                          <a:schemeClr val="bg1"/>
                        </a:solidFill>
                        <a:latin typeface="Cambria" panose="02040503050406030204" pitchFamily="18" charset="0"/>
                        <a:ea typeface="Cambria" panose="02040503050406030204" pitchFamily="18" charset="0"/>
                      </a:rPr>
                      <a:t>Oven</a:t>
                    </a:r>
                  </a:p>
                </p:txBody>
              </p:sp>
            </p:grpSp>
            <p:sp>
              <p:nvSpPr>
                <p:cNvPr id="93" name="Rectangle 92">
                  <a:extLst>
                    <a:ext uri="{FF2B5EF4-FFF2-40B4-BE49-F238E27FC236}">
                      <a16:creationId xmlns:a16="http://schemas.microsoft.com/office/drawing/2014/main" id="{53E732B7-2DBF-E3BB-3210-C10D2DCFB487}"/>
                    </a:ext>
                  </a:extLst>
                </p:cNvPr>
                <p:cNvSpPr/>
                <p:nvPr/>
              </p:nvSpPr>
              <p:spPr>
                <a:xfrm>
                  <a:off x="527715" y="1301681"/>
                  <a:ext cx="3648890" cy="5121859"/>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grpSp>
          <p:grpSp>
            <p:nvGrpSpPr>
              <p:cNvPr id="10" name="Group 9">
                <a:extLst>
                  <a:ext uri="{FF2B5EF4-FFF2-40B4-BE49-F238E27FC236}">
                    <a16:creationId xmlns:a16="http://schemas.microsoft.com/office/drawing/2014/main" id="{F3C40E5A-CDE5-8FA1-DEF1-4D57FCE1ED64}"/>
                  </a:ext>
                </a:extLst>
              </p:cNvPr>
              <p:cNvGrpSpPr/>
              <p:nvPr/>
            </p:nvGrpSpPr>
            <p:grpSpPr>
              <a:xfrm>
                <a:off x="4758938" y="1301681"/>
                <a:ext cx="3369344" cy="5121859"/>
                <a:chOff x="5355912" y="1301681"/>
                <a:chExt cx="2532503" cy="5121859"/>
              </a:xfrm>
            </p:grpSpPr>
            <p:grpSp>
              <p:nvGrpSpPr>
                <p:cNvPr id="82" name="Group 81">
                  <a:extLst>
                    <a:ext uri="{FF2B5EF4-FFF2-40B4-BE49-F238E27FC236}">
                      <a16:creationId xmlns:a16="http://schemas.microsoft.com/office/drawing/2014/main" id="{3233EAD0-3493-7E10-28DE-E9A9D3834462}"/>
                    </a:ext>
                  </a:extLst>
                </p:cNvPr>
                <p:cNvGrpSpPr/>
                <p:nvPr/>
              </p:nvGrpSpPr>
              <p:grpSpPr>
                <a:xfrm>
                  <a:off x="5540745" y="1586608"/>
                  <a:ext cx="2160178" cy="3092657"/>
                  <a:chOff x="5682079" y="971376"/>
                  <a:chExt cx="2195597" cy="3373510"/>
                </a:xfrm>
              </p:grpSpPr>
              <p:sp>
                <p:nvSpPr>
                  <p:cNvPr id="84" name="TextBox 83">
                    <a:extLst>
                      <a:ext uri="{FF2B5EF4-FFF2-40B4-BE49-F238E27FC236}">
                        <a16:creationId xmlns:a16="http://schemas.microsoft.com/office/drawing/2014/main" id="{43F31BC3-BF3B-61B2-528E-B5DFF6013130}"/>
                      </a:ext>
                    </a:extLst>
                  </p:cNvPr>
                  <p:cNvSpPr txBox="1"/>
                  <p:nvPr/>
                </p:nvSpPr>
                <p:spPr>
                  <a:xfrm>
                    <a:off x="5682080" y="1911228"/>
                    <a:ext cx="2179093" cy="396674"/>
                  </a:xfrm>
                  <a:prstGeom prst="rect">
                    <a:avLst/>
                  </a:prstGeom>
                  <a:solidFill>
                    <a:schemeClr val="bg1">
                      <a:lumMod val="85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X-ray Diffraction (XRD)</a:t>
                    </a:r>
                  </a:p>
                </p:txBody>
              </p:sp>
              <p:sp>
                <p:nvSpPr>
                  <p:cNvPr id="85" name="TextBox 84">
                    <a:extLst>
                      <a:ext uri="{FF2B5EF4-FFF2-40B4-BE49-F238E27FC236}">
                        <a16:creationId xmlns:a16="http://schemas.microsoft.com/office/drawing/2014/main" id="{AC9DEE07-140E-B0C8-8AE5-3A3D8A8144E0}"/>
                      </a:ext>
                    </a:extLst>
                  </p:cNvPr>
                  <p:cNvSpPr txBox="1"/>
                  <p:nvPr/>
                </p:nvSpPr>
                <p:spPr>
                  <a:xfrm>
                    <a:off x="5682080" y="2579420"/>
                    <a:ext cx="2179093" cy="674344"/>
                  </a:xfrm>
                  <a:prstGeom prst="rect">
                    <a:avLst/>
                  </a:prstGeom>
                  <a:solidFill>
                    <a:schemeClr val="bg1">
                      <a:lumMod val="85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Energy Dispersive Spectroscopy (EDS)</a:t>
                    </a:r>
                  </a:p>
                </p:txBody>
              </p:sp>
              <p:sp>
                <p:nvSpPr>
                  <p:cNvPr id="87" name="TextBox 86">
                    <a:extLst>
                      <a:ext uri="{FF2B5EF4-FFF2-40B4-BE49-F238E27FC236}">
                        <a16:creationId xmlns:a16="http://schemas.microsoft.com/office/drawing/2014/main" id="{87B578ED-9A62-3663-139B-5490DA3660A7}"/>
                      </a:ext>
                    </a:extLst>
                  </p:cNvPr>
                  <p:cNvSpPr txBox="1"/>
                  <p:nvPr/>
                </p:nvSpPr>
                <p:spPr>
                  <a:xfrm>
                    <a:off x="5682079" y="3670542"/>
                    <a:ext cx="2179093" cy="674344"/>
                  </a:xfrm>
                  <a:prstGeom prst="rect">
                    <a:avLst/>
                  </a:prstGeom>
                  <a:solidFill>
                    <a:schemeClr val="bg1">
                      <a:lumMod val="85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Inductively Coupled Plasma Mass Spectroscopy (ICP-MS)</a:t>
                    </a:r>
                  </a:p>
                </p:txBody>
              </p:sp>
              <p:grpSp>
                <p:nvGrpSpPr>
                  <p:cNvPr id="88" name="Group 87">
                    <a:extLst>
                      <a:ext uri="{FF2B5EF4-FFF2-40B4-BE49-F238E27FC236}">
                        <a16:creationId xmlns:a16="http://schemas.microsoft.com/office/drawing/2014/main" id="{55DC151C-8BEC-EFBE-802B-A5211330F120}"/>
                      </a:ext>
                    </a:extLst>
                  </p:cNvPr>
                  <p:cNvGrpSpPr/>
                  <p:nvPr/>
                </p:nvGrpSpPr>
                <p:grpSpPr>
                  <a:xfrm>
                    <a:off x="5698584" y="971376"/>
                    <a:ext cx="2179092" cy="429716"/>
                    <a:chOff x="5698584" y="971376"/>
                    <a:chExt cx="2179092" cy="429716"/>
                  </a:xfrm>
                </p:grpSpPr>
                <p:sp>
                  <p:nvSpPr>
                    <p:cNvPr id="89" name="TextBox 88">
                      <a:extLst>
                        <a:ext uri="{FF2B5EF4-FFF2-40B4-BE49-F238E27FC236}">
                          <a16:creationId xmlns:a16="http://schemas.microsoft.com/office/drawing/2014/main" id="{459CF1CF-C028-1AFB-A7BD-C3831D1D4D6C}"/>
                        </a:ext>
                      </a:extLst>
                    </p:cNvPr>
                    <p:cNvSpPr txBox="1"/>
                    <p:nvPr/>
                  </p:nvSpPr>
                  <p:spPr>
                    <a:xfrm>
                      <a:off x="5698584" y="998221"/>
                      <a:ext cx="877084" cy="402871"/>
                    </a:xfrm>
                    <a:prstGeom prst="rect">
                      <a:avLst/>
                    </a:prstGeom>
                    <a:solidFill>
                      <a:schemeClr val="accent2">
                        <a:lumMod val="60000"/>
                        <a:lumOff val="40000"/>
                      </a:schemeClr>
                    </a:solidFill>
                  </p:spPr>
                  <p:txBody>
                    <a:bodyPr wrap="square" rtlCol="0">
                      <a:spAutoFit/>
                    </a:bodyPr>
                    <a:lstStyle/>
                    <a:p>
                      <a:pPr algn="ctr"/>
                      <a:r>
                        <a:rPr lang="en-US" b="1" dirty="0">
                          <a:latin typeface="Cambria" panose="02040503050406030204" pitchFamily="18" charset="0"/>
                          <a:ea typeface="Cambria" panose="02040503050406030204" pitchFamily="18" charset="0"/>
                        </a:rPr>
                        <a:t>Before</a:t>
                      </a:r>
                    </a:p>
                  </p:txBody>
                </p:sp>
                <p:sp>
                  <p:nvSpPr>
                    <p:cNvPr id="90" name="TextBox 89">
                      <a:extLst>
                        <a:ext uri="{FF2B5EF4-FFF2-40B4-BE49-F238E27FC236}">
                          <a16:creationId xmlns:a16="http://schemas.microsoft.com/office/drawing/2014/main" id="{87303178-68EB-C8B8-D5FE-9E4B6A8B6445}"/>
                        </a:ext>
                      </a:extLst>
                    </p:cNvPr>
                    <p:cNvSpPr txBox="1"/>
                    <p:nvPr/>
                  </p:nvSpPr>
                  <p:spPr>
                    <a:xfrm>
                      <a:off x="7130594" y="971376"/>
                      <a:ext cx="747082" cy="402872"/>
                    </a:xfrm>
                    <a:prstGeom prst="rect">
                      <a:avLst/>
                    </a:prstGeom>
                    <a:solidFill>
                      <a:schemeClr val="accent2">
                        <a:lumMod val="60000"/>
                        <a:lumOff val="40000"/>
                      </a:schemeClr>
                    </a:solidFill>
                  </p:spPr>
                  <p:txBody>
                    <a:bodyPr wrap="square" rtlCol="0">
                      <a:spAutoFit/>
                    </a:bodyPr>
                    <a:lstStyle/>
                    <a:p>
                      <a:pPr algn="ctr"/>
                      <a:r>
                        <a:rPr lang="en-US" b="1" dirty="0">
                          <a:latin typeface="Cambria" panose="02040503050406030204" pitchFamily="18" charset="0"/>
                          <a:ea typeface="Cambria" panose="02040503050406030204" pitchFamily="18" charset="0"/>
                        </a:rPr>
                        <a:t>After</a:t>
                      </a:r>
                    </a:p>
                  </p:txBody>
                </p:sp>
                <p:sp>
                  <p:nvSpPr>
                    <p:cNvPr id="91" name="Arrow: Right 90">
                      <a:extLst>
                        <a:ext uri="{FF2B5EF4-FFF2-40B4-BE49-F238E27FC236}">
                          <a16:creationId xmlns:a16="http://schemas.microsoft.com/office/drawing/2014/main" id="{8A0DD0FB-5E5F-7024-81EC-EE8FA6F251FD}"/>
                        </a:ext>
                      </a:extLst>
                    </p:cNvPr>
                    <p:cNvSpPr/>
                    <p:nvPr/>
                  </p:nvSpPr>
                  <p:spPr>
                    <a:xfrm>
                      <a:off x="6658142" y="1075365"/>
                      <a:ext cx="431442" cy="15712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grpSp>
            </p:grpSp>
            <p:sp>
              <p:nvSpPr>
                <p:cNvPr id="83" name="Rectangle 82">
                  <a:extLst>
                    <a:ext uri="{FF2B5EF4-FFF2-40B4-BE49-F238E27FC236}">
                      <a16:creationId xmlns:a16="http://schemas.microsoft.com/office/drawing/2014/main" id="{51E52B7F-F453-3458-08B1-CB67861A622E}"/>
                    </a:ext>
                  </a:extLst>
                </p:cNvPr>
                <p:cNvSpPr/>
                <p:nvPr/>
              </p:nvSpPr>
              <p:spPr>
                <a:xfrm>
                  <a:off x="5355912" y="1301681"/>
                  <a:ext cx="2532503" cy="5121859"/>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grpSp>
          <p:grpSp>
            <p:nvGrpSpPr>
              <p:cNvPr id="11" name="Group 10">
                <a:extLst>
                  <a:ext uri="{FF2B5EF4-FFF2-40B4-BE49-F238E27FC236}">
                    <a16:creationId xmlns:a16="http://schemas.microsoft.com/office/drawing/2014/main" id="{23EB6297-DA32-A457-2AB4-908C7E04E5F3}"/>
                  </a:ext>
                </a:extLst>
              </p:cNvPr>
              <p:cNvGrpSpPr/>
              <p:nvPr/>
            </p:nvGrpSpPr>
            <p:grpSpPr>
              <a:xfrm>
                <a:off x="8530146" y="1301681"/>
                <a:ext cx="3257193" cy="5121859"/>
                <a:chOff x="8407092" y="1301681"/>
                <a:chExt cx="3257193" cy="5121859"/>
              </a:xfrm>
            </p:grpSpPr>
            <p:grpSp>
              <p:nvGrpSpPr>
                <p:cNvPr id="69" name="Group 68">
                  <a:extLst>
                    <a:ext uri="{FF2B5EF4-FFF2-40B4-BE49-F238E27FC236}">
                      <a16:creationId xmlns:a16="http://schemas.microsoft.com/office/drawing/2014/main" id="{33F57D65-7A41-23C5-9FE3-5248E9B9C5CD}"/>
                    </a:ext>
                  </a:extLst>
                </p:cNvPr>
                <p:cNvGrpSpPr/>
                <p:nvPr/>
              </p:nvGrpSpPr>
              <p:grpSpPr>
                <a:xfrm>
                  <a:off x="8741058" y="1390523"/>
                  <a:ext cx="2781422" cy="4940434"/>
                  <a:chOff x="8934869" y="757484"/>
                  <a:chExt cx="2827028" cy="5389088"/>
                </a:xfrm>
              </p:grpSpPr>
              <p:sp>
                <p:nvSpPr>
                  <p:cNvPr id="71" name="TextBox 70">
                    <a:extLst>
                      <a:ext uri="{FF2B5EF4-FFF2-40B4-BE49-F238E27FC236}">
                        <a16:creationId xmlns:a16="http://schemas.microsoft.com/office/drawing/2014/main" id="{6810B7ED-5463-B7F6-6A5D-E7620F72586E}"/>
                      </a:ext>
                    </a:extLst>
                  </p:cNvPr>
                  <p:cNvSpPr txBox="1"/>
                  <p:nvPr/>
                </p:nvSpPr>
                <p:spPr>
                  <a:xfrm>
                    <a:off x="9040738" y="757484"/>
                    <a:ext cx="2505269" cy="674344"/>
                  </a:xfrm>
                  <a:prstGeom prst="rect">
                    <a:avLst/>
                  </a:prstGeom>
                  <a:solidFill>
                    <a:schemeClr val="accent2">
                      <a:lumMod val="40000"/>
                      <a:lumOff val="60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Mineralogical Compositions</a:t>
                    </a:r>
                  </a:p>
                </p:txBody>
              </p:sp>
              <p:sp>
                <p:nvSpPr>
                  <p:cNvPr id="72" name="TextBox 71">
                    <a:extLst>
                      <a:ext uri="{FF2B5EF4-FFF2-40B4-BE49-F238E27FC236}">
                        <a16:creationId xmlns:a16="http://schemas.microsoft.com/office/drawing/2014/main" id="{F7CEF5AA-3CCC-4B2E-8F92-1F73E7FE5B6C}"/>
                      </a:ext>
                    </a:extLst>
                  </p:cNvPr>
                  <p:cNvSpPr txBox="1"/>
                  <p:nvPr/>
                </p:nvSpPr>
                <p:spPr>
                  <a:xfrm>
                    <a:off x="9051119" y="2549022"/>
                    <a:ext cx="2505269" cy="396674"/>
                  </a:xfrm>
                  <a:prstGeom prst="rect">
                    <a:avLst/>
                  </a:prstGeom>
                  <a:solidFill>
                    <a:schemeClr val="accent2">
                      <a:lumMod val="40000"/>
                      <a:lumOff val="60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Effluent Analyses</a:t>
                    </a:r>
                  </a:p>
                </p:txBody>
              </p:sp>
              <p:sp>
                <p:nvSpPr>
                  <p:cNvPr id="74" name="TextBox 73">
                    <a:extLst>
                      <a:ext uri="{FF2B5EF4-FFF2-40B4-BE49-F238E27FC236}">
                        <a16:creationId xmlns:a16="http://schemas.microsoft.com/office/drawing/2014/main" id="{5A72676A-EF06-D8F4-0B08-45D9D19EA8B3}"/>
                      </a:ext>
                    </a:extLst>
                  </p:cNvPr>
                  <p:cNvSpPr txBox="1"/>
                  <p:nvPr/>
                </p:nvSpPr>
                <p:spPr>
                  <a:xfrm>
                    <a:off x="9051119" y="1761854"/>
                    <a:ext cx="2505269" cy="396674"/>
                  </a:xfrm>
                  <a:prstGeom prst="rect">
                    <a:avLst/>
                  </a:prstGeom>
                  <a:solidFill>
                    <a:schemeClr val="accent2">
                      <a:lumMod val="40000"/>
                      <a:lumOff val="60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Chemical Compositions</a:t>
                    </a:r>
                  </a:p>
                </p:txBody>
              </p:sp>
              <p:sp>
                <p:nvSpPr>
                  <p:cNvPr id="75" name="Plus Sign 74">
                    <a:extLst>
                      <a:ext uri="{FF2B5EF4-FFF2-40B4-BE49-F238E27FC236}">
                        <a16:creationId xmlns:a16="http://schemas.microsoft.com/office/drawing/2014/main" id="{30E1B7E2-5E3D-D1E1-58D1-DB37805B0D18}"/>
                      </a:ext>
                    </a:extLst>
                  </p:cNvPr>
                  <p:cNvSpPr/>
                  <p:nvPr/>
                </p:nvSpPr>
                <p:spPr>
                  <a:xfrm>
                    <a:off x="10184869" y="1523909"/>
                    <a:ext cx="163514" cy="188972"/>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sp>
                <p:nvSpPr>
                  <p:cNvPr id="76" name="Plus Sign 75">
                    <a:extLst>
                      <a:ext uri="{FF2B5EF4-FFF2-40B4-BE49-F238E27FC236}">
                        <a16:creationId xmlns:a16="http://schemas.microsoft.com/office/drawing/2014/main" id="{27B6CDB1-65E9-8A29-8DE1-84ABBF9CD19D}"/>
                      </a:ext>
                    </a:extLst>
                  </p:cNvPr>
                  <p:cNvSpPr/>
                  <p:nvPr/>
                </p:nvSpPr>
                <p:spPr>
                  <a:xfrm>
                    <a:off x="10211615" y="2261404"/>
                    <a:ext cx="163514" cy="188972"/>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sp>
                <p:nvSpPr>
                  <p:cNvPr id="78" name="Arrow: Down 77">
                    <a:extLst>
                      <a:ext uri="{FF2B5EF4-FFF2-40B4-BE49-F238E27FC236}">
                        <a16:creationId xmlns:a16="http://schemas.microsoft.com/office/drawing/2014/main" id="{0BAAF2B2-06FA-D3F1-E95E-036E7828F14D}"/>
                      </a:ext>
                    </a:extLst>
                  </p:cNvPr>
                  <p:cNvSpPr/>
                  <p:nvPr/>
                </p:nvSpPr>
                <p:spPr>
                  <a:xfrm>
                    <a:off x="10225859" y="4007715"/>
                    <a:ext cx="163514" cy="237464"/>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grpSp>
                <p:nvGrpSpPr>
                  <p:cNvPr id="79" name="Group 78">
                    <a:extLst>
                      <a:ext uri="{FF2B5EF4-FFF2-40B4-BE49-F238E27FC236}">
                        <a16:creationId xmlns:a16="http://schemas.microsoft.com/office/drawing/2014/main" id="{C1293962-74FB-0CDB-5C34-62BB4475A2F5}"/>
                      </a:ext>
                    </a:extLst>
                  </p:cNvPr>
                  <p:cNvGrpSpPr/>
                  <p:nvPr/>
                </p:nvGrpSpPr>
                <p:grpSpPr>
                  <a:xfrm>
                    <a:off x="8934869" y="4306819"/>
                    <a:ext cx="2827028" cy="1839753"/>
                    <a:chOff x="8934869" y="4306819"/>
                    <a:chExt cx="2827028" cy="1839753"/>
                  </a:xfrm>
                </p:grpSpPr>
                <p:sp>
                  <p:nvSpPr>
                    <p:cNvPr id="80" name="Oval 79">
                      <a:extLst>
                        <a:ext uri="{FF2B5EF4-FFF2-40B4-BE49-F238E27FC236}">
                          <a16:creationId xmlns:a16="http://schemas.microsoft.com/office/drawing/2014/main" id="{FD6661B1-C5E6-5951-8181-E9F54C3AD60F}"/>
                        </a:ext>
                      </a:extLst>
                    </p:cNvPr>
                    <p:cNvSpPr/>
                    <p:nvPr/>
                  </p:nvSpPr>
                  <p:spPr>
                    <a:xfrm>
                      <a:off x="8934869" y="4306819"/>
                      <a:ext cx="2827028" cy="1839753"/>
                    </a:xfrm>
                    <a:prstGeom prst="ellipse">
                      <a:avLst/>
                    </a:prstGeom>
                    <a:solidFill>
                      <a:schemeClr val="accent6">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sp>
                  <p:nvSpPr>
                    <p:cNvPr id="81" name="TextBox 80">
                      <a:extLst>
                        <a:ext uri="{FF2B5EF4-FFF2-40B4-BE49-F238E27FC236}">
                          <a16:creationId xmlns:a16="http://schemas.microsoft.com/office/drawing/2014/main" id="{9B88199C-58FA-AADA-E880-E3F9F350B7DC}"/>
                        </a:ext>
                      </a:extLst>
                    </p:cNvPr>
                    <p:cNvSpPr txBox="1"/>
                    <p:nvPr/>
                  </p:nvSpPr>
                  <p:spPr>
                    <a:xfrm>
                      <a:off x="9012040" y="4589873"/>
                      <a:ext cx="2591153" cy="1007180"/>
                    </a:xfrm>
                    <a:prstGeom prst="rect">
                      <a:avLst/>
                    </a:prstGeom>
                    <a:noFill/>
                  </p:spPr>
                  <p:txBody>
                    <a:bodyPr wrap="square" rtlCol="0">
                      <a:spAutoFit/>
                    </a:bodyPr>
                    <a:lstStyle/>
                    <a:p>
                      <a:pPr algn="ctr"/>
                      <a:r>
                        <a:rPr lang="en-US" b="1" dirty="0">
                          <a:latin typeface="Cambria" panose="02040503050406030204" pitchFamily="18" charset="0"/>
                          <a:ea typeface="Cambria" panose="02040503050406030204" pitchFamily="18" charset="0"/>
                        </a:rPr>
                        <a:t>Characterization of Alterations caused by Geochemical Reaction</a:t>
                      </a:r>
                    </a:p>
                  </p:txBody>
                </p:sp>
              </p:grpSp>
            </p:grpSp>
            <p:sp>
              <p:nvSpPr>
                <p:cNvPr id="70" name="Rectangle 69">
                  <a:extLst>
                    <a:ext uri="{FF2B5EF4-FFF2-40B4-BE49-F238E27FC236}">
                      <a16:creationId xmlns:a16="http://schemas.microsoft.com/office/drawing/2014/main" id="{52F7084B-F7F7-B0CB-ACE6-73D537401576}"/>
                    </a:ext>
                  </a:extLst>
                </p:cNvPr>
                <p:cNvSpPr/>
                <p:nvPr/>
              </p:nvSpPr>
              <p:spPr>
                <a:xfrm>
                  <a:off x="8407092" y="1301681"/>
                  <a:ext cx="3257193" cy="5121859"/>
                </a:xfrm>
                <a:prstGeom prst="rect">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grpSp>
          <p:grpSp>
            <p:nvGrpSpPr>
              <p:cNvPr id="12" name="Group 11">
                <a:extLst>
                  <a:ext uri="{FF2B5EF4-FFF2-40B4-BE49-F238E27FC236}">
                    <a16:creationId xmlns:a16="http://schemas.microsoft.com/office/drawing/2014/main" id="{44413530-EF06-B48E-EC2C-7A759FC19EA6}"/>
                  </a:ext>
                </a:extLst>
              </p:cNvPr>
              <p:cNvGrpSpPr/>
              <p:nvPr/>
            </p:nvGrpSpPr>
            <p:grpSpPr>
              <a:xfrm>
                <a:off x="539370" y="726611"/>
                <a:ext cx="11247969" cy="540198"/>
                <a:chOff x="539370" y="726611"/>
                <a:chExt cx="11247969" cy="540198"/>
              </a:xfrm>
            </p:grpSpPr>
            <p:sp>
              <p:nvSpPr>
                <p:cNvPr id="66" name="TextBox 65">
                  <a:extLst>
                    <a:ext uri="{FF2B5EF4-FFF2-40B4-BE49-F238E27FC236}">
                      <a16:creationId xmlns:a16="http://schemas.microsoft.com/office/drawing/2014/main" id="{40A3732A-926D-A03B-D6B5-ECF5EA577AD5}"/>
                    </a:ext>
                  </a:extLst>
                </p:cNvPr>
                <p:cNvSpPr txBox="1"/>
                <p:nvPr/>
              </p:nvSpPr>
              <p:spPr>
                <a:xfrm>
                  <a:off x="539370" y="738875"/>
                  <a:ext cx="3648890" cy="523220"/>
                </a:xfrm>
                <a:prstGeom prst="rect">
                  <a:avLst/>
                </a:prstGeom>
                <a:solidFill>
                  <a:schemeClr val="accent1">
                    <a:lumMod val="60000"/>
                    <a:lumOff val="40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SAMPLE PREPARATION AND STATIC BATCH REACTOR EXPERIMENT</a:t>
                  </a:r>
                </a:p>
              </p:txBody>
            </p:sp>
            <p:sp>
              <p:nvSpPr>
                <p:cNvPr id="67" name="TextBox 66">
                  <a:extLst>
                    <a:ext uri="{FF2B5EF4-FFF2-40B4-BE49-F238E27FC236}">
                      <a16:creationId xmlns:a16="http://schemas.microsoft.com/office/drawing/2014/main" id="{CE2E6BF0-79CB-07A1-6207-582D1414B09C}"/>
                    </a:ext>
                  </a:extLst>
                </p:cNvPr>
                <p:cNvSpPr txBox="1"/>
                <p:nvPr/>
              </p:nvSpPr>
              <p:spPr>
                <a:xfrm>
                  <a:off x="4758936" y="735452"/>
                  <a:ext cx="3369344" cy="523220"/>
                </a:xfrm>
                <a:prstGeom prst="rect">
                  <a:avLst/>
                </a:prstGeom>
                <a:solidFill>
                  <a:schemeClr val="accent1">
                    <a:lumMod val="60000"/>
                    <a:lumOff val="40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LABORATORY TECHNIQUES AND DATA ACQUISITION</a:t>
                  </a:r>
                </a:p>
              </p:txBody>
            </p:sp>
            <p:sp>
              <p:nvSpPr>
                <p:cNvPr id="68" name="TextBox 67">
                  <a:extLst>
                    <a:ext uri="{FF2B5EF4-FFF2-40B4-BE49-F238E27FC236}">
                      <a16:creationId xmlns:a16="http://schemas.microsoft.com/office/drawing/2014/main" id="{4387CEF1-B262-B7A6-22DC-4A708153ED26}"/>
                    </a:ext>
                  </a:extLst>
                </p:cNvPr>
                <p:cNvSpPr txBox="1"/>
                <p:nvPr/>
              </p:nvSpPr>
              <p:spPr>
                <a:xfrm>
                  <a:off x="8495813" y="726611"/>
                  <a:ext cx="3291526" cy="540198"/>
                </a:xfrm>
                <a:prstGeom prst="rect">
                  <a:avLst/>
                </a:prstGeom>
                <a:solidFill>
                  <a:schemeClr val="accent1">
                    <a:lumMod val="60000"/>
                    <a:lumOff val="40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DATA ANALYSES, INTEGRATION AND INTERPRETATION</a:t>
                  </a:r>
                </a:p>
              </p:txBody>
            </p:sp>
          </p:grpSp>
          <p:sp>
            <p:nvSpPr>
              <p:cNvPr id="13" name="Arrow: Right 12">
                <a:extLst>
                  <a:ext uri="{FF2B5EF4-FFF2-40B4-BE49-F238E27FC236}">
                    <a16:creationId xmlns:a16="http://schemas.microsoft.com/office/drawing/2014/main" id="{03B26C6C-CF0C-19B2-3498-7D59FBB0C408}"/>
                  </a:ext>
                </a:extLst>
              </p:cNvPr>
              <p:cNvSpPr/>
              <p:nvPr/>
            </p:nvSpPr>
            <p:spPr>
              <a:xfrm>
                <a:off x="4256012" y="3320279"/>
                <a:ext cx="423517" cy="26685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sp>
            <p:nvSpPr>
              <p:cNvPr id="14" name="Arrow: Right 13">
                <a:extLst>
                  <a:ext uri="{FF2B5EF4-FFF2-40B4-BE49-F238E27FC236}">
                    <a16:creationId xmlns:a16="http://schemas.microsoft.com/office/drawing/2014/main" id="{97CDE864-2106-1233-11B6-A247510DE5A9}"/>
                  </a:ext>
                </a:extLst>
              </p:cNvPr>
              <p:cNvSpPr/>
              <p:nvPr/>
            </p:nvSpPr>
            <p:spPr>
              <a:xfrm>
                <a:off x="8131174" y="3331370"/>
                <a:ext cx="364641" cy="27641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grpSp>
        <p:sp>
          <p:nvSpPr>
            <p:cNvPr id="6" name="Rectangle: Rounded Corners 5">
              <a:extLst>
                <a:ext uri="{FF2B5EF4-FFF2-40B4-BE49-F238E27FC236}">
                  <a16:creationId xmlns:a16="http://schemas.microsoft.com/office/drawing/2014/main" id="{19DAF6B9-C3F9-5461-3228-0F37B933BE56}"/>
                </a:ext>
              </a:extLst>
            </p:cNvPr>
            <p:cNvSpPr/>
            <p:nvPr/>
          </p:nvSpPr>
          <p:spPr>
            <a:xfrm>
              <a:off x="853428" y="1965420"/>
              <a:ext cx="2954295" cy="650445"/>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Cambria" panose="02040503050406030204" pitchFamily="18" charset="0"/>
                  <a:ea typeface="Cambria" panose="02040503050406030204" pitchFamily="18" charset="0"/>
                </a:rPr>
                <a:t>Vertical Well (Cored-Rock)</a:t>
              </a:r>
            </a:p>
            <a:p>
              <a:pPr algn="ctr"/>
              <a:r>
                <a:rPr lang="en-US" sz="1200" b="1" dirty="0">
                  <a:solidFill>
                    <a:schemeClr val="tx1"/>
                  </a:solidFill>
                  <a:latin typeface="Cambria" panose="02040503050406030204" pitchFamily="18" charset="0"/>
                  <a:ea typeface="Cambria" panose="02040503050406030204" pitchFamily="18" charset="0"/>
                </a:rPr>
                <a:t>Horizontal Well (Rock-Cuttings)</a:t>
              </a:r>
            </a:p>
          </p:txBody>
        </p:sp>
        <p:sp>
          <p:nvSpPr>
            <p:cNvPr id="7" name="Rectangle: Rounded Corners 6">
              <a:extLst>
                <a:ext uri="{FF2B5EF4-FFF2-40B4-BE49-F238E27FC236}">
                  <a16:creationId xmlns:a16="http://schemas.microsoft.com/office/drawing/2014/main" id="{1585860B-98FC-0734-A5CA-E835CCF86E98}"/>
                </a:ext>
              </a:extLst>
            </p:cNvPr>
            <p:cNvSpPr/>
            <p:nvPr/>
          </p:nvSpPr>
          <p:spPr>
            <a:xfrm>
              <a:off x="870560" y="3331781"/>
              <a:ext cx="2954295" cy="979128"/>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Cambria" panose="02040503050406030204" pitchFamily="18" charset="0"/>
                <a:ea typeface="Cambria" panose="02040503050406030204" pitchFamily="18" charset="0"/>
              </a:endParaRPr>
            </a:p>
            <a:p>
              <a:pPr algn="ctr"/>
              <a:r>
                <a:rPr lang="en-US" sz="1200" b="1" dirty="0">
                  <a:solidFill>
                    <a:srgbClr val="002060"/>
                  </a:solidFill>
                  <a:latin typeface="Cambria" panose="02040503050406030204" pitchFamily="18" charset="0"/>
                  <a:ea typeface="Cambria" panose="02040503050406030204" pitchFamily="18" charset="0"/>
                </a:rPr>
                <a:t>Main Fluid: </a:t>
              </a:r>
              <a:r>
                <a:rPr lang="en-US" sz="1200" b="1" dirty="0">
                  <a:solidFill>
                    <a:schemeClr val="tx1"/>
                  </a:solidFill>
                  <a:latin typeface="Cambria" panose="02040503050406030204" pitchFamily="18" charset="0"/>
                  <a:ea typeface="Cambria" panose="02040503050406030204" pitchFamily="18" charset="0"/>
                </a:rPr>
                <a:t>Field Produced Fluid</a:t>
              </a:r>
            </a:p>
            <a:p>
              <a:pPr algn="ctr"/>
              <a:r>
                <a:rPr lang="en-US" sz="1200" b="1" dirty="0">
                  <a:solidFill>
                    <a:srgbClr val="002060"/>
                  </a:solidFill>
                  <a:latin typeface="Cambria" panose="02040503050406030204" pitchFamily="18" charset="0"/>
                  <a:ea typeface="Cambria" panose="02040503050406030204" pitchFamily="18" charset="0"/>
                </a:rPr>
                <a:t>Standard:</a:t>
              </a:r>
              <a:r>
                <a:rPr lang="en-US" sz="1200" b="1" dirty="0">
                  <a:solidFill>
                    <a:schemeClr val="tx1"/>
                  </a:solidFill>
                  <a:latin typeface="Cambria" panose="02040503050406030204" pitchFamily="18" charset="0"/>
                  <a:ea typeface="Cambria" panose="02040503050406030204" pitchFamily="18" charset="0"/>
                </a:rPr>
                <a:t> Deionized Water</a:t>
              </a:r>
            </a:p>
            <a:p>
              <a:pPr algn="ctr"/>
              <a:endParaRPr lang="en-US" sz="1200" b="1" dirty="0">
                <a:solidFill>
                  <a:schemeClr val="accent1">
                    <a:lumMod val="75000"/>
                  </a:schemeClr>
                </a:solidFill>
                <a:latin typeface="Cambria" panose="02040503050406030204" pitchFamily="18" charset="0"/>
                <a:ea typeface="Cambria" panose="02040503050406030204" pitchFamily="18" charset="0"/>
              </a:endParaRPr>
            </a:p>
          </p:txBody>
        </p:sp>
        <p:sp>
          <p:nvSpPr>
            <p:cNvPr id="8" name="Rectangle: Rounded Corners 7">
              <a:extLst>
                <a:ext uri="{FF2B5EF4-FFF2-40B4-BE49-F238E27FC236}">
                  <a16:creationId xmlns:a16="http://schemas.microsoft.com/office/drawing/2014/main" id="{DD35538D-8E6C-549C-4592-EA4FABFB38E1}"/>
                </a:ext>
              </a:extLst>
            </p:cNvPr>
            <p:cNvSpPr/>
            <p:nvPr/>
          </p:nvSpPr>
          <p:spPr>
            <a:xfrm>
              <a:off x="954906" y="5171771"/>
              <a:ext cx="2954295" cy="1066564"/>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Cambria" panose="02040503050406030204" pitchFamily="18" charset="0"/>
                <a:ea typeface="Cambria" panose="02040503050406030204" pitchFamily="18" charset="0"/>
              </a:endParaRPr>
            </a:p>
            <a:p>
              <a:pPr algn="ctr"/>
              <a:r>
                <a:rPr lang="en-US" sz="1200" b="1" dirty="0">
                  <a:solidFill>
                    <a:schemeClr val="tx1"/>
                  </a:solidFill>
                  <a:latin typeface="Cambria" panose="02040503050406030204" pitchFamily="18" charset="0"/>
                  <a:ea typeface="Cambria" panose="02040503050406030204" pitchFamily="18" charset="0"/>
                </a:rPr>
                <a:t>Conditions: 95</a:t>
              </a:r>
              <a:r>
                <a:rPr lang="en-US" sz="1200" b="1" baseline="30000" dirty="0">
                  <a:solidFill>
                    <a:schemeClr val="tx1"/>
                  </a:solidFill>
                  <a:latin typeface="Cambria" panose="02040503050406030204" pitchFamily="18" charset="0"/>
                  <a:ea typeface="Cambria" panose="02040503050406030204" pitchFamily="18" charset="0"/>
                </a:rPr>
                <a:t>o</a:t>
              </a:r>
              <a:r>
                <a:rPr lang="en-US" sz="1200" b="1" dirty="0">
                  <a:solidFill>
                    <a:schemeClr val="tx1"/>
                  </a:solidFill>
                  <a:latin typeface="Cambria" panose="02040503050406030204" pitchFamily="18" charset="0"/>
                  <a:ea typeface="Cambria" panose="02040503050406030204" pitchFamily="18" charset="0"/>
                </a:rPr>
                <a:t>C (203</a:t>
              </a:r>
              <a:r>
                <a:rPr lang="en-US" sz="1200" b="1" baseline="30000" dirty="0">
                  <a:solidFill>
                    <a:schemeClr val="tx1"/>
                  </a:solidFill>
                  <a:latin typeface="Cambria" panose="02040503050406030204" pitchFamily="18" charset="0"/>
                  <a:ea typeface="Cambria" panose="02040503050406030204" pitchFamily="18" charset="0"/>
                </a:rPr>
                <a:t>o</a:t>
              </a:r>
              <a:r>
                <a:rPr lang="en-US" sz="1200" b="1" dirty="0">
                  <a:solidFill>
                    <a:schemeClr val="tx1"/>
                  </a:solidFill>
                  <a:latin typeface="Cambria" panose="02040503050406030204" pitchFamily="18" charset="0"/>
                  <a:ea typeface="Cambria" panose="02040503050406030204" pitchFamily="18" charset="0"/>
                </a:rPr>
                <a:t>F), 14.7psi</a:t>
              </a:r>
            </a:p>
            <a:p>
              <a:pPr algn="ctr"/>
              <a:r>
                <a:rPr lang="en-US" sz="1200" b="1" dirty="0">
                  <a:solidFill>
                    <a:schemeClr val="tx1"/>
                  </a:solidFill>
                  <a:latin typeface="Cambria" panose="02040503050406030204" pitchFamily="18" charset="0"/>
                  <a:ea typeface="Cambria" panose="02040503050406030204" pitchFamily="18" charset="0"/>
                </a:rPr>
                <a:t>Liquid to powder ratio (150mL:1g)  Average Particle Size =30µm</a:t>
              </a:r>
            </a:p>
            <a:p>
              <a:pPr algn="ctr"/>
              <a:r>
                <a:rPr lang="en-US" sz="1200" b="1" dirty="0">
                  <a:solidFill>
                    <a:schemeClr val="tx1"/>
                  </a:solidFill>
                  <a:latin typeface="Cambria" panose="02040503050406030204" pitchFamily="18" charset="0"/>
                  <a:ea typeface="Cambria" panose="02040503050406030204" pitchFamily="18" charset="0"/>
                </a:rPr>
                <a:t>Sampling Days: 0, 7 and 30 days</a:t>
              </a:r>
            </a:p>
            <a:p>
              <a:pPr algn="ctr"/>
              <a:endParaRPr lang="en-US" sz="1200" b="1" dirty="0">
                <a:solidFill>
                  <a:schemeClr val="tx1"/>
                </a:solidFill>
                <a:latin typeface="Cambria" panose="02040503050406030204" pitchFamily="18" charset="0"/>
                <a:ea typeface="Cambria" panose="02040503050406030204" pitchFamily="18" charset="0"/>
              </a:endParaRPr>
            </a:p>
          </p:txBody>
        </p:sp>
      </p:grpSp>
      <p:sp>
        <p:nvSpPr>
          <p:cNvPr id="99" name="TextBox 98">
            <a:extLst>
              <a:ext uri="{FF2B5EF4-FFF2-40B4-BE49-F238E27FC236}">
                <a16:creationId xmlns:a16="http://schemas.microsoft.com/office/drawing/2014/main" id="{C67E6A5C-6BC4-6474-DB65-8B24BE20EF0E}"/>
              </a:ext>
            </a:extLst>
          </p:cNvPr>
          <p:cNvSpPr txBox="1"/>
          <p:nvPr/>
        </p:nvSpPr>
        <p:spPr>
          <a:xfrm>
            <a:off x="324155" y="6002516"/>
            <a:ext cx="11514088" cy="307777"/>
          </a:xfrm>
          <a:prstGeom prst="rect">
            <a:avLst/>
          </a:prstGeom>
          <a:noFill/>
        </p:spPr>
        <p:txBody>
          <a:bodyPr wrap="square" rtlCol="0">
            <a:spAutoFit/>
          </a:bodyPr>
          <a:lstStyle/>
          <a:p>
            <a:pPr algn="ctr"/>
            <a:r>
              <a:rPr lang="en-US" sz="1400" b="1" dirty="0">
                <a:solidFill>
                  <a:schemeClr val="accent2">
                    <a:lumMod val="50000"/>
                  </a:schemeClr>
                </a:solidFill>
                <a:latin typeface="Georgia" panose="02040502050405020303" pitchFamily="18" charset="0"/>
              </a:rPr>
              <a:t>Flow chart of materials and methodology used in experiment, data acquisition and interpretation</a:t>
            </a:r>
          </a:p>
        </p:txBody>
      </p:sp>
      <p:sp>
        <p:nvSpPr>
          <p:cNvPr id="2" name="Plus Sign 1">
            <a:extLst>
              <a:ext uri="{FF2B5EF4-FFF2-40B4-BE49-F238E27FC236}">
                <a16:creationId xmlns:a16="http://schemas.microsoft.com/office/drawing/2014/main" id="{16CD4DB4-7AC0-3F78-22F7-92E91C257029}"/>
              </a:ext>
            </a:extLst>
          </p:cNvPr>
          <p:cNvSpPr/>
          <p:nvPr/>
        </p:nvSpPr>
        <p:spPr>
          <a:xfrm>
            <a:off x="9894956" y="3354212"/>
            <a:ext cx="154828" cy="146622"/>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a typeface="Cambria" panose="02040503050406030204" pitchFamily="18" charset="0"/>
            </a:endParaRPr>
          </a:p>
        </p:txBody>
      </p:sp>
      <p:sp>
        <p:nvSpPr>
          <p:cNvPr id="15" name="TextBox 14">
            <a:extLst>
              <a:ext uri="{FF2B5EF4-FFF2-40B4-BE49-F238E27FC236}">
                <a16:creationId xmlns:a16="http://schemas.microsoft.com/office/drawing/2014/main" id="{C1338941-30EB-9ACE-5810-00A2C7B5BFE8}"/>
              </a:ext>
            </a:extLst>
          </p:cNvPr>
          <p:cNvSpPr txBox="1"/>
          <p:nvPr/>
        </p:nvSpPr>
        <p:spPr>
          <a:xfrm>
            <a:off x="8796106" y="3617014"/>
            <a:ext cx="2372188" cy="307777"/>
          </a:xfrm>
          <a:prstGeom prst="rect">
            <a:avLst/>
          </a:prstGeom>
          <a:solidFill>
            <a:schemeClr val="accent2">
              <a:lumMod val="40000"/>
              <a:lumOff val="60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Simulation</a:t>
            </a:r>
          </a:p>
        </p:txBody>
      </p:sp>
      <p:sp>
        <p:nvSpPr>
          <p:cNvPr id="16" name="TextBox 15">
            <a:extLst>
              <a:ext uri="{FF2B5EF4-FFF2-40B4-BE49-F238E27FC236}">
                <a16:creationId xmlns:a16="http://schemas.microsoft.com/office/drawing/2014/main" id="{877C9A32-ACD8-E2CF-7E96-6E25E65FD7C7}"/>
              </a:ext>
            </a:extLst>
          </p:cNvPr>
          <p:cNvSpPr txBox="1"/>
          <p:nvPr/>
        </p:nvSpPr>
        <p:spPr>
          <a:xfrm>
            <a:off x="4971852" y="4680726"/>
            <a:ext cx="2745151" cy="307777"/>
          </a:xfrm>
          <a:prstGeom prst="rect">
            <a:avLst/>
          </a:prstGeom>
          <a:solidFill>
            <a:schemeClr val="bg1">
              <a:lumMod val="85000"/>
            </a:schemeClr>
          </a:solidFill>
        </p:spPr>
        <p:txBody>
          <a:bodyPr wrap="square" rtlCol="0">
            <a:spAutoFit/>
          </a:bodyPr>
          <a:lstStyle/>
          <a:p>
            <a:pPr algn="ctr"/>
            <a:r>
              <a:rPr lang="en-US" sz="1400" b="1" dirty="0">
                <a:latin typeface="Cambria" panose="02040503050406030204" pitchFamily="18" charset="0"/>
                <a:ea typeface="Cambria" panose="02040503050406030204" pitchFamily="18" charset="0"/>
              </a:rPr>
              <a:t>Modeling by LBNL</a:t>
            </a:r>
          </a:p>
        </p:txBody>
      </p:sp>
    </p:spTree>
    <p:extLst>
      <p:ext uri="{BB962C8B-B14F-4D97-AF65-F5344CB8AC3E}">
        <p14:creationId xmlns:p14="http://schemas.microsoft.com/office/powerpoint/2010/main" val="4158267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7</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1009553"/>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560553CA-55EE-4658-ACF1-A52E97571E24}" type="datetime1">
              <a:rPr lang="en-US" smtClean="0"/>
              <a:t>16-Nov-23</a:t>
            </a:fld>
            <a:endParaRPr lang="en-US" dirty="0"/>
          </a:p>
        </p:txBody>
      </p:sp>
      <p:sp>
        <p:nvSpPr>
          <p:cNvPr id="15" name="Title 1">
            <a:extLst>
              <a:ext uri="{FF2B5EF4-FFF2-40B4-BE49-F238E27FC236}">
                <a16:creationId xmlns:a16="http://schemas.microsoft.com/office/drawing/2014/main" id="{1C4EA386-6706-B4DD-FDA9-99A19F83CC2D}"/>
              </a:ext>
            </a:extLst>
          </p:cNvPr>
          <p:cNvSpPr txBox="1">
            <a:spLocks/>
          </p:cNvSpPr>
          <p:nvPr/>
        </p:nvSpPr>
        <p:spPr>
          <a:xfrm>
            <a:off x="172481" y="362192"/>
            <a:ext cx="11928572" cy="399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solidFill>
                  <a:srgbClr val="002060"/>
                </a:solidFill>
                <a:latin typeface="Georgia" panose="02040502050405020303" pitchFamily="18" charset="0"/>
                <a:ea typeface="Cambria" panose="02040503050406030204" pitchFamily="18" charset="0"/>
                <a:cs typeface="Times New Roman" panose="02020603050405020304" pitchFamily="18" charset="0"/>
              </a:rPr>
              <a:t>RESULTS - Mineralogical Alterations in Well 1 Samples</a:t>
            </a:r>
            <a:endParaRPr lang="en-US" sz="2800" dirty="0">
              <a:solidFill>
                <a:srgbClr val="002060"/>
              </a:solidFill>
              <a:latin typeface="Georgia" panose="02040502050405020303" pitchFamily="18" charset="0"/>
            </a:endParaRPr>
          </a:p>
        </p:txBody>
      </p:sp>
      <p:sp>
        <p:nvSpPr>
          <p:cNvPr id="8" name="TextBox 7">
            <a:extLst>
              <a:ext uri="{FF2B5EF4-FFF2-40B4-BE49-F238E27FC236}">
                <a16:creationId xmlns:a16="http://schemas.microsoft.com/office/drawing/2014/main" id="{2192CB00-20BA-E20A-571C-F5C8426F16D6}"/>
              </a:ext>
            </a:extLst>
          </p:cNvPr>
          <p:cNvSpPr txBox="1"/>
          <p:nvPr/>
        </p:nvSpPr>
        <p:spPr>
          <a:xfrm>
            <a:off x="7192371" y="1423694"/>
            <a:ext cx="4626590" cy="1692771"/>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Georgia" panose="02040502050405020303" pitchFamily="18" charset="0"/>
                <a:ea typeface="Cambria" panose="02040503050406030204" pitchFamily="18" charset="0"/>
              </a:rPr>
              <a:t>Pyrite breakdown occurs mostly within the first 7 days of reaction </a:t>
            </a:r>
          </a:p>
          <a:p>
            <a:pPr marL="285750" indent="-285750" algn="just">
              <a:buFont typeface="Arial" panose="020B0604020202020204" pitchFamily="34" charset="0"/>
              <a:buChar char="•"/>
            </a:pPr>
            <a:endParaRPr lang="en-US" sz="1400" dirty="0">
              <a:latin typeface="Georgia" panose="02040502050405020303" pitchFamily="18" charset="0"/>
              <a:ea typeface="Cambria" panose="02040503050406030204" pitchFamily="18" charset="0"/>
            </a:endParaRPr>
          </a:p>
          <a:p>
            <a:pPr marL="285750" indent="-285750" algn="just">
              <a:buFont typeface="Arial" panose="020B0604020202020204" pitchFamily="34" charset="0"/>
              <a:buChar char="•"/>
            </a:pPr>
            <a:r>
              <a:rPr lang="en-US" dirty="0">
                <a:latin typeface="Georgia" panose="02040502050405020303" pitchFamily="18" charset="0"/>
                <a:ea typeface="Cambria" panose="02040503050406030204" pitchFamily="18" charset="0"/>
              </a:rPr>
              <a:t>Quartz drops in the first 7 days but increases between 7 to 30 days whilst carbonate is relatively stable</a:t>
            </a:r>
          </a:p>
        </p:txBody>
      </p:sp>
      <p:sp>
        <p:nvSpPr>
          <p:cNvPr id="9" name="TextBox 8">
            <a:extLst>
              <a:ext uri="{FF2B5EF4-FFF2-40B4-BE49-F238E27FC236}">
                <a16:creationId xmlns:a16="http://schemas.microsoft.com/office/drawing/2014/main" id="{FBA09C62-8724-DC11-7F50-740B45F2CA81}"/>
              </a:ext>
            </a:extLst>
          </p:cNvPr>
          <p:cNvSpPr txBox="1"/>
          <p:nvPr/>
        </p:nvSpPr>
        <p:spPr>
          <a:xfrm>
            <a:off x="7192371" y="3155641"/>
            <a:ext cx="4626590" cy="1692771"/>
          </a:xfrm>
          <a:prstGeom prst="rect">
            <a:avLst/>
          </a:prstGeom>
          <a:noFill/>
        </p:spPr>
        <p:txBody>
          <a:bodyPr wrap="square" rtlCol="0">
            <a:spAutoFit/>
          </a:bodyPr>
          <a:lstStyle>
            <a:defPPr>
              <a:defRPr lang="en-US"/>
            </a:defPPr>
            <a:lvl1pPr algn="just">
              <a:defRPr>
                <a:latin typeface="Cambria" panose="02040503050406030204" pitchFamily="18" charset="0"/>
                <a:ea typeface="Cambria" panose="02040503050406030204" pitchFamily="18" charset="0"/>
              </a:defRPr>
            </a:lvl1pPr>
          </a:lstStyle>
          <a:p>
            <a:pPr marL="285750" indent="-285750">
              <a:buFont typeface="Arial" panose="020B0604020202020204" pitchFamily="34" charset="0"/>
              <a:buChar char="•"/>
            </a:pPr>
            <a:r>
              <a:rPr lang="en-US" dirty="0">
                <a:latin typeface="Georgia" panose="02040502050405020303" pitchFamily="18" charset="0"/>
              </a:rPr>
              <a:t>Feldspar composition reduces and completely breakdown after 30 days </a:t>
            </a:r>
          </a:p>
          <a:p>
            <a:pPr marL="285750" indent="-285750">
              <a:buFont typeface="Arial" panose="020B0604020202020204" pitchFamily="34" charset="0"/>
              <a:buChar char="•"/>
            </a:pPr>
            <a:endParaRPr lang="en-US" sz="1400" dirty="0">
              <a:latin typeface="Georgia" panose="02040502050405020303" pitchFamily="18" charset="0"/>
            </a:endParaRPr>
          </a:p>
          <a:p>
            <a:pPr marL="285750" indent="-285750">
              <a:buFont typeface="Arial" panose="020B0604020202020204" pitchFamily="34" charset="0"/>
              <a:buChar char="•"/>
            </a:pPr>
            <a:r>
              <a:rPr lang="en-US" dirty="0" err="1">
                <a:latin typeface="Georgia" panose="02040502050405020303" pitchFamily="18" charset="0"/>
              </a:rPr>
              <a:t>Illite</a:t>
            </a:r>
            <a:r>
              <a:rPr lang="en-US" dirty="0">
                <a:latin typeface="Georgia" panose="02040502050405020303" pitchFamily="18" charset="0"/>
              </a:rPr>
              <a:t> composition shows an increasing trend over 7 days but remains relatively the same between 7 &amp; 30 days</a:t>
            </a:r>
          </a:p>
        </p:txBody>
      </p:sp>
      <p:sp>
        <p:nvSpPr>
          <p:cNvPr id="23" name="TextBox 22">
            <a:extLst>
              <a:ext uri="{FF2B5EF4-FFF2-40B4-BE49-F238E27FC236}">
                <a16:creationId xmlns:a16="http://schemas.microsoft.com/office/drawing/2014/main" id="{4B61C352-7258-6F33-ED8D-4CC7223C1EB7}"/>
              </a:ext>
            </a:extLst>
          </p:cNvPr>
          <p:cNvSpPr txBox="1"/>
          <p:nvPr/>
        </p:nvSpPr>
        <p:spPr>
          <a:xfrm>
            <a:off x="8934936" y="4805281"/>
            <a:ext cx="2322815" cy="1749710"/>
          </a:xfrm>
          <a:prstGeom prst="rect">
            <a:avLst/>
          </a:prstGeom>
          <a:noFill/>
        </p:spPr>
        <p:txBody>
          <a:bodyPr wrap="square" rtlCol="0">
            <a:spAutoFit/>
          </a:bodyPr>
          <a:lstStyle/>
          <a:p>
            <a:pPr>
              <a:lnSpc>
                <a:spcPct val="200000"/>
              </a:lnSpc>
            </a:pPr>
            <a:r>
              <a:rPr lang="en-US" sz="1400" b="1" dirty="0">
                <a:latin typeface="Georgia" panose="02040502050405020303" pitchFamily="18" charset="0"/>
                <a:ea typeface="Cambria" panose="02040503050406030204" pitchFamily="18" charset="0"/>
              </a:rPr>
              <a:t>W1 – Vertical Well              </a:t>
            </a:r>
          </a:p>
          <a:p>
            <a:pPr>
              <a:lnSpc>
                <a:spcPct val="200000"/>
              </a:lnSpc>
            </a:pPr>
            <a:r>
              <a:rPr lang="en-US" sz="1400" b="1" dirty="0">
                <a:latin typeface="Georgia" panose="02040502050405020303" pitchFamily="18" charset="0"/>
                <a:ea typeface="Cambria" panose="02040503050406030204" pitchFamily="18" charset="0"/>
              </a:rPr>
              <a:t>W2 – Horizontal Well </a:t>
            </a:r>
          </a:p>
          <a:p>
            <a:pPr>
              <a:lnSpc>
                <a:spcPct val="200000"/>
              </a:lnSpc>
            </a:pPr>
            <a:r>
              <a:rPr lang="en-US" sz="1400" b="1" dirty="0">
                <a:latin typeface="Georgia" panose="02040502050405020303" pitchFamily="18" charset="0"/>
                <a:ea typeface="Cambria" panose="02040503050406030204" pitchFamily="18" charset="0"/>
              </a:rPr>
              <a:t>(7) – 7 days reaction         </a:t>
            </a:r>
          </a:p>
          <a:p>
            <a:pPr>
              <a:lnSpc>
                <a:spcPct val="200000"/>
              </a:lnSpc>
            </a:pPr>
            <a:r>
              <a:rPr lang="en-US" sz="1400" b="1" dirty="0">
                <a:latin typeface="Georgia" panose="02040502050405020303" pitchFamily="18" charset="0"/>
                <a:ea typeface="Cambria" panose="02040503050406030204" pitchFamily="18" charset="0"/>
              </a:rPr>
              <a:t>(30) – 30 days reaction</a:t>
            </a:r>
          </a:p>
        </p:txBody>
      </p:sp>
      <p:grpSp>
        <p:nvGrpSpPr>
          <p:cNvPr id="14" name="Group 13">
            <a:extLst>
              <a:ext uri="{FF2B5EF4-FFF2-40B4-BE49-F238E27FC236}">
                <a16:creationId xmlns:a16="http://schemas.microsoft.com/office/drawing/2014/main" id="{AAEA65D9-CE94-49CC-4B47-7D892DA49FDB}"/>
              </a:ext>
            </a:extLst>
          </p:cNvPr>
          <p:cNvGrpSpPr/>
          <p:nvPr/>
        </p:nvGrpSpPr>
        <p:grpSpPr>
          <a:xfrm>
            <a:off x="-182641" y="859440"/>
            <a:ext cx="7715555" cy="5929546"/>
            <a:chOff x="-182641" y="859440"/>
            <a:chExt cx="7715555" cy="5929546"/>
          </a:xfrm>
        </p:grpSpPr>
        <p:pic>
          <p:nvPicPr>
            <p:cNvPr id="13" name="Picture 12">
              <a:extLst>
                <a:ext uri="{FF2B5EF4-FFF2-40B4-BE49-F238E27FC236}">
                  <a16:creationId xmlns:a16="http://schemas.microsoft.com/office/drawing/2014/main" id="{C28425EC-DDC7-B731-82A2-3DD420B5C72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641" y="859440"/>
              <a:ext cx="7715555" cy="5929546"/>
            </a:xfrm>
            <a:prstGeom prst="rect">
              <a:avLst/>
            </a:prstGeom>
            <a:noFill/>
            <a:ln>
              <a:noFill/>
            </a:ln>
          </p:spPr>
        </p:pic>
        <p:grpSp>
          <p:nvGrpSpPr>
            <p:cNvPr id="12" name="Group 11">
              <a:extLst>
                <a:ext uri="{FF2B5EF4-FFF2-40B4-BE49-F238E27FC236}">
                  <a16:creationId xmlns:a16="http://schemas.microsoft.com/office/drawing/2014/main" id="{63A101A3-4A42-34E6-62E6-1BFB4A16FD39}"/>
                </a:ext>
              </a:extLst>
            </p:cNvPr>
            <p:cNvGrpSpPr/>
            <p:nvPr/>
          </p:nvGrpSpPr>
          <p:grpSpPr>
            <a:xfrm>
              <a:off x="894778" y="1528550"/>
              <a:ext cx="6226623" cy="4014710"/>
              <a:chOff x="894778" y="1528550"/>
              <a:chExt cx="6226623" cy="4014710"/>
            </a:xfrm>
          </p:grpSpPr>
          <p:sp>
            <p:nvSpPr>
              <p:cNvPr id="2" name="Rectangle 1">
                <a:extLst>
                  <a:ext uri="{FF2B5EF4-FFF2-40B4-BE49-F238E27FC236}">
                    <a16:creationId xmlns:a16="http://schemas.microsoft.com/office/drawing/2014/main" id="{02CB4C23-DFEA-A8C5-7C0F-6E4164B92AA1}"/>
                  </a:ext>
                </a:extLst>
              </p:cNvPr>
              <p:cNvSpPr/>
              <p:nvPr/>
            </p:nvSpPr>
            <p:spPr>
              <a:xfrm>
                <a:off x="894778" y="1528551"/>
                <a:ext cx="1220626" cy="401243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92ABD0C-0B4D-4FEA-FD27-5C04BBCD0D8B}"/>
                  </a:ext>
                </a:extLst>
              </p:cNvPr>
              <p:cNvSpPr/>
              <p:nvPr/>
            </p:nvSpPr>
            <p:spPr>
              <a:xfrm>
                <a:off x="2152234" y="1528550"/>
                <a:ext cx="1220626" cy="401243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E50EAE5-50B1-9A63-EBB1-4BABB016D095}"/>
                  </a:ext>
                </a:extLst>
              </p:cNvPr>
              <p:cNvSpPr/>
              <p:nvPr/>
            </p:nvSpPr>
            <p:spPr>
              <a:xfrm>
                <a:off x="3422961" y="1528550"/>
                <a:ext cx="1220626" cy="401243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BCD08A2-F535-6F97-F26A-20653F40972F}"/>
                  </a:ext>
                </a:extLst>
              </p:cNvPr>
              <p:cNvSpPr/>
              <p:nvPr/>
            </p:nvSpPr>
            <p:spPr>
              <a:xfrm>
                <a:off x="4680417" y="1528550"/>
                <a:ext cx="1183528" cy="401243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1D8AFA3-B38D-BF52-1547-9154EBEF62EB}"/>
                  </a:ext>
                </a:extLst>
              </p:cNvPr>
              <p:cNvSpPr/>
              <p:nvPr/>
            </p:nvSpPr>
            <p:spPr>
              <a:xfrm>
                <a:off x="5937873" y="1530825"/>
                <a:ext cx="1183528" cy="401243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6" name="Picture 15" descr="A chart of different colors of bricks&#10;&#10;Description automatically generated">
            <a:extLst>
              <a:ext uri="{FF2B5EF4-FFF2-40B4-BE49-F238E27FC236}">
                <a16:creationId xmlns:a16="http://schemas.microsoft.com/office/drawing/2014/main" id="{E5BF736F-819A-0684-20AF-06432CDCEA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8600" y="4848412"/>
            <a:ext cx="1754765" cy="1912852"/>
          </a:xfrm>
          <a:prstGeom prst="rect">
            <a:avLst/>
          </a:prstGeom>
        </p:spPr>
      </p:pic>
    </p:spTree>
    <p:extLst>
      <p:ext uri="{BB962C8B-B14F-4D97-AF65-F5344CB8AC3E}">
        <p14:creationId xmlns:p14="http://schemas.microsoft.com/office/powerpoint/2010/main" val="832401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8</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1009553"/>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560553CA-55EE-4658-ACF1-A52E97571E24}" type="datetime1">
              <a:rPr lang="en-US" smtClean="0"/>
              <a:t>16-Nov-23</a:t>
            </a:fld>
            <a:endParaRPr lang="en-US" dirty="0"/>
          </a:p>
        </p:txBody>
      </p:sp>
      <p:sp>
        <p:nvSpPr>
          <p:cNvPr id="15" name="Title 1">
            <a:extLst>
              <a:ext uri="{FF2B5EF4-FFF2-40B4-BE49-F238E27FC236}">
                <a16:creationId xmlns:a16="http://schemas.microsoft.com/office/drawing/2014/main" id="{1C4EA386-6706-B4DD-FDA9-99A19F83CC2D}"/>
              </a:ext>
            </a:extLst>
          </p:cNvPr>
          <p:cNvSpPr txBox="1">
            <a:spLocks/>
          </p:cNvSpPr>
          <p:nvPr/>
        </p:nvSpPr>
        <p:spPr>
          <a:xfrm>
            <a:off x="172481" y="362192"/>
            <a:ext cx="11928572" cy="399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solidFill>
                  <a:srgbClr val="002060"/>
                </a:solidFill>
                <a:latin typeface="Georgia" panose="02040502050405020303" pitchFamily="18" charset="0"/>
                <a:ea typeface="Cambria" panose="02040503050406030204" pitchFamily="18" charset="0"/>
                <a:cs typeface="Times New Roman" panose="02020603050405020304" pitchFamily="18" charset="0"/>
              </a:rPr>
              <a:t>RESULTS - Mineralogical Alterations in Well 2 Samples</a:t>
            </a:r>
            <a:endParaRPr lang="en-US" sz="2800" dirty="0">
              <a:solidFill>
                <a:srgbClr val="002060"/>
              </a:solidFill>
              <a:latin typeface="Georgia" panose="02040502050405020303" pitchFamily="18" charset="0"/>
            </a:endParaRPr>
          </a:p>
        </p:txBody>
      </p:sp>
      <p:sp>
        <p:nvSpPr>
          <p:cNvPr id="8" name="TextBox 7">
            <a:extLst>
              <a:ext uri="{FF2B5EF4-FFF2-40B4-BE49-F238E27FC236}">
                <a16:creationId xmlns:a16="http://schemas.microsoft.com/office/drawing/2014/main" id="{2192CB00-20BA-E20A-571C-F5C8426F16D6}"/>
              </a:ext>
            </a:extLst>
          </p:cNvPr>
          <p:cNvSpPr txBox="1"/>
          <p:nvPr/>
        </p:nvSpPr>
        <p:spPr>
          <a:xfrm>
            <a:off x="6934238" y="1313884"/>
            <a:ext cx="4898372" cy="1415772"/>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Georgia" panose="02040502050405020303" pitchFamily="18" charset="0"/>
                <a:ea typeface="Cambria" panose="02040503050406030204" pitchFamily="18" charset="0"/>
              </a:rPr>
              <a:t>Pyrite breakdown occurs mostly within the first 7 days of reaction </a:t>
            </a:r>
          </a:p>
          <a:p>
            <a:pPr marL="285750" indent="-285750" algn="just">
              <a:buFont typeface="Arial" panose="020B0604020202020204" pitchFamily="34" charset="0"/>
              <a:buChar char="•"/>
            </a:pPr>
            <a:endParaRPr lang="en-US" sz="1400" dirty="0">
              <a:latin typeface="Georgia" panose="02040502050405020303" pitchFamily="18" charset="0"/>
              <a:ea typeface="Cambria" panose="02040503050406030204" pitchFamily="18" charset="0"/>
            </a:endParaRPr>
          </a:p>
          <a:p>
            <a:pPr marL="285750" indent="-285750" algn="just">
              <a:buFont typeface="Arial" panose="020B0604020202020204" pitchFamily="34" charset="0"/>
              <a:buChar char="•"/>
            </a:pPr>
            <a:r>
              <a:rPr lang="en-US" dirty="0">
                <a:latin typeface="Georgia" panose="02040502050405020303" pitchFamily="18" charset="0"/>
                <a:ea typeface="Cambria" panose="02040503050406030204" pitchFamily="18" charset="0"/>
              </a:rPr>
              <a:t>Composition of quartz drops after 7 days but increases between 7 to 30 days</a:t>
            </a:r>
          </a:p>
        </p:txBody>
      </p:sp>
      <p:sp>
        <p:nvSpPr>
          <p:cNvPr id="9" name="TextBox 8">
            <a:extLst>
              <a:ext uri="{FF2B5EF4-FFF2-40B4-BE49-F238E27FC236}">
                <a16:creationId xmlns:a16="http://schemas.microsoft.com/office/drawing/2014/main" id="{FBA09C62-8724-DC11-7F50-740B45F2CA81}"/>
              </a:ext>
            </a:extLst>
          </p:cNvPr>
          <p:cNvSpPr txBox="1"/>
          <p:nvPr/>
        </p:nvSpPr>
        <p:spPr>
          <a:xfrm>
            <a:off x="6934237" y="2881922"/>
            <a:ext cx="4898372" cy="1692771"/>
          </a:xfrm>
          <a:prstGeom prst="rect">
            <a:avLst/>
          </a:prstGeom>
          <a:noFill/>
        </p:spPr>
        <p:txBody>
          <a:bodyPr wrap="square" rtlCol="0">
            <a:spAutoFit/>
          </a:bodyPr>
          <a:lstStyle>
            <a:defPPr>
              <a:defRPr lang="en-US"/>
            </a:defPPr>
            <a:lvl1pPr algn="just">
              <a:defRPr>
                <a:latin typeface="Cambria" panose="02040503050406030204" pitchFamily="18" charset="0"/>
                <a:ea typeface="Cambria" panose="02040503050406030204" pitchFamily="18" charset="0"/>
              </a:defRPr>
            </a:lvl1pPr>
          </a:lstStyle>
          <a:p>
            <a:pPr marL="285750" indent="-285750">
              <a:buFont typeface="Arial" panose="020B0604020202020204" pitchFamily="34" charset="0"/>
              <a:buChar char="•"/>
            </a:pPr>
            <a:r>
              <a:rPr lang="en-US" dirty="0">
                <a:latin typeface="Georgia" panose="02040502050405020303" pitchFamily="18" charset="0"/>
              </a:rPr>
              <a:t>Feldspar reduces continuously and mostly dissolve or transform by 30 days </a:t>
            </a:r>
          </a:p>
          <a:p>
            <a:pPr marL="285750" indent="-285750">
              <a:buFont typeface="Arial" panose="020B0604020202020204" pitchFamily="34" charset="0"/>
              <a:buChar char="•"/>
            </a:pPr>
            <a:endParaRPr lang="en-US" sz="1400" dirty="0">
              <a:latin typeface="Georgia" panose="02040502050405020303" pitchFamily="18" charset="0"/>
            </a:endParaRPr>
          </a:p>
          <a:p>
            <a:pPr marL="285750" indent="-285750">
              <a:buFont typeface="Arial" panose="020B0604020202020204" pitchFamily="34" charset="0"/>
              <a:buChar char="•"/>
            </a:pPr>
            <a:r>
              <a:rPr lang="en-US" dirty="0" err="1">
                <a:latin typeface="Georgia" panose="02040502050405020303" pitchFamily="18" charset="0"/>
              </a:rPr>
              <a:t>Illite</a:t>
            </a:r>
            <a:r>
              <a:rPr lang="en-US" dirty="0">
                <a:latin typeface="Georgia" panose="02040502050405020303" pitchFamily="18" charset="0"/>
              </a:rPr>
              <a:t> composition shows an increasing trend over 7 days and decrease marginally between 7 &amp; 30 days</a:t>
            </a:r>
          </a:p>
        </p:txBody>
      </p:sp>
      <p:sp>
        <p:nvSpPr>
          <p:cNvPr id="5" name="TextBox 4">
            <a:extLst>
              <a:ext uri="{FF2B5EF4-FFF2-40B4-BE49-F238E27FC236}">
                <a16:creationId xmlns:a16="http://schemas.microsoft.com/office/drawing/2014/main" id="{2CC66464-1AFE-37A5-0817-579184486F5F}"/>
              </a:ext>
            </a:extLst>
          </p:cNvPr>
          <p:cNvSpPr txBox="1"/>
          <p:nvPr/>
        </p:nvSpPr>
        <p:spPr>
          <a:xfrm>
            <a:off x="8957153" y="4609051"/>
            <a:ext cx="2322815" cy="1749710"/>
          </a:xfrm>
          <a:prstGeom prst="rect">
            <a:avLst/>
          </a:prstGeom>
          <a:noFill/>
        </p:spPr>
        <p:txBody>
          <a:bodyPr wrap="square" rtlCol="0">
            <a:spAutoFit/>
          </a:bodyPr>
          <a:lstStyle/>
          <a:p>
            <a:pPr>
              <a:lnSpc>
                <a:spcPct val="200000"/>
              </a:lnSpc>
            </a:pPr>
            <a:r>
              <a:rPr lang="en-US" sz="1400" b="1" dirty="0">
                <a:latin typeface="Georgia" panose="02040502050405020303" pitchFamily="18" charset="0"/>
                <a:ea typeface="Cambria" panose="02040503050406030204" pitchFamily="18" charset="0"/>
              </a:rPr>
              <a:t>W1 – Vertical Well              </a:t>
            </a:r>
          </a:p>
          <a:p>
            <a:pPr>
              <a:lnSpc>
                <a:spcPct val="200000"/>
              </a:lnSpc>
            </a:pPr>
            <a:r>
              <a:rPr lang="en-US" sz="1400" b="1" dirty="0">
                <a:latin typeface="Georgia" panose="02040502050405020303" pitchFamily="18" charset="0"/>
                <a:ea typeface="Cambria" panose="02040503050406030204" pitchFamily="18" charset="0"/>
              </a:rPr>
              <a:t>W2 – Horizontal Well </a:t>
            </a:r>
          </a:p>
          <a:p>
            <a:pPr>
              <a:lnSpc>
                <a:spcPct val="200000"/>
              </a:lnSpc>
            </a:pPr>
            <a:r>
              <a:rPr lang="en-US" sz="1400" b="1" dirty="0">
                <a:latin typeface="Georgia" panose="02040502050405020303" pitchFamily="18" charset="0"/>
                <a:ea typeface="Cambria" panose="02040503050406030204" pitchFamily="18" charset="0"/>
              </a:rPr>
              <a:t>(7) – 7 days reaction         </a:t>
            </a:r>
          </a:p>
          <a:p>
            <a:pPr>
              <a:lnSpc>
                <a:spcPct val="200000"/>
              </a:lnSpc>
            </a:pPr>
            <a:r>
              <a:rPr lang="en-US" sz="1400" b="1" dirty="0">
                <a:latin typeface="Georgia" panose="02040502050405020303" pitchFamily="18" charset="0"/>
                <a:ea typeface="Cambria" panose="02040503050406030204" pitchFamily="18" charset="0"/>
              </a:rPr>
              <a:t>(30) – 30 days reaction</a:t>
            </a:r>
          </a:p>
        </p:txBody>
      </p:sp>
      <p:grpSp>
        <p:nvGrpSpPr>
          <p:cNvPr id="13" name="Group 12">
            <a:extLst>
              <a:ext uri="{FF2B5EF4-FFF2-40B4-BE49-F238E27FC236}">
                <a16:creationId xmlns:a16="http://schemas.microsoft.com/office/drawing/2014/main" id="{EF0F2A40-ABB9-6DDF-B38A-08FF923C43DC}"/>
              </a:ext>
            </a:extLst>
          </p:cNvPr>
          <p:cNvGrpSpPr/>
          <p:nvPr/>
        </p:nvGrpSpPr>
        <p:grpSpPr>
          <a:xfrm>
            <a:off x="-318444" y="863795"/>
            <a:ext cx="7799688" cy="5994205"/>
            <a:chOff x="-318444" y="863795"/>
            <a:chExt cx="7799688" cy="5994205"/>
          </a:xfrm>
        </p:grpSpPr>
        <p:pic>
          <p:nvPicPr>
            <p:cNvPr id="12" name="Picture 11">
              <a:extLst>
                <a:ext uri="{FF2B5EF4-FFF2-40B4-BE49-F238E27FC236}">
                  <a16:creationId xmlns:a16="http://schemas.microsoft.com/office/drawing/2014/main" id="{D6896B98-2766-6A08-DEB2-A7748A16BE8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8444" y="863795"/>
              <a:ext cx="7799688" cy="5994205"/>
            </a:xfrm>
            <a:prstGeom prst="rect">
              <a:avLst/>
            </a:prstGeom>
            <a:noFill/>
            <a:ln>
              <a:noFill/>
            </a:ln>
          </p:spPr>
        </p:pic>
        <p:grpSp>
          <p:nvGrpSpPr>
            <p:cNvPr id="11" name="Group 10">
              <a:extLst>
                <a:ext uri="{FF2B5EF4-FFF2-40B4-BE49-F238E27FC236}">
                  <a16:creationId xmlns:a16="http://schemas.microsoft.com/office/drawing/2014/main" id="{734521B7-4D89-0C27-5163-BD499EF47B8A}"/>
                </a:ext>
              </a:extLst>
            </p:cNvPr>
            <p:cNvGrpSpPr/>
            <p:nvPr/>
          </p:nvGrpSpPr>
          <p:grpSpPr>
            <a:xfrm>
              <a:off x="838197" y="1555853"/>
              <a:ext cx="6096040" cy="4150245"/>
              <a:chOff x="838197" y="1555853"/>
              <a:chExt cx="6096040" cy="4150245"/>
            </a:xfrm>
          </p:grpSpPr>
          <p:sp>
            <p:nvSpPr>
              <p:cNvPr id="2" name="Rectangle 1">
                <a:extLst>
                  <a:ext uri="{FF2B5EF4-FFF2-40B4-BE49-F238E27FC236}">
                    <a16:creationId xmlns:a16="http://schemas.microsoft.com/office/drawing/2014/main" id="{B9D7CCBA-38CD-C88F-94D7-15D1842624BC}"/>
                  </a:ext>
                </a:extLst>
              </p:cNvPr>
              <p:cNvSpPr/>
              <p:nvPr/>
            </p:nvSpPr>
            <p:spPr>
              <a:xfrm>
                <a:off x="838197" y="1555853"/>
                <a:ext cx="1980943" cy="415024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0807C29-36EF-068E-C370-9061A9A81381}"/>
                  </a:ext>
                </a:extLst>
              </p:cNvPr>
              <p:cNvSpPr/>
              <p:nvPr/>
            </p:nvSpPr>
            <p:spPr>
              <a:xfrm>
                <a:off x="2895746" y="1555853"/>
                <a:ext cx="1980943" cy="415024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0CA427-22AB-7268-3600-BB853DFF8610}"/>
                  </a:ext>
                </a:extLst>
              </p:cNvPr>
              <p:cNvSpPr/>
              <p:nvPr/>
            </p:nvSpPr>
            <p:spPr>
              <a:xfrm>
                <a:off x="4953294" y="1555853"/>
                <a:ext cx="1980943" cy="415024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4" name="Picture 13" descr="A chart of different colors of bricks&#10;&#10;Description automatically generated">
            <a:extLst>
              <a:ext uri="{FF2B5EF4-FFF2-40B4-BE49-F238E27FC236}">
                <a16:creationId xmlns:a16="http://schemas.microsoft.com/office/drawing/2014/main" id="{8A638A55-1885-4E90-830B-C9AD9F2A7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2388" y="4726959"/>
            <a:ext cx="1754765" cy="1912852"/>
          </a:xfrm>
          <a:prstGeom prst="rect">
            <a:avLst/>
          </a:prstGeom>
        </p:spPr>
      </p:pic>
    </p:spTree>
    <p:extLst>
      <p:ext uri="{BB962C8B-B14F-4D97-AF65-F5344CB8AC3E}">
        <p14:creationId xmlns:p14="http://schemas.microsoft.com/office/powerpoint/2010/main" val="879716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E6760D5-C8F1-4153-B235-003BFAD3B575}" type="slidenum">
              <a:rPr lang="en-US" smtClean="0"/>
              <a:t>9</a:t>
            </a:fld>
            <a:endParaRPr lang="en-US" dirty="0"/>
          </a:p>
        </p:txBody>
      </p:sp>
      <p:cxnSp>
        <p:nvCxnSpPr>
          <p:cNvPr id="34" name="Straight Connector 33">
            <a:extLst>
              <a:ext uri="{FF2B5EF4-FFF2-40B4-BE49-F238E27FC236}">
                <a16:creationId xmlns:a16="http://schemas.microsoft.com/office/drawing/2014/main" id="{BC573D1F-3F8A-E542-46A0-847A89F82FBC}"/>
              </a:ext>
            </a:extLst>
          </p:cNvPr>
          <p:cNvCxnSpPr/>
          <p:nvPr/>
        </p:nvCxnSpPr>
        <p:spPr>
          <a:xfrm>
            <a:off x="172481" y="673274"/>
            <a:ext cx="11847037" cy="0"/>
          </a:xfrm>
          <a:prstGeom prst="line">
            <a:avLst/>
          </a:prstGeom>
          <a:ln w="63500" cmpd="sng">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Date Placeholder 60">
            <a:extLst>
              <a:ext uri="{FF2B5EF4-FFF2-40B4-BE49-F238E27FC236}">
                <a16:creationId xmlns:a16="http://schemas.microsoft.com/office/drawing/2014/main" id="{B78089C6-625F-D45C-53F0-5D14D8D466D8}"/>
              </a:ext>
            </a:extLst>
          </p:cNvPr>
          <p:cNvSpPr>
            <a:spLocks noGrp="1"/>
          </p:cNvSpPr>
          <p:nvPr>
            <p:ph type="dt" sz="half" idx="10"/>
          </p:nvPr>
        </p:nvSpPr>
        <p:spPr/>
        <p:txBody>
          <a:bodyPr/>
          <a:lstStyle/>
          <a:p>
            <a:fld id="{FD474DCE-CA12-43A8-9D23-023B43BDAB61}" type="datetime1">
              <a:rPr lang="en-US" smtClean="0"/>
              <a:t>16-Nov-23</a:t>
            </a:fld>
            <a:endParaRPr lang="en-US" dirty="0"/>
          </a:p>
        </p:txBody>
      </p:sp>
      <p:sp>
        <p:nvSpPr>
          <p:cNvPr id="2" name="TextBox 1">
            <a:extLst>
              <a:ext uri="{FF2B5EF4-FFF2-40B4-BE49-F238E27FC236}">
                <a16:creationId xmlns:a16="http://schemas.microsoft.com/office/drawing/2014/main" id="{04E5A2ED-AE9F-C93E-D4D6-A8300C5091D3}"/>
              </a:ext>
            </a:extLst>
          </p:cNvPr>
          <p:cNvSpPr txBox="1"/>
          <p:nvPr/>
        </p:nvSpPr>
        <p:spPr>
          <a:xfrm>
            <a:off x="424759" y="811066"/>
            <a:ext cx="11066656" cy="6340197"/>
          </a:xfrm>
          <a:prstGeom prst="rect">
            <a:avLst/>
          </a:prstGeom>
          <a:noFill/>
        </p:spPr>
        <p:txBody>
          <a:bodyPr wrap="square">
            <a:spAutoFit/>
          </a:bodyPr>
          <a:lstStyle/>
          <a:p>
            <a:pPr marL="342900" indent="-342900" algn="just">
              <a:spcAft>
                <a:spcPts val="1200"/>
              </a:spcAft>
              <a:buFont typeface="Arial" panose="020B0604020202020204" pitchFamily="34" charset="0"/>
              <a:buChar char="•"/>
            </a:pPr>
            <a:r>
              <a:rPr lang="en-US" dirty="0">
                <a:effectLst/>
                <a:latin typeface="Georgia" panose="02040502050405020303" pitchFamily="18" charset="0"/>
                <a:ea typeface="Times New Roman" panose="02020603050405020304" pitchFamily="18" charset="0"/>
              </a:rPr>
              <a:t>Comparison of elemental concentrations on spots selected on unreacted and reacted powdered samples  </a:t>
            </a:r>
          </a:p>
          <a:p>
            <a:pPr marL="342900" indent="-342900" algn="just">
              <a:spcAft>
                <a:spcPts val="1200"/>
              </a:spcAft>
              <a:buFont typeface="Arial" panose="020B0604020202020204" pitchFamily="34" charset="0"/>
              <a:buChar char="•"/>
            </a:pPr>
            <a:r>
              <a:rPr lang="en-US" dirty="0">
                <a:effectLst/>
                <a:latin typeface="Georgia" panose="02040502050405020303" pitchFamily="18" charset="0"/>
                <a:ea typeface="Times New Roman" panose="02020603050405020304" pitchFamily="18" charset="0"/>
              </a:rPr>
              <a:t>Microanalysis of all samples are undertaken under the same conditions </a:t>
            </a:r>
          </a:p>
          <a:p>
            <a:pPr marL="342900" indent="-342900" algn="just">
              <a:spcAft>
                <a:spcPts val="1200"/>
              </a:spcAft>
              <a:buFont typeface="Arial" panose="020B0604020202020204" pitchFamily="34" charset="0"/>
              <a:buChar char="•"/>
            </a:pPr>
            <a:r>
              <a:rPr lang="en-US" dirty="0">
                <a:effectLst/>
                <a:latin typeface="Georgia" panose="02040502050405020303" pitchFamily="18" charset="0"/>
                <a:ea typeface="Times New Roman" panose="02020603050405020304" pitchFamily="18" charset="0"/>
              </a:rPr>
              <a:t>Spectrum 6 in all samples is selected to capture the composition of substrate used to hold samples – mainly carbon </a:t>
            </a:r>
          </a:p>
          <a:p>
            <a:pPr marL="342900" indent="-342900" algn="just">
              <a:spcAft>
                <a:spcPts val="1200"/>
              </a:spcAft>
              <a:buFont typeface="Arial" panose="020B0604020202020204" pitchFamily="34" charset="0"/>
              <a:buChar char="•"/>
            </a:pPr>
            <a:r>
              <a:rPr lang="en-US" b="1" dirty="0">
                <a:effectLst/>
                <a:latin typeface="Georgia" panose="02040502050405020303" pitchFamily="18" charset="0"/>
                <a:ea typeface="Times New Roman" panose="02020603050405020304" pitchFamily="18" charset="0"/>
              </a:rPr>
              <a:t>Left:</a:t>
            </a:r>
            <a:r>
              <a:rPr lang="en-US" dirty="0">
                <a:effectLst/>
                <a:latin typeface="Georgia" panose="02040502050405020303" pitchFamily="18" charset="0"/>
                <a:ea typeface="Times New Roman" panose="02020603050405020304" pitchFamily="18" charset="0"/>
              </a:rPr>
              <a:t> Unreacted sample shows highest peaks for elements forming the major minerals identified in XRD measurements - oxygen, silicon, aluminum and calcium </a:t>
            </a:r>
          </a:p>
          <a:p>
            <a:pPr marL="342900" indent="-342900" algn="just">
              <a:spcAft>
                <a:spcPts val="1200"/>
              </a:spcAft>
              <a:buFont typeface="Arial" panose="020B0604020202020204" pitchFamily="34" charset="0"/>
              <a:buChar char="•"/>
            </a:pPr>
            <a:r>
              <a:rPr lang="en-US" b="1" dirty="0">
                <a:effectLst/>
                <a:latin typeface="Georgia" panose="02040502050405020303" pitchFamily="18" charset="0"/>
                <a:ea typeface="Times New Roman" panose="02020603050405020304" pitchFamily="18" charset="0"/>
              </a:rPr>
              <a:t>Middle:</a:t>
            </a:r>
            <a:r>
              <a:rPr lang="en-US" dirty="0">
                <a:effectLst/>
                <a:latin typeface="Georgia" panose="02040502050405020303" pitchFamily="18" charset="0"/>
                <a:ea typeface="Times New Roman" panose="02020603050405020304" pitchFamily="18" charset="0"/>
              </a:rPr>
              <a:t>  Samples reacted for 7 days show moderate peaks for major elemental components. This indicates breakdown of minerals or transformation in major minerals </a:t>
            </a:r>
          </a:p>
          <a:p>
            <a:pPr marL="342900" indent="-342900" algn="just">
              <a:spcAft>
                <a:spcPts val="1200"/>
              </a:spcAft>
              <a:buFont typeface="Arial" panose="020B0604020202020204" pitchFamily="34" charset="0"/>
              <a:buChar char="•"/>
            </a:pPr>
            <a:r>
              <a:rPr lang="en-US" b="1" dirty="0">
                <a:effectLst/>
                <a:latin typeface="Georgia" panose="02040502050405020303" pitchFamily="18" charset="0"/>
                <a:ea typeface="Times New Roman" panose="02020603050405020304" pitchFamily="18" charset="0"/>
              </a:rPr>
              <a:t>Right:</a:t>
            </a:r>
            <a:r>
              <a:rPr lang="en-US" dirty="0">
                <a:effectLst/>
                <a:latin typeface="Georgia" panose="02040502050405020303" pitchFamily="18" charset="0"/>
                <a:ea typeface="Times New Roman" panose="02020603050405020304" pitchFamily="18" charset="0"/>
              </a:rPr>
              <a:t> Samples reacted for 30 days show relatively lower peaks for major elements compared to peaks in unreacted and 7 days reacted samples. This is due to continuous reaction and transformation of minerals causing shifts in  elemental concentrations</a:t>
            </a:r>
          </a:p>
          <a:p>
            <a:pPr marL="342900" indent="-342900" algn="just">
              <a:spcAft>
                <a:spcPts val="1200"/>
              </a:spcAft>
              <a:buFont typeface="Arial" panose="020B0604020202020204" pitchFamily="34" charset="0"/>
              <a:buChar char="•"/>
            </a:pPr>
            <a:r>
              <a:rPr lang="en-US" b="1" u="sng" dirty="0">
                <a:solidFill>
                  <a:srgbClr val="0070C0"/>
                </a:solidFill>
                <a:latin typeface="Georgia" panose="02040502050405020303" pitchFamily="18" charset="0"/>
                <a:ea typeface="Times New Roman" panose="02020603050405020304" pitchFamily="18" charset="0"/>
              </a:rPr>
              <a:t>Note:</a:t>
            </a:r>
            <a:r>
              <a:rPr lang="en-US" dirty="0">
                <a:latin typeface="Georgia" panose="02040502050405020303" pitchFamily="18" charset="0"/>
                <a:ea typeface="Times New Roman" panose="02020603050405020304" pitchFamily="18" charset="0"/>
              </a:rPr>
              <a:t> </a:t>
            </a:r>
          </a:p>
          <a:p>
            <a:pPr marL="342900" indent="-342900" algn="just">
              <a:spcAft>
                <a:spcPts val="1200"/>
              </a:spcAft>
              <a:buFont typeface="Arial" panose="020B0604020202020204" pitchFamily="34" charset="0"/>
              <a:buChar char="•"/>
            </a:pPr>
            <a:r>
              <a:rPr lang="en-US" dirty="0">
                <a:latin typeface="Georgia" panose="02040502050405020303" pitchFamily="18" charset="0"/>
                <a:ea typeface="Times New Roman" panose="02020603050405020304" pitchFamily="18" charset="0"/>
              </a:rPr>
              <a:t>The shortfall of these measurements is the fact that it is impossible to take spot analyses on the exact particles for both pre-reaction samples and post-reaction samples</a:t>
            </a:r>
          </a:p>
          <a:p>
            <a:pPr marL="342900" indent="-342900" algn="just">
              <a:spcAft>
                <a:spcPts val="1200"/>
              </a:spcAft>
              <a:buFont typeface="Arial" panose="020B0604020202020204" pitchFamily="34" charset="0"/>
              <a:buChar char="•"/>
            </a:pPr>
            <a:r>
              <a:rPr lang="en-US" dirty="0">
                <a:latin typeface="Georgia" panose="02040502050405020303" pitchFamily="18" charset="0"/>
                <a:ea typeface="Times New Roman" panose="02020603050405020304" pitchFamily="18" charset="0"/>
              </a:rPr>
              <a:t>However, since particles in powders have comparable mineralogy, multiple spots helps to resolve this issue as much as possible</a:t>
            </a:r>
          </a:p>
          <a:p>
            <a:pPr marL="457200" marR="0" indent="-457200" algn="just">
              <a:spcBef>
                <a:spcPts val="0"/>
              </a:spcBef>
              <a:spcAft>
                <a:spcPts val="1200"/>
              </a:spcAft>
              <a:buFont typeface="Arial" panose="020B0604020202020204" pitchFamily="34" charset="0"/>
              <a:buChar char="•"/>
            </a:pPr>
            <a:endParaRPr lang="en-US" sz="2800" dirty="0">
              <a:effectLst/>
              <a:latin typeface="Georgia" panose="02040502050405020303" pitchFamily="18" charset="0"/>
              <a:ea typeface="Times New Roman" panose="02020603050405020304" pitchFamily="18" charset="0"/>
            </a:endParaRPr>
          </a:p>
        </p:txBody>
      </p:sp>
      <p:sp>
        <p:nvSpPr>
          <p:cNvPr id="3" name="Title 1">
            <a:extLst>
              <a:ext uri="{FF2B5EF4-FFF2-40B4-BE49-F238E27FC236}">
                <a16:creationId xmlns:a16="http://schemas.microsoft.com/office/drawing/2014/main" id="{A0C82CE1-21EE-4DDA-6300-905A468DC624}"/>
              </a:ext>
            </a:extLst>
          </p:cNvPr>
          <p:cNvSpPr>
            <a:spLocks noGrp="1"/>
          </p:cNvSpPr>
          <p:nvPr>
            <p:ph type="title"/>
          </p:nvPr>
        </p:nvSpPr>
        <p:spPr>
          <a:xfrm>
            <a:off x="2387744" y="136525"/>
            <a:ext cx="8142257" cy="536749"/>
          </a:xfrm>
        </p:spPr>
        <p:txBody>
          <a:bodyPr>
            <a:normAutofit/>
          </a:bodyPr>
          <a:lstStyle/>
          <a:p>
            <a:pPr algn="ctr"/>
            <a:r>
              <a:rPr lang="en-US" sz="2400" b="1" dirty="0">
                <a:solidFill>
                  <a:srgbClr val="002060"/>
                </a:solidFill>
                <a:latin typeface="Georgia" panose="02040502050405020303" pitchFamily="18" charset="0"/>
                <a:cs typeface="Times New Roman" panose="02020603050405020304" pitchFamily="18" charset="0"/>
              </a:rPr>
              <a:t>RESULTS – SEM micrographs and EDS Plots</a:t>
            </a:r>
          </a:p>
        </p:txBody>
      </p:sp>
    </p:spTree>
    <p:extLst>
      <p:ext uri="{BB962C8B-B14F-4D97-AF65-F5344CB8AC3E}">
        <p14:creationId xmlns:p14="http://schemas.microsoft.com/office/powerpoint/2010/main" val="18405674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32742</TotalTime>
  <Words>2717</Words>
  <Application>Microsoft Office PowerPoint</Application>
  <PresentationFormat>Widescreen</PresentationFormat>
  <Paragraphs>390</Paragraphs>
  <Slides>26</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26</vt:i4>
      </vt:variant>
    </vt:vector>
  </HeadingPairs>
  <TitlesOfParts>
    <vt:vector size="36" baseType="lpstr">
      <vt:lpstr>Arial</vt:lpstr>
      <vt:lpstr>Calibri</vt:lpstr>
      <vt:lpstr>Calibri Light</vt:lpstr>
      <vt:lpstr>Cambria</vt:lpstr>
      <vt:lpstr>Georgia</vt:lpstr>
      <vt:lpstr>Symbol</vt:lpstr>
      <vt:lpstr>Times New Roman</vt:lpstr>
      <vt:lpstr>Wingdings</vt:lpstr>
      <vt:lpstr>Office Theme</vt:lpstr>
      <vt:lpstr>3_Office Theme</vt:lpstr>
      <vt:lpstr>Impacts of Geochemical Rock-Fluid Interactions on Production and Carbon Storage in Caney Shale of Southern Oklahoma </vt:lpstr>
      <vt:lpstr>PRESENTATION OUTLINE</vt:lpstr>
      <vt:lpstr>INTRODUCTION - Overview of Unconventional Hydrocarbon Reservoirs</vt:lpstr>
      <vt:lpstr>INTRODUCTION</vt:lpstr>
      <vt:lpstr>OBJECTIVES</vt:lpstr>
      <vt:lpstr>PowerPoint Presentation</vt:lpstr>
      <vt:lpstr>PowerPoint Presentation</vt:lpstr>
      <vt:lpstr>PowerPoint Presentation</vt:lpstr>
      <vt:lpstr>RESULTS – SEM micrographs and EDS Plots</vt:lpstr>
      <vt:lpstr>RESULTS – SEM Micrographs and EDS Plots</vt:lpstr>
      <vt:lpstr>PowerPoint Presentation</vt:lpstr>
      <vt:lpstr>PowerPoint Presentation</vt:lpstr>
      <vt:lpstr>PowerPoint Presentation</vt:lpstr>
      <vt:lpstr>PowerPoint Presentation</vt:lpstr>
      <vt:lpstr>RESULTS – Model of Experiment</vt:lpstr>
      <vt:lpstr>RESULTS – Model of Experiment</vt:lpstr>
      <vt:lpstr>DISCUSSION  </vt:lpstr>
      <vt:lpstr>CONCLUSIONS </vt:lpstr>
      <vt:lpstr>ACKNOWLEDGEMENTS</vt:lpstr>
      <vt:lpstr>REFERENCES</vt:lpstr>
      <vt:lpstr>THANK YOU</vt:lpstr>
      <vt:lpstr>Back-up Slides</vt:lpstr>
      <vt:lpstr>MATERIALS</vt:lpstr>
      <vt:lpstr>RESULTS – Post-Reaction XRD Peaks</vt:lpstr>
      <vt:lpstr>RESULTS – SEM micrographs and EDS Plots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Fluid induced elemental alterations of Caney Shale</dc:title>
  <dc:creator>Awejori</dc:creator>
  <cp:lastModifiedBy>Gabriel Awejori</cp:lastModifiedBy>
  <cp:revision>130</cp:revision>
  <dcterms:created xsi:type="dcterms:W3CDTF">2022-06-04T19:18:51Z</dcterms:created>
  <dcterms:modified xsi:type="dcterms:W3CDTF">2023-11-17T02:44:47Z</dcterms:modified>
</cp:coreProperties>
</file>