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757" r:id="rId3"/>
    <p:sldId id="324" r:id="rId4"/>
    <p:sldId id="758" r:id="rId5"/>
    <p:sldId id="756" r:id="rId6"/>
    <p:sldId id="761" r:id="rId7"/>
    <p:sldId id="482" r:id="rId8"/>
    <p:sldId id="762" r:id="rId9"/>
    <p:sldId id="747" r:id="rId10"/>
    <p:sldId id="755" r:id="rId11"/>
    <p:sldId id="304" r:id="rId12"/>
    <p:sldId id="312" r:id="rId13"/>
    <p:sldId id="310" r:id="rId14"/>
    <p:sldId id="313" r:id="rId15"/>
    <p:sldId id="311" r:id="rId16"/>
    <p:sldId id="308" r:id="rId17"/>
    <p:sldId id="467" r:id="rId18"/>
    <p:sldId id="76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6" autoAdjust="0"/>
    <p:restoredTop sz="94660"/>
  </p:normalViewPr>
  <p:slideViewPr>
    <p:cSldViewPr snapToGrid="0">
      <p:cViewPr varScale="1">
        <p:scale>
          <a:sx n="70" d="100"/>
          <a:sy n="70" d="100"/>
        </p:scale>
        <p:origin x="61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wejori\Desktop\ARMA%2022%20Journal\Coded%20Names\ICP_MS%20Analysis%201.xlsm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wejori\Desktop\ARMA%2022%20Journal\Coded%20Names\ICP_MS%20Analysis%201.xlsm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wejori\Desktop\ARMA%2022%20Journal\Coded%20Names\ICP_MS%20Analysis%201.xlsm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wejori\Desktop\Produced%20Fluid\ICP-MS%20Data%20Report%20for%20Gabriel%20%2024%20fluid%20samples_Reported%202023_3_24_Corrected%20DI%20lithium%20concs.xlsm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wejori\Desktop\Produced%20Fluid\ICP-MS%20Data%20Report%20for%20Gabriel%20%2024%20fluid%20samples_Reported%202023_3_24_Corrected%20DI%20lithium%20concs.xlsm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wejori\Desktop\Produced%20Fluid\ICP-MS%20Data%20Report%20for%20Gabriel%20%2024%20fluid%20samples_Reported%202023_3_24_Corrected%20DI%20lithium%20concs.xlsm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ysClr val="windowText" lastClr="000000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sz="1200" b="1">
                <a:solidFill>
                  <a:sysClr val="windowText" lastClr="00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Ca Concentration</a:t>
            </a:r>
          </a:p>
        </c:rich>
      </c:tx>
      <c:layout>
        <c:manualLayout>
          <c:xMode val="edge"/>
          <c:yMode val="edge"/>
          <c:x val="0.36878057842584888"/>
          <c:y val="0.119385051559031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ysClr val="windowText" lastClr="000000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1114186484265224"/>
          <c:y val="0.19218190438540605"/>
          <c:w val="0.75182109812031073"/>
          <c:h val="0.50326309884478648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'Plots 2'!$A$34</c:f>
              <c:strCache>
                <c:ptCount val="1"/>
                <c:pt idx="0">
                  <c:v>0 days</c:v>
                </c:pt>
              </c:strCache>
            </c:strRef>
          </c:tx>
          <c:spPr>
            <a:pattFill prst="pct50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'Plot SSD'!$B$34:$F$34</c:f>
                <c:numCache>
                  <c:formatCode>General</c:formatCode>
                  <c:ptCount val="5"/>
                  <c:pt idx="0">
                    <c:v>2986.8867909999999</c:v>
                  </c:pt>
                  <c:pt idx="1">
                    <c:v>2986.8867909999999</c:v>
                  </c:pt>
                  <c:pt idx="2">
                    <c:v>2986.8867909999999</c:v>
                  </c:pt>
                  <c:pt idx="3">
                    <c:v>2986.8867909999999</c:v>
                  </c:pt>
                  <c:pt idx="4">
                    <c:v>2986.8867909999999</c:v>
                  </c:pt>
                </c:numCache>
              </c:numRef>
            </c:plus>
            <c:minus>
              <c:numRef>
                <c:f>'Plot SSD'!$B$34:$F$34</c:f>
                <c:numCache>
                  <c:formatCode>General</c:formatCode>
                  <c:ptCount val="5"/>
                  <c:pt idx="0">
                    <c:v>2986.8867909999999</c:v>
                  </c:pt>
                  <c:pt idx="1">
                    <c:v>2986.8867909999999</c:v>
                  </c:pt>
                  <c:pt idx="2">
                    <c:v>2986.8867909999999</c:v>
                  </c:pt>
                  <c:pt idx="3">
                    <c:v>2986.8867909999999</c:v>
                  </c:pt>
                  <c:pt idx="4">
                    <c:v>2986.8867909999999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val>
            <c:numRef>
              <c:f>'Plots 2'!$B$34:$F$34</c:f>
              <c:numCache>
                <c:formatCode>0.0</c:formatCode>
                <c:ptCount val="5"/>
                <c:pt idx="0">
                  <c:v>64587.667818000002</c:v>
                </c:pt>
                <c:pt idx="1">
                  <c:v>64587.667818000002</c:v>
                </c:pt>
                <c:pt idx="2">
                  <c:v>64587.667818000002</c:v>
                </c:pt>
                <c:pt idx="3">
                  <c:v>64587.667818000002</c:v>
                </c:pt>
                <c:pt idx="4">
                  <c:v>64587.667818000002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FF-4F9B-83EA-4AD90BC3ED0C}"/>
            </c:ext>
          </c:extLst>
        </c:ser>
        <c:ser>
          <c:idx val="0"/>
          <c:order val="1"/>
          <c:tx>
            <c:strRef>
              <c:f>'Plots 2'!$A$35</c:f>
              <c:strCache>
                <c:ptCount val="1"/>
                <c:pt idx="0">
                  <c:v>7 days</c:v>
                </c:pt>
              </c:strCache>
            </c:strRef>
          </c:tx>
          <c:spPr>
            <a:pattFill prst="dkDnDiag">
              <a:fgClr>
                <a:srgbClr val="0070C0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'Plot SSD'!$B$35:$F$35</c:f>
                <c:numCache>
                  <c:formatCode>General</c:formatCode>
                  <c:ptCount val="5"/>
                  <c:pt idx="0">
                    <c:v>1425.6150440000001</c:v>
                  </c:pt>
                  <c:pt idx="1">
                    <c:v>4427.9109699999999</c:v>
                  </c:pt>
                  <c:pt idx="2">
                    <c:v>2358.1883550000002</c:v>
                  </c:pt>
                  <c:pt idx="3">
                    <c:v>1600.8363870000001</c:v>
                  </c:pt>
                  <c:pt idx="4">
                    <c:v>3609.9845170000003</c:v>
                  </c:pt>
                </c:numCache>
              </c:numRef>
            </c:plus>
            <c:minus>
              <c:numRef>
                <c:f>'Plot SSD'!$B$35:$F$35</c:f>
                <c:numCache>
                  <c:formatCode>General</c:formatCode>
                  <c:ptCount val="5"/>
                  <c:pt idx="0">
                    <c:v>1425.6150440000001</c:v>
                  </c:pt>
                  <c:pt idx="1">
                    <c:v>4427.9109699999999</c:v>
                  </c:pt>
                  <c:pt idx="2">
                    <c:v>2358.1883550000002</c:v>
                  </c:pt>
                  <c:pt idx="3">
                    <c:v>1600.8363870000001</c:v>
                  </c:pt>
                  <c:pt idx="4">
                    <c:v>3609.9845170000003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'Plots 2'!$B$33:$F$33</c:f>
              <c:strCache>
                <c:ptCount val="5"/>
                <c:pt idx="0">
                  <c:v>V2</c:v>
                </c:pt>
                <c:pt idx="1">
                  <c:v>V3</c:v>
                </c:pt>
                <c:pt idx="2">
                  <c:v>H1</c:v>
                </c:pt>
                <c:pt idx="3">
                  <c:v>H2</c:v>
                </c:pt>
                <c:pt idx="4">
                  <c:v>H3</c:v>
                </c:pt>
              </c:strCache>
            </c:strRef>
          </c:cat>
          <c:val>
            <c:numRef>
              <c:f>'Plots 2'!$B$35:$F$35</c:f>
              <c:numCache>
                <c:formatCode>0.0</c:formatCode>
                <c:ptCount val="5"/>
                <c:pt idx="0">
                  <c:v>64553.707466</c:v>
                </c:pt>
                <c:pt idx="1">
                  <c:v>79761.007903999998</c:v>
                </c:pt>
                <c:pt idx="2">
                  <c:v>76438.092604999998</c:v>
                </c:pt>
                <c:pt idx="3">
                  <c:v>64662.162405000003</c:v>
                </c:pt>
                <c:pt idx="4">
                  <c:v>67431.312417000008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8FF-4F9B-83EA-4AD90BC3ED0C}"/>
            </c:ext>
          </c:extLst>
        </c:ser>
        <c:ser>
          <c:idx val="1"/>
          <c:order val="2"/>
          <c:tx>
            <c:strRef>
              <c:f>'Plots 2'!$A$36</c:f>
              <c:strCache>
                <c:ptCount val="1"/>
                <c:pt idx="0">
                  <c:v>30 days</c:v>
                </c:pt>
              </c:strCache>
            </c:strRef>
          </c:tx>
          <c:spPr>
            <a:pattFill prst="pct75">
              <a:fgClr>
                <a:schemeClr val="accent6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'Plot SSD'!$B$36:$F$36</c:f>
                <c:numCache>
                  <c:formatCode>General</c:formatCode>
                  <c:ptCount val="5"/>
                  <c:pt idx="0">
                    <c:v>3157.8174449999997</c:v>
                  </c:pt>
                  <c:pt idx="1">
                    <c:v>1869.5785409999999</c:v>
                  </c:pt>
                  <c:pt idx="2">
                    <c:v>3656.6409810000005</c:v>
                  </c:pt>
                  <c:pt idx="3">
                    <c:v>2836.2631149999997</c:v>
                  </c:pt>
                  <c:pt idx="4">
                    <c:v>3116.2408339999997</c:v>
                  </c:pt>
                </c:numCache>
              </c:numRef>
            </c:plus>
            <c:minus>
              <c:numRef>
                <c:f>'Plot SSD'!$B$36:$F$36</c:f>
                <c:numCache>
                  <c:formatCode>General</c:formatCode>
                  <c:ptCount val="5"/>
                  <c:pt idx="0">
                    <c:v>3157.8174449999997</c:v>
                  </c:pt>
                  <c:pt idx="1">
                    <c:v>1869.5785409999999</c:v>
                  </c:pt>
                  <c:pt idx="2">
                    <c:v>3656.6409810000005</c:v>
                  </c:pt>
                  <c:pt idx="3">
                    <c:v>2836.2631149999997</c:v>
                  </c:pt>
                  <c:pt idx="4">
                    <c:v>3116.2408339999997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'Plots 2'!$B$33:$F$33</c:f>
              <c:strCache>
                <c:ptCount val="5"/>
                <c:pt idx="0">
                  <c:v>V2</c:v>
                </c:pt>
                <c:pt idx="1">
                  <c:v>V3</c:v>
                </c:pt>
                <c:pt idx="2">
                  <c:v>H1</c:v>
                </c:pt>
                <c:pt idx="3">
                  <c:v>H2</c:v>
                </c:pt>
                <c:pt idx="4">
                  <c:v>H3</c:v>
                </c:pt>
              </c:strCache>
            </c:strRef>
          </c:cat>
          <c:val>
            <c:numRef>
              <c:f>'Plots 2'!$B$36:$F$36</c:f>
              <c:numCache>
                <c:formatCode>0.0</c:formatCode>
                <c:ptCount val="5"/>
                <c:pt idx="0">
                  <c:v>74269.473716000008</c:v>
                </c:pt>
                <c:pt idx="1">
                  <c:v>68096.322056999998</c:v>
                </c:pt>
                <c:pt idx="2">
                  <c:v>76177.103309999991</c:v>
                </c:pt>
                <c:pt idx="3">
                  <c:v>77720.565688000002</c:v>
                </c:pt>
                <c:pt idx="4">
                  <c:v>69471.569300000003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8FF-4F9B-83EA-4AD90BC3ED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1219848"/>
        <c:axId val="281221160"/>
      </c:barChart>
      <c:catAx>
        <c:axId val="2812198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Georgia" panose="02040502050405020303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100">
                    <a:solidFill>
                      <a:sysClr val="windowText" lastClr="000000"/>
                    </a:solidFill>
                    <a:latin typeface="Georgia" panose="02040502050405020303" pitchFamily="18" charset="0"/>
                    <a:cs typeface="Times New Roman" panose="02020603050405020304" pitchFamily="18" charset="0"/>
                  </a:rPr>
                  <a:t>Sample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Georgia" panose="02040502050405020303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en-US"/>
          </a:p>
        </c:txPr>
        <c:crossAx val="281221160"/>
        <c:crosses val="autoZero"/>
        <c:auto val="1"/>
        <c:lblAlgn val="ctr"/>
        <c:lblOffset val="100"/>
        <c:noMultiLvlLbl val="0"/>
      </c:catAx>
      <c:valAx>
        <c:axId val="281221160"/>
        <c:scaling>
          <c:orientation val="minMax"/>
          <c:max val="8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 algn="ctr" rtl="0">
                  <a:defRPr lang="en-US" sz="1050" b="1" i="0" u="none" strike="noStrike" kern="1200" baseline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+mn-cs"/>
                  </a:defRPr>
                </a:pPr>
                <a:r>
                  <a:rPr lang="en-US" sz="1050" b="1" i="0" u="none" strike="noStrike" kern="1200" baseline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+mn-cs"/>
                  </a:rPr>
                  <a:t>Concentration (ppb)</a:t>
                </a:r>
              </a:p>
            </c:rich>
          </c:tx>
          <c:layout>
            <c:manualLayout>
              <c:xMode val="edge"/>
              <c:yMode val="edge"/>
              <c:x val="3.7845117845117834E-2"/>
              <c:y val="0.2026761126479833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algn="ctr" rtl="0">
                <a:defRPr lang="en-US" sz="1050" b="1" i="0" u="none" strike="noStrike" kern="1200" baseline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en-US"/>
          </a:p>
        </c:txPr>
        <c:crossAx val="281219848"/>
        <c:crosses val="autoZero"/>
        <c:crossBetween val="between"/>
        <c:majorUnit val="20000"/>
        <c:dispUnits>
          <c:builtInUnit val="thousand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0805172605427859"/>
          <c:y val="0.81536462498958662"/>
          <c:w val="0.58169829217648239"/>
          <c:h val="9.0208106775882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ysClr val="windowText" lastClr="000000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ysClr val="windowText" lastClr="000000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sz="1200" b="1" dirty="0">
                <a:solidFill>
                  <a:sysClr val="windowText" lastClr="00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Si</a:t>
            </a:r>
            <a:r>
              <a:rPr lang="en-US" sz="1200" b="1" baseline="0" dirty="0">
                <a:solidFill>
                  <a:sysClr val="windowText" lastClr="00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>
                <a:solidFill>
                  <a:sysClr val="windowText" lastClr="00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Concentration</a:t>
            </a:r>
          </a:p>
        </c:rich>
      </c:tx>
      <c:layout>
        <c:manualLayout>
          <c:xMode val="edge"/>
          <c:yMode val="edge"/>
          <c:x val="0.35205647950731395"/>
          <c:y val="7.66847572152535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ysClr val="windowText" lastClr="000000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453954333055379"/>
          <c:y val="0.18122704237501347"/>
          <c:w val="0.75182109812031073"/>
          <c:h val="0.50326309884478648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'Plots 2'!$A$22</c:f>
              <c:strCache>
                <c:ptCount val="1"/>
                <c:pt idx="0">
                  <c:v>0 days</c:v>
                </c:pt>
              </c:strCache>
            </c:strRef>
          </c:tx>
          <c:spPr>
            <a:pattFill prst="pct50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'Plot SSD'!$B$22:$F$22</c:f>
                <c:numCache>
                  <c:formatCode>General</c:formatCode>
                  <c:ptCount val="5"/>
                  <c:pt idx="0">
                    <c:v>189.607935</c:v>
                  </c:pt>
                  <c:pt idx="1">
                    <c:v>189.607935</c:v>
                  </c:pt>
                  <c:pt idx="2">
                    <c:v>189.607935</c:v>
                  </c:pt>
                  <c:pt idx="3">
                    <c:v>189.607935</c:v>
                  </c:pt>
                  <c:pt idx="4">
                    <c:v>189.607935</c:v>
                  </c:pt>
                </c:numCache>
              </c:numRef>
            </c:plus>
            <c:minus>
              <c:numRef>
                <c:f>'Plot SSD'!$B$22:$F$22</c:f>
                <c:numCache>
                  <c:formatCode>General</c:formatCode>
                  <c:ptCount val="5"/>
                  <c:pt idx="0">
                    <c:v>189.607935</c:v>
                  </c:pt>
                  <c:pt idx="1">
                    <c:v>189.607935</c:v>
                  </c:pt>
                  <c:pt idx="2">
                    <c:v>189.607935</c:v>
                  </c:pt>
                  <c:pt idx="3">
                    <c:v>189.607935</c:v>
                  </c:pt>
                  <c:pt idx="4">
                    <c:v>189.607935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val>
            <c:numRef>
              <c:f>'Plots 2'!$B$22:$F$22</c:f>
              <c:numCache>
                <c:formatCode>0.0</c:formatCode>
                <c:ptCount val="5"/>
                <c:pt idx="0">
                  <c:v>6011.3891109999995</c:v>
                </c:pt>
                <c:pt idx="1">
                  <c:v>6011.3891109999995</c:v>
                </c:pt>
                <c:pt idx="2">
                  <c:v>6011.3891109999995</c:v>
                </c:pt>
                <c:pt idx="3">
                  <c:v>6011.3891109999995</c:v>
                </c:pt>
                <c:pt idx="4">
                  <c:v>6011.3891109999995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6B-4F2E-A22C-98C4DA4B5DA6}"/>
            </c:ext>
          </c:extLst>
        </c:ser>
        <c:ser>
          <c:idx val="0"/>
          <c:order val="1"/>
          <c:tx>
            <c:strRef>
              <c:f>'Plots 2'!$A$23</c:f>
              <c:strCache>
                <c:ptCount val="1"/>
                <c:pt idx="0">
                  <c:v>7 days</c:v>
                </c:pt>
              </c:strCache>
            </c:strRef>
          </c:tx>
          <c:spPr>
            <a:pattFill prst="dkDnDiag">
              <a:fgClr>
                <a:srgbClr val="0070C0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'Plot SSD'!$B$23:$F$23</c:f>
                <c:numCache>
                  <c:formatCode>General</c:formatCode>
                  <c:ptCount val="5"/>
                  <c:pt idx="0">
                    <c:v>309.809303</c:v>
                  </c:pt>
                  <c:pt idx="1">
                    <c:v>416.04935999999998</c:v>
                  </c:pt>
                  <c:pt idx="2">
                    <c:v>289.51576600000004</c:v>
                  </c:pt>
                  <c:pt idx="3">
                    <c:v>1259.9376600000001</c:v>
                  </c:pt>
                  <c:pt idx="4">
                    <c:v>460.50303300000002</c:v>
                  </c:pt>
                </c:numCache>
              </c:numRef>
            </c:plus>
            <c:minus>
              <c:numRef>
                <c:f>'Plot SSD'!$B$23:$F$23</c:f>
                <c:numCache>
                  <c:formatCode>General</c:formatCode>
                  <c:ptCount val="5"/>
                  <c:pt idx="0">
                    <c:v>309.809303</c:v>
                  </c:pt>
                  <c:pt idx="1">
                    <c:v>416.04935999999998</c:v>
                  </c:pt>
                  <c:pt idx="2">
                    <c:v>289.51576600000004</c:v>
                  </c:pt>
                  <c:pt idx="3">
                    <c:v>1259.9376600000001</c:v>
                  </c:pt>
                  <c:pt idx="4">
                    <c:v>460.50303300000002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'Plots 2'!$B$21:$F$21</c:f>
              <c:strCache>
                <c:ptCount val="5"/>
                <c:pt idx="0">
                  <c:v>V2</c:v>
                </c:pt>
                <c:pt idx="1">
                  <c:v>V3</c:v>
                </c:pt>
                <c:pt idx="2">
                  <c:v>H1</c:v>
                </c:pt>
                <c:pt idx="3">
                  <c:v>H2</c:v>
                </c:pt>
                <c:pt idx="4">
                  <c:v>H3</c:v>
                </c:pt>
              </c:strCache>
            </c:strRef>
          </c:cat>
          <c:val>
            <c:numRef>
              <c:f>'Plots 2'!$B$23:$F$23</c:f>
              <c:numCache>
                <c:formatCode>0.0</c:formatCode>
                <c:ptCount val="5"/>
                <c:pt idx="0">
                  <c:v>15838.815868</c:v>
                </c:pt>
                <c:pt idx="1">
                  <c:v>15244.624906999999</c:v>
                </c:pt>
                <c:pt idx="2">
                  <c:v>17204.350427000001</c:v>
                </c:pt>
                <c:pt idx="3">
                  <c:v>34429.414835000003</c:v>
                </c:pt>
                <c:pt idx="4">
                  <c:v>18478.707999999999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06B-4F2E-A22C-98C4DA4B5DA6}"/>
            </c:ext>
          </c:extLst>
        </c:ser>
        <c:ser>
          <c:idx val="1"/>
          <c:order val="2"/>
          <c:tx>
            <c:strRef>
              <c:f>'Plots 2'!$A$24</c:f>
              <c:strCache>
                <c:ptCount val="1"/>
                <c:pt idx="0">
                  <c:v>30 days</c:v>
                </c:pt>
              </c:strCache>
            </c:strRef>
          </c:tx>
          <c:spPr>
            <a:pattFill prst="pct75">
              <a:fgClr>
                <a:schemeClr val="accent6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'Plot SSD'!$B$24:$F$24</c:f>
                <c:numCache>
                  <c:formatCode>General</c:formatCode>
                  <c:ptCount val="5"/>
                  <c:pt idx="0">
                    <c:v>3605.8963630000003</c:v>
                  </c:pt>
                  <c:pt idx="1">
                    <c:v>403.080646</c:v>
                  </c:pt>
                  <c:pt idx="2">
                    <c:v>633.57227899999998</c:v>
                  </c:pt>
                  <c:pt idx="3">
                    <c:v>417.00708900000001</c:v>
                  </c:pt>
                  <c:pt idx="4">
                    <c:v>2346.5243770000002</c:v>
                  </c:pt>
                </c:numCache>
              </c:numRef>
            </c:plus>
            <c:minus>
              <c:numRef>
                <c:f>'Plot SSD'!$B$24:$F$24</c:f>
                <c:numCache>
                  <c:formatCode>General</c:formatCode>
                  <c:ptCount val="5"/>
                  <c:pt idx="0">
                    <c:v>3605.8963630000003</c:v>
                  </c:pt>
                  <c:pt idx="1">
                    <c:v>403.080646</c:v>
                  </c:pt>
                  <c:pt idx="2">
                    <c:v>633.57227899999998</c:v>
                  </c:pt>
                  <c:pt idx="3">
                    <c:v>417.00708900000001</c:v>
                  </c:pt>
                  <c:pt idx="4">
                    <c:v>2346.5243770000002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'Plots 2'!$B$21:$F$21</c:f>
              <c:strCache>
                <c:ptCount val="5"/>
                <c:pt idx="0">
                  <c:v>V2</c:v>
                </c:pt>
                <c:pt idx="1">
                  <c:v>V3</c:v>
                </c:pt>
                <c:pt idx="2">
                  <c:v>H1</c:v>
                </c:pt>
                <c:pt idx="3">
                  <c:v>H2</c:v>
                </c:pt>
                <c:pt idx="4">
                  <c:v>H3</c:v>
                </c:pt>
              </c:strCache>
            </c:strRef>
          </c:cat>
          <c:val>
            <c:numRef>
              <c:f>'Plots 2'!$B$24:$F$24</c:f>
              <c:numCache>
                <c:formatCode>0.0</c:formatCode>
                <c:ptCount val="5"/>
                <c:pt idx="0">
                  <c:v>58376.291719999994</c:v>
                </c:pt>
                <c:pt idx="1">
                  <c:v>30831.662842999998</c:v>
                </c:pt>
                <c:pt idx="2">
                  <c:v>27068.316233000001</c:v>
                </c:pt>
                <c:pt idx="3">
                  <c:v>30624.821121000001</c:v>
                </c:pt>
                <c:pt idx="4">
                  <c:v>46484.491244999997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06B-4F2E-A22C-98C4DA4B5D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1219848"/>
        <c:axId val="281221160"/>
      </c:barChart>
      <c:catAx>
        <c:axId val="2812198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10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Sample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en-US"/>
          </a:p>
        </c:txPr>
        <c:crossAx val="281221160"/>
        <c:crosses val="autoZero"/>
        <c:auto val="1"/>
        <c:lblAlgn val="ctr"/>
        <c:lblOffset val="100"/>
        <c:noMultiLvlLbl val="0"/>
      </c:catAx>
      <c:valAx>
        <c:axId val="281221160"/>
        <c:scaling>
          <c:orientation val="minMax"/>
          <c:max val="6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defRPr>
                </a:pPr>
                <a:r>
                  <a:rPr lang="en-US" sz="1100">
                    <a:solidFill>
                      <a:sysClr val="windowText" lastClr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Concentration</a:t>
                </a:r>
                <a:r>
                  <a:rPr lang="en-US" sz="1100" baseline="0">
                    <a:solidFill>
                      <a:sysClr val="windowText" lastClr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(ppb)</a:t>
                </a:r>
                <a:endParaRPr lang="en-US" sz="1100">
                  <a:solidFill>
                    <a:sysClr val="windowText" lastClr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6.9681985628780196E-2"/>
              <c:y val="0.2457592639183409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en-US"/>
          </a:p>
        </c:txPr>
        <c:crossAx val="281219848"/>
        <c:crosses val="autoZero"/>
        <c:crossBetween val="between"/>
        <c:majorUnit val="10000"/>
        <c:dispUnits>
          <c:builtInUnit val="thousands"/>
          <c:dispUnitsLbl>
            <c:layout>
              <c:manualLayout>
                <c:xMode val="edge"/>
                <c:yMode val="edge"/>
                <c:x val="0.11516822238754644"/>
                <c:y val="0.1892307802896884"/>
              </c:manualLayout>
            </c:layout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4417731167381491"/>
          <c:y val="0.84386988513287675"/>
          <c:w val="0.55268184454055258"/>
          <c:h val="9.0208106775882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ysClr val="windowText" lastClr="000000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ysClr val="windowText" lastClr="000000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sz="1200" b="1">
                <a:solidFill>
                  <a:sysClr val="windowText" lastClr="00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Al Concentration</a:t>
            </a:r>
          </a:p>
        </c:rich>
      </c:tx>
      <c:layout>
        <c:manualLayout>
          <c:xMode val="edge"/>
          <c:yMode val="edge"/>
          <c:x val="0.3617958358508423"/>
          <c:y val="0.1128919555008481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ysClr val="windowText" lastClr="000000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1114186484265224"/>
          <c:y val="0.19218190438540605"/>
          <c:w val="0.75182109812031073"/>
          <c:h val="0.50326309884478648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'Plots 2'!$A$16</c:f>
              <c:strCache>
                <c:ptCount val="1"/>
                <c:pt idx="0">
                  <c:v>0 days</c:v>
                </c:pt>
              </c:strCache>
            </c:strRef>
          </c:tx>
          <c:spPr>
            <a:pattFill prst="pct50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'Plot SSD'!$B$16:$F$16</c:f>
                <c:numCache>
                  <c:formatCode>General</c:formatCode>
                  <c:ptCount val="5"/>
                  <c:pt idx="0">
                    <c:v>13.404584</c:v>
                  </c:pt>
                  <c:pt idx="1">
                    <c:v>13.404584</c:v>
                  </c:pt>
                  <c:pt idx="2">
                    <c:v>13.404584</c:v>
                  </c:pt>
                  <c:pt idx="3">
                    <c:v>13.404584</c:v>
                  </c:pt>
                  <c:pt idx="4">
                    <c:v>13.404584</c:v>
                  </c:pt>
                </c:numCache>
              </c:numRef>
            </c:plus>
            <c:minus>
              <c:numRef>
                <c:f>'Plot SSD'!$B$16:$F$16</c:f>
                <c:numCache>
                  <c:formatCode>General</c:formatCode>
                  <c:ptCount val="5"/>
                  <c:pt idx="0">
                    <c:v>13.404584</c:v>
                  </c:pt>
                  <c:pt idx="1">
                    <c:v>13.404584</c:v>
                  </c:pt>
                  <c:pt idx="2">
                    <c:v>13.404584</c:v>
                  </c:pt>
                  <c:pt idx="3">
                    <c:v>13.404584</c:v>
                  </c:pt>
                  <c:pt idx="4">
                    <c:v>13.404584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'Plots 2'!$B$15:$F$15</c:f>
              <c:strCache>
                <c:ptCount val="5"/>
                <c:pt idx="0">
                  <c:v>V2</c:v>
                </c:pt>
                <c:pt idx="1">
                  <c:v>V3</c:v>
                </c:pt>
                <c:pt idx="2">
                  <c:v>H1</c:v>
                </c:pt>
                <c:pt idx="3">
                  <c:v>H2</c:v>
                </c:pt>
                <c:pt idx="4">
                  <c:v>H3</c:v>
                </c:pt>
              </c:strCache>
            </c:strRef>
          </c:cat>
          <c:val>
            <c:numRef>
              <c:f>'Plots 2'!$B$16:$F$16</c:f>
              <c:numCache>
                <c:formatCode>0.0</c:formatCode>
                <c:ptCount val="5"/>
                <c:pt idx="0">
                  <c:v>272.65251499999999</c:v>
                </c:pt>
                <c:pt idx="1">
                  <c:v>272.65251499999999</c:v>
                </c:pt>
                <c:pt idx="2">
                  <c:v>272.65251499999999</c:v>
                </c:pt>
                <c:pt idx="3">
                  <c:v>272.65251499999999</c:v>
                </c:pt>
                <c:pt idx="4">
                  <c:v>272.65251499999999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BD-42EC-A1B7-48273424C0D1}"/>
            </c:ext>
          </c:extLst>
        </c:ser>
        <c:ser>
          <c:idx val="0"/>
          <c:order val="1"/>
          <c:tx>
            <c:strRef>
              <c:f>'Plots 2'!$A$17</c:f>
              <c:strCache>
                <c:ptCount val="1"/>
                <c:pt idx="0">
                  <c:v>7 days</c:v>
                </c:pt>
              </c:strCache>
            </c:strRef>
          </c:tx>
          <c:spPr>
            <a:pattFill prst="dkDnDiag">
              <a:fgClr>
                <a:srgbClr val="0070C0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'Plot SSD'!$B$17:$F$17</c:f>
                <c:numCache>
                  <c:formatCode>General</c:formatCode>
                  <c:ptCount val="5"/>
                  <c:pt idx="0">
                    <c:v>8.2169539999999994</c:v>
                  </c:pt>
                  <c:pt idx="1">
                    <c:v>3.6665370000000004</c:v>
                  </c:pt>
                  <c:pt idx="2">
                    <c:v>10.723376</c:v>
                  </c:pt>
                  <c:pt idx="3">
                    <c:v>10.0932</c:v>
                  </c:pt>
                  <c:pt idx="4">
                    <c:v>10.867156999999999</c:v>
                  </c:pt>
                </c:numCache>
              </c:numRef>
            </c:plus>
            <c:minus>
              <c:numRef>
                <c:f>'Plot SSD'!$B$17:$F$17</c:f>
                <c:numCache>
                  <c:formatCode>General</c:formatCode>
                  <c:ptCount val="5"/>
                  <c:pt idx="0">
                    <c:v>8.2169539999999994</c:v>
                  </c:pt>
                  <c:pt idx="1">
                    <c:v>3.6665370000000004</c:v>
                  </c:pt>
                  <c:pt idx="2">
                    <c:v>10.723376</c:v>
                  </c:pt>
                  <c:pt idx="3">
                    <c:v>10.0932</c:v>
                  </c:pt>
                  <c:pt idx="4">
                    <c:v>10.867156999999999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'Plots 2'!$B$15:$F$15</c:f>
              <c:strCache>
                <c:ptCount val="5"/>
                <c:pt idx="0">
                  <c:v>V2</c:v>
                </c:pt>
                <c:pt idx="1">
                  <c:v>V3</c:v>
                </c:pt>
                <c:pt idx="2">
                  <c:v>H1</c:v>
                </c:pt>
                <c:pt idx="3">
                  <c:v>H2</c:v>
                </c:pt>
                <c:pt idx="4">
                  <c:v>H3</c:v>
                </c:pt>
              </c:strCache>
            </c:strRef>
          </c:cat>
          <c:val>
            <c:numRef>
              <c:f>'Plots 2'!$B$17:$F$17</c:f>
              <c:numCache>
                <c:formatCode>0.0</c:formatCode>
                <c:ptCount val="5"/>
                <c:pt idx="0">
                  <c:v>359.22359499999999</c:v>
                </c:pt>
                <c:pt idx="1">
                  <c:v>415.83601999999996</c:v>
                </c:pt>
                <c:pt idx="2">
                  <c:v>326.73803399999997</c:v>
                </c:pt>
                <c:pt idx="3">
                  <c:v>307.672303</c:v>
                </c:pt>
                <c:pt idx="4">
                  <c:v>309.525666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4BD-42EC-A1B7-48273424C0D1}"/>
            </c:ext>
          </c:extLst>
        </c:ser>
        <c:ser>
          <c:idx val="1"/>
          <c:order val="2"/>
          <c:tx>
            <c:strRef>
              <c:f>'Plots 2'!$A$18</c:f>
              <c:strCache>
                <c:ptCount val="1"/>
                <c:pt idx="0">
                  <c:v>30 days</c:v>
                </c:pt>
              </c:strCache>
            </c:strRef>
          </c:tx>
          <c:spPr>
            <a:pattFill prst="pct75">
              <a:fgClr>
                <a:schemeClr val="accent6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'Plot SSD'!$B$18:$F$18</c:f>
                <c:numCache>
                  <c:formatCode>General</c:formatCode>
                  <c:ptCount val="5"/>
                  <c:pt idx="0">
                    <c:v>9.9186460000000007</c:v>
                  </c:pt>
                  <c:pt idx="1">
                    <c:v>16.698363000000001</c:v>
                  </c:pt>
                  <c:pt idx="2">
                    <c:v>6.5191239999999997</c:v>
                  </c:pt>
                  <c:pt idx="3">
                    <c:v>11.028774</c:v>
                  </c:pt>
                  <c:pt idx="4">
                    <c:v>5.6801900000000005</c:v>
                  </c:pt>
                </c:numCache>
              </c:numRef>
            </c:plus>
            <c:minus>
              <c:numRef>
                <c:f>'Plot SSD'!$B$18:$F$18</c:f>
                <c:numCache>
                  <c:formatCode>General</c:formatCode>
                  <c:ptCount val="5"/>
                  <c:pt idx="0">
                    <c:v>9.9186460000000007</c:v>
                  </c:pt>
                  <c:pt idx="1">
                    <c:v>16.698363000000001</c:v>
                  </c:pt>
                  <c:pt idx="2">
                    <c:v>6.5191239999999997</c:v>
                  </c:pt>
                  <c:pt idx="3">
                    <c:v>11.028774</c:v>
                  </c:pt>
                  <c:pt idx="4">
                    <c:v>5.6801900000000005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'Plots 2'!$B$15:$F$15</c:f>
              <c:strCache>
                <c:ptCount val="5"/>
                <c:pt idx="0">
                  <c:v>V2</c:v>
                </c:pt>
                <c:pt idx="1">
                  <c:v>V3</c:v>
                </c:pt>
                <c:pt idx="2">
                  <c:v>H1</c:v>
                </c:pt>
                <c:pt idx="3">
                  <c:v>H2</c:v>
                </c:pt>
                <c:pt idx="4">
                  <c:v>H3</c:v>
                </c:pt>
              </c:strCache>
            </c:strRef>
          </c:cat>
          <c:val>
            <c:numRef>
              <c:f>'Plots 2'!$B$18:$F$18</c:f>
              <c:numCache>
                <c:formatCode>0.0</c:formatCode>
                <c:ptCount val="5"/>
                <c:pt idx="0">
                  <c:v>293.97244599999999</c:v>
                </c:pt>
                <c:pt idx="1">
                  <c:v>265.23597799999999</c:v>
                </c:pt>
                <c:pt idx="2">
                  <c:v>300.78232600000001</c:v>
                </c:pt>
                <c:pt idx="3">
                  <c:v>300.94939699999998</c:v>
                </c:pt>
                <c:pt idx="4">
                  <c:v>298.33261900000002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4BD-42EC-A1B7-48273424C0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1219848"/>
        <c:axId val="281221160"/>
      </c:barChart>
      <c:catAx>
        <c:axId val="2812198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Georgia" panose="02040502050405020303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100">
                    <a:solidFill>
                      <a:sysClr val="windowText" lastClr="000000"/>
                    </a:solidFill>
                    <a:latin typeface="Georgia" panose="02040502050405020303" pitchFamily="18" charset="0"/>
                    <a:cs typeface="Times New Roman" panose="02020603050405020304" pitchFamily="18" charset="0"/>
                  </a:rPr>
                  <a:t>Sample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Georgia" panose="02040502050405020303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en-US"/>
          </a:p>
        </c:txPr>
        <c:crossAx val="281221160"/>
        <c:crosses val="autoZero"/>
        <c:auto val="1"/>
        <c:lblAlgn val="ctr"/>
        <c:lblOffset val="100"/>
        <c:noMultiLvlLbl val="0"/>
      </c:catAx>
      <c:valAx>
        <c:axId val="281221160"/>
        <c:scaling>
          <c:orientation val="minMax"/>
          <c:max val="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 algn="ctr" rtl="0">
                  <a:defRPr lang="en-US" sz="1050" b="1" i="0" u="none" strike="noStrike" kern="1200" baseline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+mn-cs"/>
                  </a:defRPr>
                </a:pPr>
                <a:r>
                  <a:rPr lang="en-US" sz="1050" b="1" i="0" u="none" strike="noStrike" kern="1200" baseline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+mn-cs"/>
                  </a:rPr>
                  <a:t>Concentration (ppb)</a:t>
                </a:r>
              </a:p>
            </c:rich>
          </c:tx>
          <c:layout>
            <c:manualLayout>
              <c:xMode val="edge"/>
              <c:yMode val="edge"/>
              <c:x val="4.6210346160319812E-2"/>
              <c:y val="0.2801563423004278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algn="ctr" rtl="0">
                <a:defRPr lang="en-US" sz="1050" b="1" i="0" u="none" strike="noStrike" kern="1200" baseline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en-US"/>
          </a:p>
        </c:txPr>
        <c:crossAx val="281219848"/>
        <c:crosses val="autoZero"/>
        <c:crossBetween val="between"/>
        <c:majorUnit val="100"/>
        <c:dispUnits>
          <c:builtInUnit val="hundreds"/>
          <c:dispUnitsLbl>
            <c:layout>
              <c:manualLayout>
                <c:xMode val="edge"/>
                <c:yMode val="edge"/>
                <c:x val="0.10926344221067294"/>
                <c:y val="0.19218197576298568"/>
              </c:manualLayout>
            </c:layout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2000892280615743"/>
          <c:y val="0.8366960837024523"/>
          <c:w val="0.56829092177397578"/>
          <c:h val="9.0208106775882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ysClr val="windowText" lastClr="000000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defRPr>
            </a:pPr>
            <a:r>
              <a:rPr lang="en-US" b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Ca Concentration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'All Plots'!$A$59</c:f>
              <c:strCache>
                <c:ptCount val="1"/>
                <c:pt idx="0">
                  <c:v>0 days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'All Plots'!$M$59:$T$59</c:f>
                <c:numCache>
                  <c:formatCode>General</c:formatCode>
                  <c:ptCount val="8"/>
                  <c:pt idx="0">
                    <c:v>21350.433014999999</c:v>
                  </c:pt>
                  <c:pt idx="1">
                    <c:v>21350.433014999999</c:v>
                  </c:pt>
                  <c:pt idx="2">
                    <c:v>21350.433014999999</c:v>
                  </c:pt>
                  <c:pt idx="3">
                    <c:v>21350.433014999999</c:v>
                  </c:pt>
                  <c:pt idx="4">
                    <c:v>21350.433014999999</c:v>
                  </c:pt>
                  <c:pt idx="5">
                    <c:v>21350.433014999999</c:v>
                  </c:pt>
                  <c:pt idx="6">
                    <c:v>21350.433014999999</c:v>
                  </c:pt>
                  <c:pt idx="7">
                    <c:v>21350.433014999999</c:v>
                  </c:pt>
                </c:numCache>
              </c:numRef>
            </c:plus>
            <c:minus>
              <c:numRef>
                <c:f>'All Plots'!$M$59:$T$59</c:f>
                <c:numCache>
                  <c:formatCode>General</c:formatCode>
                  <c:ptCount val="8"/>
                  <c:pt idx="0">
                    <c:v>21350.433014999999</c:v>
                  </c:pt>
                  <c:pt idx="1">
                    <c:v>21350.433014999999</c:v>
                  </c:pt>
                  <c:pt idx="2">
                    <c:v>21350.433014999999</c:v>
                  </c:pt>
                  <c:pt idx="3">
                    <c:v>21350.433014999999</c:v>
                  </c:pt>
                  <c:pt idx="4">
                    <c:v>21350.433014999999</c:v>
                  </c:pt>
                  <c:pt idx="5">
                    <c:v>21350.433014999999</c:v>
                  </c:pt>
                  <c:pt idx="6">
                    <c:v>21350.433014999999</c:v>
                  </c:pt>
                  <c:pt idx="7">
                    <c:v>21350.433014999999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'All Plots'!$B$58:$I$58</c:f>
              <c:strCache>
                <c:ptCount val="8"/>
                <c:pt idx="0">
                  <c:v>V1</c:v>
                </c:pt>
                <c:pt idx="1">
                  <c:v>V2</c:v>
                </c:pt>
                <c:pt idx="2">
                  <c:v>V3</c:v>
                </c:pt>
                <c:pt idx="3">
                  <c:v>V4</c:v>
                </c:pt>
                <c:pt idx="4">
                  <c:v>V5</c:v>
                </c:pt>
                <c:pt idx="5">
                  <c:v>H1</c:v>
                </c:pt>
                <c:pt idx="6">
                  <c:v>H2</c:v>
                </c:pt>
                <c:pt idx="7">
                  <c:v>H3</c:v>
                </c:pt>
              </c:strCache>
            </c:strRef>
          </c:cat>
          <c:val>
            <c:numRef>
              <c:f>'All Plots'!$B$59:$I$59</c:f>
              <c:numCache>
                <c:formatCode>0.00</c:formatCode>
                <c:ptCount val="8"/>
                <c:pt idx="0">
                  <c:v>494052.25768299995</c:v>
                </c:pt>
                <c:pt idx="1">
                  <c:v>494052.25768299995</c:v>
                </c:pt>
                <c:pt idx="2">
                  <c:v>494052.25768299995</c:v>
                </c:pt>
                <c:pt idx="3">
                  <c:v>494052.25768299995</c:v>
                </c:pt>
                <c:pt idx="4">
                  <c:v>494052.25768299995</c:v>
                </c:pt>
                <c:pt idx="5">
                  <c:v>494052.25768299995</c:v>
                </c:pt>
                <c:pt idx="6">
                  <c:v>494052.25768299995</c:v>
                </c:pt>
                <c:pt idx="7">
                  <c:v>494052.25768299995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85-406A-AED7-00D312CC8E34}"/>
            </c:ext>
          </c:extLst>
        </c:ser>
        <c:ser>
          <c:idx val="1"/>
          <c:order val="1"/>
          <c:tx>
            <c:strRef>
              <c:f>'All Plots'!$A$60</c:f>
              <c:strCache>
                <c:ptCount val="1"/>
                <c:pt idx="0">
                  <c:v>7 days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'All Plots'!$M$60:$T$60</c:f>
                <c:numCache>
                  <c:formatCode>General</c:formatCode>
                  <c:ptCount val="8"/>
                  <c:pt idx="0">
                    <c:v>6865.9145339999995</c:v>
                  </c:pt>
                  <c:pt idx="1">
                    <c:v>3117.8758080000002</c:v>
                  </c:pt>
                  <c:pt idx="2">
                    <c:v>18629.883891000001</c:v>
                  </c:pt>
                  <c:pt idx="3">
                    <c:v>12250.955761000001</c:v>
                  </c:pt>
                  <c:pt idx="4">
                    <c:v>9925.0249179999992</c:v>
                  </c:pt>
                  <c:pt idx="5">
                    <c:v>15834.972880999998</c:v>
                  </c:pt>
                  <c:pt idx="6">
                    <c:v>8134.0511260000003</c:v>
                  </c:pt>
                  <c:pt idx="7">
                    <c:v>16060.612327000001</c:v>
                  </c:pt>
                </c:numCache>
              </c:numRef>
            </c:plus>
            <c:minus>
              <c:numRef>
                <c:f>'All Plots'!$M$60:$T$60</c:f>
                <c:numCache>
                  <c:formatCode>General</c:formatCode>
                  <c:ptCount val="8"/>
                  <c:pt idx="0">
                    <c:v>6865.9145339999995</c:v>
                  </c:pt>
                  <c:pt idx="1">
                    <c:v>3117.8758080000002</c:v>
                  </c:pt>
                  <c:pt idx="2">
                    <c:v>18629.883891000001</c:v>
                  </c:pt>
                  <c:pt idx="3">
                    <c:v>12250.955761000001</c:v>
                  </c:pt>
                  <c:pt idx="4">
                    <c:v>9925.0249179999992</c:v>
                  </c:pt>
                  <c:pt idx="5">
                    <c:v>15834.972880999998</c:v>
                  </c:pt>
                  <c:pt idx="6">
                    <c:v>8134.0511260000003</c:v>
                  </c:pt>
                  <c:pt idx="7">
                    <c:v>16060.612327000001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'All Plots'!$B$58:$I$58</c:f>
              <c:strCache>
                <c:ptCount val="8"/>
                <c:pt idx="0">
                  <c:v>V1</c:v>
                </c:pt>
                <c:pt idx="1">
                  <c:v>V2</c:v>
                </c:pt>
                <c:pt idx="2">
                  <c:v>V3</c:v>
                </c:pt>
                <c:pt idx="3">
                  <c:v>V4</c:v>
                </c:pt>
                <c:pt idx="4">
                  <c:v>V5</c:v>
                </c:pt>
                <c:pt idx="5">
                  <c:v>H1</c:v>
                </c:pt>
                <c:pt idx="6">
                  <c:v>H2</c:v>
                </c:pt>
                <c:pt idx="7">
                  <c:v>H3</c:v>
                </c:pt>
              </c:strCache>
            </c:strRef>
          </c:cat>
          <c:val>
            <c:numRef>
              <c:f>'All Plots'!$B$60:$I$60</c:f>
              <c:numCache>
                <c:formatCode>0.00</c:formatCode>
                <c:ptCount val="8"/>
                <c:pt idx="0">
                  <c:v>406614.83208800002</c:v>
                </c:pt>
                <c:pt idx="1">
                  <c:v>441292.56186800002</c:v>
                </c:pt>
                <c:pt idx="2">
                  <c:v>403210.51473699999</c:v>
                </c:pt>
                <c:pt idx="3">
                  <c:v>466723.92453700001</c:v>
                </c:pt>
                <c:pt idx="4">
                  <c:v>394016.08228199999</c:v>
                </c:pt>
                <c:pt idx="5">
                  <c:v>421729.78280799999</c:v>
                </c:pt>
                <c:pt idx="6">
                  <c:v>428776.64681099996</c:v>
                </c:pt>
                <c:pt idx="7">
                  <c:v>463751.39787300007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85-406A-AED7-00D312CC8E34}"/>
            </c:ext>
          </c:extLst>
        </c:ser>
        <c:ser>
          <c:idx val="2"/>
          <c:order val="2"/>
          <c:tx>
            <c:strRef>
              <c:f>'All Plots'!$A$61</c:f>
              <c:strCache>
                <c:ptCount val="1"/>
                <c:pt idx="0">
                  <c:v>30 days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'All Plots'!$M$61:$T$61</c:f>
                <c:numCache>
                  <c:formatCode>General</c:formatCode>
                  <c:ptCount val="8"/>
                  <c:pt idx="0">
                    <c:v>20412.006685</c:v>
                  </c:pt>
                  <c:pt idx="1">
                    <c:v>11947.302903</c:v>
                  </c:pt>
                  <c:pt idx="2">
                    <c:v>10053.436546999999</c:v>
                  </c:pt>
                  <c:pt idx="3">
                    <c:v>13226.331719999998</c:v>
                  </c:pt>
                  <c:pt idx="4">
                    <c:v>11828.413575999999</c:v>
                  </c:pt>
                  <c:pt idx="5">
                    <c:v>23004.254463999998</c:v>
                  </c:pt>
                  <c:pt idx="6">
                    <c:v>11426.429206999999</c:v>
                  </c:pt>
                  <c:pt idx="7">
                    <c:v>24035.687675000001</c:v>
                  </c:pt>
                </c:numCache>
              </c:numRef>
            </c:plus>
            <c:minus>
              <c:numRef>
                <c:f>'All Plots'!$M$61:$T$61</c:f>
                <c:numCache>
                  <c:formatCode>General</c:formatCode>
                  <c:ptCount val="8"/>
                  <c:pt idx="0">
                    <c:v>20412.006685</c:v>
                  </c:pt>
                  <c:pt idx="1">
                    <c:v>11947.302903</c:v>
                  </c:pt>
                  <c:pt idx="2">
                    <c:v>10053.436546999999</c:v>
                  </c:pt>
                  <c:pt idx="3">
                    <c:v>13226.331719999998</c:v>
                  </c:pt>
                  <c:pt idx="4">
                    <c:v>11828.413575999999</c:v>
                  </c:pt>
                  <c:pt idx="5">
                    <c:v>23004.254463999998</c:v>
                  </c:pt>
                  <c:pt idx="6">
                    <c:v>11426.429206999999</c:v>
                  </c:pt>
                  <c:pt idx="7">
                    <c:v>24035.687675000001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'All Plots'!$B$58:$I$58</c:f>
              <c:strCache>
                <c:ptCount val="8"/>
                <c:pt idx="0">
                  <c:v>V1</c:v>
                </c:pt>
                <c:pt idx="1">
                  <c:v>V2</c:v>
                </c:pt>
                <c:pt idx="2">
                  <c:v>V3</c:v>
                </c:pt>
                <c:pt idx="3">
                  <c:v>V4</c:v>
                </c:pt>
                <c:pt idx="4">
                  <c:v>V5</c:v>
                </c:pt>
                <c:pt idx="5">
                  <c:v>H1</c:v>
                </c:pt>
                <c:pt idx="6">
                  <c:v>H2</c:v>
                </c:pt>
                <c:pt idx="7">
                  <c:v>H3</c:v>
                </c:pt>
              </c:strCache>
            </c:strRef>
          </c:cat>
          <c:val>
            <c:numRef>
              <c:f>'All Plots'!$B$61:$I$61</c:f>
              <c:numCache>
                <c:formatCode>0.00</c:formatCode>
                <c:ptCount val="8"/>
                <c:pt idx="0">
                  <c:v>431069.70431900001</c:v>
                </c:pt>
                <c:pt idx="1">
                  <c:v>412014.70629799995</c:v>
                </c:pt>
                <c:pt idx="2">
                  <c:v>410863.82415500004</c:v>
                </c:pt>
                <c:pt idx="3">
                  <c:v>439798.57180700003</c:v>
                </c:pt>
                <c:pt idx="4">
                  <c:v>474640.57890699996</c:v>
                </c:pt>
                <c:pt idx="5">
                  <c:v>438092.80803199997</c:v>
                </c:pt>
                <c:pt idx="6">
                  <c:v>456574.88550199999</c:v>
                </c:pt>
                <c:pt idx="7">
                  <c:v>469422.02615099994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885-406A-AED7-00D312CC8E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55848656"/>
        <c:axId val="555849736"/>
      </c:barChart>
      <c:catAx>
        <c:axId val="55584865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+mn-cs"/>
                  </a:defRPr>
                </a:pPr>
                <a:r>
                  <a:rPr lang="en-US" sz="1100" b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Sample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5849736"/>
        <c:crosses val="autoZero"/>
        <c:auto val="1"/>
        <c:lblAlgn val="ctr"/>
        <c:lblOffset val="100"/>
        <c:noMultiLvlLbl val="0"/>
      </c:catAx>
      <c:valAx>
        <c:axId val="555849736"/>
        <c:scaling>
          <c:orientation val="minMax"/>
          <c:max val="500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+mn-cs"/>
                  </a:defRPr>
                </a:pPr>
                <a:r>
                  <a:rPr lang="en-US" sz="1050" b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Concentration</a:t>
                </a:r>
                <a:r>
                  <a:rPr lang="en-US" sz="1050" b="1" baseline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(ppb)</a:t>
                </a:r>
                <a:endParaRPr lang="en-US" sz="1050" b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50" b="1" i="0" u="none" strike="noStrike" kern="1200" baseline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5848656"/>
        <c:crosses val="autoZero"/>
        <c:crossBetween val="between"/>
        <c:majorUnit val="100000"/>
        <c:dispUnits>
          <c:builtInUnit val="hundredThousand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631630612491257"/>
          <c:y val="0.83900413247147754"/>
          <c:w val="0.46870917751328173"/>
          <c:h val="8.43372766733793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defRPr>
            </a:pPr>
            <a:r>
              <a:rPr lang="en-US" b="1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 Concentration</a:t>
            </a:r>
          </a:p>
        </c:rich>
      </c:tx>
      <c:layout>
        <c:manualLayout>
          <c:xMode val="edge"/>
          <c:yMode val="edge"/>
          <c:x val="0.36037031318797569"/>
          <c:y val="5.217249713928898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'All Plots'!$A$41</c:f>
              <c:strCache>
                <c:ptCount val="1"/>
                <c:pt idx="0">
                  <c:v>0 days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'All Plots'!$M$41:$T$41</c:f>
                <c:numCache>
                  <c:formatCode>General</c:formatCode>
                  <c:ptCount val="8"/>
                  <c:pt idx="0">
                    <c:v>738.063086</c:v>
                  </c:pt>
                  <c:pt idx="1">
                    <c:v>738.063086</c:v>
                  </c:pt>
                  <c:pt idx="2">
                    <c:v>738.063086</c:v>
                  </c:pt>
                  <c:pt idx="3">
                    <c:v>738.063086</c:v>
                  </c:pt>
                  <c:pt idx="4">
                    <c:v>738.063086</c:v>
                  </c:pt>
                  <c:pt idx="5">
                    <c:v>738.063086</c:v>
                  </c:pt>
                  <c:pt idx="6">
                    <c:v>738.063086</c:v>
                  </c:pt>
                  <c:pt idx="7">
                    <c:v>738.063086</c:v>
                  </c:pt>
                </c:numCache>
              </c:numRef>
            </c:plus>
            <c:minus>
              <c:numRef>
                <c:f>'All Plots'!$M$41:$T$41</c:f>
                <c:numCache>
                  <c:formatCode>General</c:formatCode>
                  <c:ptCount val="8"/>
                  <c:pt idx="0">
                    <c:v>738.063086</c:v>
                  </c:pt>
                  <c:pt idx="1">
                    <c:v>738.063086</c:v>
                  </c:pt>
                  <c:pt idx="2">
                    <c:v>738.063086</c:v>
                  </c:pt>
                  <c:pt idx="3">
                    <c:v>738.063086</c:v>
                  </c:pt>
                  <c:pt idx="4">
                    <c:v>738.063086</c:v>
                  </c:pt>
                  <c:pt idx="5">
                    <c:v>738.063086</c:v>
                  </c:pt>
                  <c:pt idx="6">
                    <c:v>738.063086</c:v>
                  </c:pt>
                  <c:pt idx="7">
                    <c:v>738.063086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'All Plots'!$B$40:$I$40</c:f>
              <c:strCache>
                <c:ptCount val="8"/>
                <c:pt idx="0">
                  <c:v>V1</c:v>
                </c:pt>
                <c:pt idx="1">
                  <c:v>V2</c:v>
                </c:pt>
                <c:pt idx="2">
                  <c:v>V3</c:v>
                </c:pt>
                <c:pt idx="3">
                  <c:v>V4</c:v>
                </c:pt>
                <c:pt idx="4">
                  <c:v>V5</c:v>
                </c:pt>
                <c:pt idx="5">
                  <c:v>H1</c:v>
                </c:pt>
                <c:pt idx="6">
                  <c:v>H2</c:v>
                </c:pt>
                <c:pt idx="7">
                  <c:v>H3</c:v>
                </c:pt>
              </c:strCache>
            </c:strRef>
          </c:cat>
          <c:val>
            <c:numRef>
              <c:f>'All Plots'!$B$41:$I$41</c:f>
              <c:numCache>
                <c:formatCode>0.00</c:formatCode>
                <c:ptCount val="8"/>
                <c:pt idx="0">
                  <c:v>22182.635389999999</c:v>
                </c:pt>
                <c:pt idx="1">
                  <c:v>22182.635389999999</c:v>
                </c:pt>
                <c:pt idx="2">
                  <c:v>22182.635389999999</c:v>
                </c:pt>
                <c:pt idx="3">
                  <c:v>22182.635389999999</c:v>
                </c:pt>
                <c:pt idx="4">
                  <c:v>22182.635389999999</c:v>
                </c:pt>
                <c:pt idx="5">
                  <c:v>22182.635389999999</c:v>
                </c:pt>
                <c:pt idx="6">
                  <c:v>22182.635389999999</c:v>
                </c:pt>
                <c:pt idx="7">
                  <c:v>22182.635389999999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84-43D8-B04E-E859551CEC18}"/>
            </c:ext>
          </c:extLst>
        </c:ser>
        <c:ser>
          <c:idx val="1"/>
          <c:order val="1"/>
          <c:tx>
            <c:strRef>
              <c:f>'All Plots'!$A$42</c:f>
              <c:strCache>
                <c:ptCount val="1"/>
                <c:pt idx="0">
                  <c:v>7 days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'All Plots'!$M$42:$T$42</c:f>
                <c:numCache>
                  <c:formatCode>General</c:formatCode>
                  <c:ptCount val="8"/>
                  <c:pt idx="0">
                    <c:v>341.96151100000003</c:v>
                  </c:pt>
                  <c:pt idx="1">
                    <c:v>1199.253827</c:v>
                  </c:pt>
                  <c:pt idx="2">
                    <c:v>1024.2683120000002</c:v>
                  </c:pt>
                  <c:pt idx="3">
                    <c:v>484.36850800000002</c:v>
                  </c:pt>
                  <c:pt idx="4">
                    <c:v>419.48101500000001</c:v>
                  </c:pt>
                  <c:pt idx="5">
                    <c:v>603.52470599999992</c:v>
                  </c:pt>
                  <c:pt idx="6">
                    <c:v>707.55918299999996</c:v>
                  </c:pt>
                  <c:pt idx="7">
                    <c:v>886.5691569999999</c:v>
                  </c:pt>
                </c:numCache>
              </c:numRef>
            </c:plus>
            <c:minus>
              <c:numRef>
                <c:f>'All Plots'!$M$42:$T$42</c:f>
                <c:numCache>
                  <c:formatCode>General</c:formatCode>
                  <c:ptCount val="8"/>
                  <c:pt idx="0">
                    <c:v>341.96151100000003</c:v>
                  </c:pt>
                  <c:pt idx="1">
                    <c:v>1199.253827</c:v>
                  </c:pt>
                  <c:pt idx="2">
                    <c:v>1024.2683120000002</c:v>
                  </c:pt>
                  <c:pt idx="3">
                    <c:v>484.36850800000002</c:v>
                  </c:pt>
                  <c:pt idx="4">
                    <c:v>419.48101500000001</c:v>
                  </c:pt>
                  <c:pt idx="5">
                    <c:v>603.52470599999992</c:v>
                  </c:pt>
                  <c:pt idx="6">
                    <c:v>707.55918299999996</c:v>
                  </c:pt>
                  <c:pt idx="7">
                    <c:v>886.5691569999999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'All Plots'!$B$40:$I$40</c:f>
              <c:strCache>
                <c:ptCount val="8"/>
                <c:pt idx="0">
                  <c:v>V1</c:v>
                </c:pt>
                <c:pt idx="1">
                  <c:v>V2</c:v>
                </c:pt>
                <c:pt idx="2">
                  <c:v>V3</c:v>
                </c:pt>
                <c:pt idx="3">
                  <c:v>V4</c:v>
                </c:pt>
                <c:pt idx="4">
                  <c:v>V5</c:v>
                </c:pt>
                <c:pt idx="5">
                  <c:v>H1</c:v>
                </c:pt>
                <c:pt idx="6">
                  <c:v>H2</c:v>
                </c:pt>
                <c:pt idx="7">
                  <c:v>H3</c:v>
                </c:pt>
              </c:strCache>
            </c:strRef>
          </c:cat>
          <c:val>
            <c:numRef>
              <c:f>'All Plots'!$B$42:$I$42</c:f>
              <c:numCache>
                <c:formatCode>0.00</c:formatCode>
                <c:ptCount val="8"/>
                <c:pt idx="0">
                  <c:v>26156.748307999998</c:v>
                </c:pt>
                <c:pt idx="1">
                  <c:v>39861.673989000003</c:v>
                </c:pt>
                <c:pt idx="2">
                  <c:v>34208.981845000002</c:v>
                </c:pt>
                <c:pt idx="3">
                  <c:v>26551.161898999999</c:v>
                </c:pt>
                <c:pt idx="4">
                  <c:v>22421.146109000001</c:v>
                </c:pt>
                <c:pt idx="5">
                  <c:v>26178.564782000001</c:v>
                </c:pt>
                <c:pt idx="6">
                  <c:v>40650.582907000004</c:v>
                </c:pt>
                <c:pt idx="7">
                  <c:v>24740.688297000001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A84-43D8-B04E-E859551CEC18}"/>
            </c:ext>
          </c:extLst>
        </c:ser>
        <c:ser>
          <c:idx val="2"/>
          <c:order val="2"/>
          <c:tx>
            <c:strRef>
              <c:f>'All Plots'!$A$43</c:f>
              <c:strCache>
                <c:ptCount val="1"/>
                <c:pt idx="0">
                  <c:v>30 days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'All Plots'!$M$43:$T$43</c:f>
                <c:numCache>
                  <c:formatCode>General</c:formatCode>
                  <c:ptCount val="8"/>
                  <c:pt idx="0">
                    <c:v>2493.1150209999996</c:v>
                  </c:pt>
                  <c:pt idx="1">
                    <c:v>1796.4667810000001</c:v>
                  </c:pt>
                  <c:pt idx="2">
                    <c:v>2224.4317179999998</c:v>
                  </c:pt>
                  <c:pt idx="3">
                    <c:v>1261.2478530000001</c:v>
                  </c:pt>
                  <c:pt idx="4">
                    <c:v>1027.9979819999999</c:v>
                  </c:pt>
                  <c:pt idx="5">
                    <c:v>929.9604159999999</c:v>
                  </c:pt>
                  <c:pt idx="6">
                    <c:v>1299.9086889999999</c:v>
                  </c:pt>
                  <c:pt idx="7">
                    <c:v>1748.5728259999998</c:v>
                  </c:pt>
                </c:numCache>
              </c:numRef>
            </c:plus>
            <c:minus>
              <c:numRef>
                <c:f>'All Plots'!$M$43:$T$43</c:f>
                <c:numCache>
                  <c:formatCode>General</c:formatCode>
                  <c:ptCount val="8"/>
                  <c:pt idx="0">
                    <c:v>2493.1150209999996</c:v>
                  </c:pt>
                  <c:pt idx="1">
                    <c:v>1796.4667810000001</c:v>
                  </c:pt>
                  <c:pt idx="2">
                    <c:v>2224.4317179999998</c:v>
                  </c:pt>
                  <c:pt idx="3">
                    <c:v>1261.2478530000001</c:v>
                  </c:pt>
                  <c:pt idx="4">
                    <c:v>1027.9979819999999</c:v>
                  </c:pt>
                  <c:pt idx="5">
                    <c:v>929.9604159999999</c:v>
                  </c:pt>
                  <c:pt idx="6">
                    <c:v>1299.9086889999999</c:v>
                  </c:pt>
                  <c:pt idx="7">
                    <c:v>1748.5728259999998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'All Plots'!$B$40:$I$40</c:f>
              <c:strCache>
                <c:ptCount val="8"/>
                <c:pt idx="0">
                  <c:v>V1</c:v>
                </c:pt>
                <c:pt idx="1">
                  <c:v>V2</c:v>
                </c:pt>
                <c:pt idx="2">
                  <c:v>V3</c:v>
                </c:pt>
                <c:pt idx="3">
                  <c:v>V4</c:v>
                </c:pt>
                <c:pt idx="4">
                  <c:v>V5</c:v>
                </c:pt>
                <c:pt idx="5">
                  <c:v>H1</c:v>
                </c:pt>
                <c:pt idx="6">
                  <c:v>H2</c:v>
                </c:pt>
                <c:pt idx="7">
                  <c:v>H3</c:v>
                </c:pt>
              </c:strCache>
            </c:strRef>
          </c:cat>
          <c:val>
            <c:numRef>
              <c:f>'All Plots'!$B$43:$I$43</c:f>
              <c:numCache>
                <c:formatCode>0.00</c:formatCode>
                <c:ptCount val="8"/>
                <c:pt idx="0">
                  <c:v>55978.787322000004</c:v>
                </c:pt>
                <c:pt idx="1">
                  <c:v>56257.737199999996</c:v>
                </c:pt>
                <c:pt idx="2">
                  <c:v>61934.853236000003</c:v>
                </c:pt>
                <c:pt idx="3">
                  <c:v>49012.858876999999</c:v>
                </c:pt>
                <c:pt idx="4">
                  <c:v>42277.265571999997</c:v>
                </c:pt>
                <c:pt idx="5">
                  <c:v>49179.569278999996</c:v>
                </c:pt>
                <c:pt idx="6">
                  <c:v>49306.798474999996</c:v>
                </c:pt>
                <c:pt idx="7">
                  <c:v>51828.439087000006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84-43D8-B04E-E859551CEC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55848656"/>
        <c:axId val="555849736"/>
      </c:barChart>
      <c:catAx>
        <c:axId val="55584865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algn="ctr" rtl="0">
                  <a:defRPr lang="en-US" sz="1100" b="1" i="0" u="none" strike="noStrike" kern="1200" baseline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+mn-cs"/>
                  </a:defRPr>
                </a:pPr>
                <a:r>
                  <a:rPr lang="en-US" sz="1100" b="1" i="0" u="none" strike="noStrike" kern="1200" baseline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+mn-cs"/>
                  </a:rPr>
                  <a:t>Sample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algn="ctr" rtl="0">
                <a:defRPr lang="en-US" sz="1100" b="1" i="0" u="none" strike="noStrike" kern="1200" baseline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5849736"/>
        <c:crosses val="autoZero"/>
        <c:auto val="1"/>
        <c:lblAlgn val="ctr"/>
        <c:lblOffset val="100"/>
        <c:noMultiLvlLbl val="0"/>
      </c:catAx>
      <c:valAx>
        <c:axId val="555849736"/>
        <c:scaling>
          <c:orientation val="minMax"/>
          <c:max val="70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 algn="ctr" rtl="0">
                  <a:defRPr lang="en-US" sz="1050" b="1" i="0" u="none" strike="noStrike" kern="1200" baseline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+mn-cs"/>
                  </a:defRPr>
                </a:pPr>
                <a:r>
                  <a:rPr lang="en-US" sz="1050" b="1" i="0" u="none" strike="noStrike" kern="1200" baseline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+mn-cs"/>
                  </a:rPr>
                  <a:t>Concentration (ppb)</a:t>
                </a:r>
              </a:p>
            </c:rich>
          </c:tx>
          <c:layout>
            <c:manualLayout>
              <c:xMode val="edge"/>
              <c:yMode val="edge"/>
              <c:x val="6.1002178649237473E-2"/>
              <c:y val="0.1727148670329571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algn="ctr" rtl="0">
                <a:defRPr lang="en-US" sz="1050" b="1" i="0" u="none" strike="noStrike" kern="1200" baseline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5848656"/>
        <c:crosses val="autoZero"/>
        <c:crossBetween val="between"/>
        <c:majorUnit val="10000"/>
        <c:dispUnits>
          <c:builtInUnit val="tenThousand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8108234836658491"/>
          <c:y val="0.84062403833800903"/>
          <c:w val="0.43783530326683023"/>
          <c:h val="8.34886930957524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defRPr>
            </a:pPr>
            <a:r>
              <a:rPr lang="en-US">
                <a:solidFill>
                  <a:schemeClr val="tx1"/>
                </a:solidFill>
              </a:rPr>
              <a:t>Al Concentration</a:t>
            </a:r>
          </a:p>
        </c:rich>
      </c:tx>
      <c:layout>
        <c:manualLayout>
          <c:xMode val="edge"/>
          <c:yMode val="edge"/>
          <c:x val="0.33372637944066508"/>
          <c:y val="5.75843370603195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'All Plots'!$A$35</c:f>
              <c:strCache>
                <c:ptCount val="1"/>
                <c:pt idx="0">
                  <c:v>0 days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'All Plots'!$M$35:$T$35</c:f>
                <c:numCache>
                  <c:formatCode>General</c:formatCode>
                  <c:ptCount val="8"/>
                  <c:pt idx="0">
                    <c:v>7.4966649999999992</c:v>
                  </c:pt>
                  <c:pt idx="1">
                    <c:v>7.4966649999999992</c:v>
                  </c:pt>
                  <c:pt idx="2">
                    <c:v>7.4966649999999992</c:v>
                  </c:pt>
                  <c:pt idx="3">
                    <c:v>7.4966649999999992</c:v>
                  </c:pt>
                  <c:pt idx="4">
                    <c:v>7.4966649999999992</c:v>
                  </c:pt>
                  <c:pt idx="5">
                    <c:v>7.4966649999999992</c:v>
                  </c:pt>
                  <c:pt idx="6">
                    <c:v>7.4966649999999992</c:v>
                  </c:pt>
                  <c:pt idx="7">
                    <c:v>7.4966649999999992</c:v>
                  </c:pt>
                </c:numCache>
              </c:numRef>
            </c:plus>
            <c:minus>
              <c:numRef>
                <c:f>'All Plots'!$M$35:$T$35</c:f>
                <c:numCache>
                  <c:formatCode>General</c:formatCode>
                  <c:ptCount val="8"/>
                  <c:pt idx="0">
                    <c:v>7.4966649999999992</c:v>
                  </c:pt>
                  <c:pt idx="1">
                    <c:v>7.4966649999999992</c:v>
                  </c:pt>
                  <c:pt idx="2">
                    <c:v>7.4966649999999992</c:v>
                  </c:pt>
                  <c:pt idx="3">
                    <c:v>7.4966649999999992</c:v>
                  </c:pt>
                  <c:pt idx="4">
                    <c:v>7.4966649999999992</c:v>
                  </c:pt>
                  <c:pt idx="5">
                    <c:v>7.4966649999999992</c:v>
                  </c:pt>
                  <c:pt idx="6">
                    <c:v>7.4966649999999992</c:v>
                  </c:pt>
                  <c:pt idx="7">
                    <c:v>7.4966649999999992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'All Plots'!$B$34:$I$34</c:f>
              <c:strCache>
                <c:ptCount val="8"/>
                <c:pt idx="0">
                  <c:v>V1</c:v>
                </c:pt>
                <c:pt idx="1">
                  <c:v>V2</c:v>
                </c:pt>
                <c:pt idx="2">
                  <c:v>V3</c:v>
                </c:pt>
                <c:pt idx="3">
                  <c:v>V4</c:v>
                </c:pt>
                <c:pt idx="4">
                  <c:v>V5</c:v>
                </c:pt>
                <c:pt idx="5">
                  <c:v>H1</c:v>
                </c:pt>
                <c:pt idx="6">
                  <c:v>H2</c:v>
                </c:pt>
                <c:pt idx="7">
                  <c:v>H3</c:v>
                </c:pt>
              </c:strCache>
            </c:strRef>
          </c:cat>
          <c:val>
            <c:numRef>
              <c:f>'All Plots'!$B$35:$I$35</c:f>
              <c:numCache>
                <c:formatCode>0.00</c:formatCode>
                <c:ptCount val="8"/>
                <c:pt idx="0">
                  <c:v>107.78259299999999</c:v>
                </c:pt>
                <c:pt idx="1">
                  <c:v>107.78259299999999</c:v>
                </c:pt>
                <c:pt idx="2">
                  <c:v>107.78259299999999</c:v>
                </c:pt>
                <c:pt idx="3">
                  <c:v>107.78259299999999</c:v>
                </c:pt>
                <c:pt idx="4">
                  <c:v>107.78259299999999</c:v>
                </c:pt>
                <c:pt idx="5">
                  <c:v>107.78259299999999</c:v>
                </c:pt>
                <c:pt idx="6">
                  <c:v>107.78259299999999</c:v>
                </c:pt>
                <c:pt idx="7">
                  <c:v>107.78259299999999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5B-495C-A40E-19B642594859}"/>
            </c:ext>
          </c:extLst>
        </c:ser>
        <c:ser>
          <c:idx val="1"/>
          <c:order val="1"/>
          <c:tx>
            <c:strRef>
              <c:f>'All Plots'!$A$36</c:f>
              <c:strCache>
                <c:ptCount val="1"/>
                <c:pt idx="0">
                  <c:v>7 days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'All Plots'!$M$36:$T$36</c:f>
                <c:numCache>
                  <c:formatCode>General</c:formatCode>
                  <c:ptCount val="8"/>
                  <c:pt idx="0">
                    <c:v>3.4735849999999999</c:v>
                  </c:pt>
                  <c:pt idx="1">
                    <c:v>13.616449999999999</c:v>
                  </c:pt>
                  <c:pt idx="2">
                    <c:v>5.9706630000000001</c:v>
                  </c:pt>
                  <c:pt idx="3">
                    <c:v>6.1378110000000001</c:v>
                  </c:pt>
                  <c:pt idx="4">
                    <c:v>7.4554949999999991</c:v>
                  </c:pt>
                  <c:pt idx="5">
                    <c:v>8.9227760000000007</c:v>
                  </c:pt>
                  <c:pt idx="6">
                    <c:v>7.7108999999999996</c:v>
                  </c:pt>
                  <c:pt idx="7">
                    <c:v>7.2969419999999996</c:v>
                  </c:pt>
                </c:numCache>
              </c:numRef>
            </c:plus>
            <c:minus>
              <c:numRef>
                <c:f>'All Plots'!$M$36:$T$36</c:f>
                <c:numCache>
                  <c:formatCode>General</c:formatCode>
                  <c:ptCount val="8"/>
                  <c:pt idx="0">
                    <c:v>3.4735849999999999</c:v>
                  </c:pt>
                  <c:pt idx="1">
                    <c:v>13.616449999999999</c:v>
                  </c:pt>
                  <c:pt idx="2">
                    <c:v>5.9706630000000001</c:v>
                  </c:pt>
                  <c:pt idx="3">
                    <c:v>6.1378110000000001</c:v>
                  </c:pt>
                  <c:pt idx="4">
                    <c:v>7.4554949999999991</c:v>
                  </c:pt>
                  <c:pt idx="5">
                    <c:v>8.9227760000000007</c:v>
                  </c:pt>
                  <c:pt idx="6">
                    <c:v>7.7108999999999996</c:v>
                  </c:pt>
                  <c:pt idx="7">
                    <c:v>7.2969419999999996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'All Plots'!$B$34:$I$34</c:f>
              <c:strCache>
                <c:ptCount val="8"/>
                <c:pt idx="0">
                  <c:v>V1</c:v>
                </c:pt>
                <c:pt idx="1">
                  <c:v>V2</c:v>
                </c:pt>
                <c:pt idx="2">
                  <c:v>V3</c:v>
                </c:pt>
                <c:pt idx="3">
                  <c:v>V4</c:v>
                </c:pt>
                <c:pt idx="4">
                  <c:v>V5</c:v>
                </c:pt>
                <c:pt idx="5">
                  <c:v>H1</c:v>
                </c:pt>
                <c:pt idx="6">
                  <c:v>H2</c:v>
                </c:pt>
                <c:pt idx="7">
                  <c:v>H3</c:v>
                </c:pt>
              </c:strCache>
            </c:strRef>
          </c:cat>
          <c:val>
            <c:numRef>
              <c:f>'All Plots'!$B$36:$I$36</c:f>
              <c:numCache>
                <c:formatCode>0.00</c:formatCode>
                <c:ptCount val="8"/>
                <c:pt idx="0">
                  <c:v>170.41360400000002</c:v>
                </c:pt>
                <c:pt idx="1">
                  <c:v>343.741308</c:v>
                </c:pt>
                <c:pt idx="2">
                  <c:v>171.29244500000001</c:v>
                </c:pt>
                <c:pt idx="3">
                  <c:v>162.84034800000001</c:v>
                </c:pt>
                <c:pt idx="4">
                  <c:v>103.894757</c:v>
                </c:pt>
                <c:pt idx="5">
                  <c:v>159.94440800000001</c:v>
                </c:pt>
                <c:pt idx="6">
                  <c:v>156.15930399999999</c:v>
                </c:pt>
                <c:pt idx="7">
                  <c:v>146.51871199999999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05B-495C-A40E-19B642594859}"/>
            </c:ext>
          </c:extLst>
        </c:ser>
        <c:ser>
          <c:idx val="2"/>
          <c:order val="2"/>
          <c:tx>
            <c:strRef>
              <c:f>'All Plots'!$A$37</c:f>
              <c:strCache>
                <c:ptCount val="1"/>
                <c:pt idx="0">
                  <c:v>30 days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'All Plots'!$M$37:$T$37</c:f>
                <c:numCache>
                  <c:formatCode>General</c:formatCode>
                  <c:ptCount val="8"/>
                  <c:pt idx="0">
                    <c:v>8.9047390000000011</c:v>
                  </c:pt>
                  <c:pt idx="1">
                    <c:v>12.90695</c:v>
                  </c:pt>
                  <c:pt idx="2">
                    <c:v>10.105485999999999</c:v>
                  </c:pt>
                  <c:pt idx="3">
                    <c:v>7.0282070000000001</c:v>
                  </c:pt>
                  <c:pt idx="4">
                    <c:v>2.6090469999999999</c:v>
                  </c:pt>
                  <c:pt idx="5">
                    <c:v>5.9508350000000005</c:v>
                  </c:pt>
                  <c:pt idx="6">
                    <c:v>5.6014559999999998</c:v>
                  </c:pt>
                  <c:pt idx="7">
                    <c:v>4.4202630000000003</c:v>
                  </c:pt>
                </c:numCache>
              </c:numRef>
            </c:plus>
            <c:minus>
              <c:numRef>
                <c:f>'All Plots'!$M$37:$T$37</c:f>
                <c:numCache>
                  <c:formatCode>General</c:formatCode>
                  <c:ptCount val="8"/>
                  <c:pt idx="0">
                    <c:v>8.9047390000000011</c:v>
                  </c:pt>
                  <c:pt idx="1">
                    <c:v>12.90695</c:v>
                  </c:pt>
                  <c:pt idx="2">
                    <c:v>10.105485999999999</c:v>
                  </c:pt>
                  <c:pt idx="3">
                    <c:v>7.0282070000000001</c:v>
                  </c:pt>
                  <c:pt idx="4">
                    <c:v>2.6090469999999999</c:v>
                  </c:pt>
                  <c:pt idx="5">
                    <c:v>5.9508350000000005</c:v>
                  </c:pt>
                  <c:pt idx="6">
                    <c:v>5.6014559999999998</c:v>
                  </c:pt>
                  <c:pt idx="7">
                    <c:v>4.4202630000000003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'All Plots'!$B$34:$I$34</c:f>
              <c:strCache>
                <c:ptCount val="8"/>
                <c:pt idx="0">
                  <c:v>V1</c:v>
                </c:pt>
                <c:pt idx="1">
                  <c:v>V2</c:v>
                </c:pt>
                <c:pt idx="2">
                  <c:v>V3</c:v>
                </c:pt>
                <c:pt idx="3">
                  <c:v>V4</c:v>
                </c:pt>
                <c:pt idx="4">
                  <c:v>V5</c:v>
                </c:pt>
                <c:pt idx="5">
                  <c:v>H1</c:v>
                </c:pt>
                <c:pt idx="6">
                  <c:v>H2</c:v>
                </c:pt>
                <c:pt idx="7">
                  <c:v>H3</c:v>
                </c:pt>
              </c:strCache>
            </c:strRef>
          </c:cat>
          <c:val>
            <c:numRef>
              <c:f>'All Plots'!$B$37:$I$37</c:f>
              <c:numCache>
                <c:formatCode>0.00</c:formatCode>
                <c:ptCount val="8"/>
                <c:pt idx="0">
                  <c:v>118.62438</c:v>
                </c:pt>
                <c:pt idx="1">
                  <c:v>102.672411</c:v>
                </c:pt>
                <c:pt idx="2">
                  <c:v>101.36178</c:v>
                </c:pt>
                <c:pt idx="3">
                  <c:v>90.431198999999992</c:v>
                </c:pt>
                <c:pt idx="4">
                  <c:v>91.880633000000003</c:v>
                </c:pt>
                <c:pt idx="5">
                  <c:v>99.331406999999999</c:v>
                </c:pt>
                <c:pt idx="6">
                  <c:v>87.345267000000007</c:v>
                </c:pt>
                <c:pt idx="7">
                  <c:v>84.658297000000005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05B-495C-A40E-19B6425948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55848656"/>
        <c:axId val="555849736"/>
      </c:barChart>
      <c:catAx>
        <c:axId val="55584865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algn="ctr" rtl="0">
                  <a:defRPr lang="en-US" sz="1100" b="1" i="0" u="none" strike="noStrike" kern="1200" baseline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+mn-cs"/>
                  </a:defRPr>
                </a:pPr>
                <a:r>
                  <a:rPr lang="en-US" sz="1100" b="1" i="0" u="none" strike="noStrike" kern="1200" baseline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+mn-cs"/>
                  </a:rPr>
                  <a:t>Sample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algn="ctr" rtl="0">
                <a:defRPr lang="en-US" sz="1100" b="1" i="0" u="none" strike="noStrike" kern="1200" baseline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defRPr>
            </a:pPr>
            <a:endParaRPr lang="en-US"/>
          </a:p>
        </c:txPr>
        <c:crossAx val="555849736"/>
        <c:crosses val="autoZero"/>
        <c:auto val="1"/>
        <c:lblAlgn val="ctr"/>
        <c:lblOffset val="100"/>
        <c:noMultiLvlLbl val="0"/>
      </c:catAx>
      <c:valAx>
        <c:axId val="555849736"/>
        <c:scaling>
          <c:orientation val="minMax"/>
          <c:max val="2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 algn="ctr" rtl="0">
                  <a:defRPr lang="en-US" sz="1050" b="1" i="0" u="none" strike="noStrike" kern="1200" baseline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+mn-cs"/>
                  </a:defRPr>
                </a:pPr>
                <a:r>
                  <a:rPr lang="en-US" sz="1050" b="1" i="0" u="none" strike="noStrike" kern="1200" baseline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+mn-cs"/>
                  </a:rPr>
                  <a:t>Concentration (ppb)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algn="ctr" rtl="0">
                <a:defRPr lang="en-US" sz="1050" b="1" i="0" u="none" strike="noStrike" kern="1200" baseline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defRPr>
            </a:pPr>
            <a:endParaRPr lang="en-US"/>
          </a:p>
        </c:txPr>
        <c:crossAx val="555848656"/>
        <c:crosses val="autoZero"/>
        <c:crossBetween val="between"/>
        <c:majorUnit val="4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6610007082448028"/>
          <c:y val="0.84354970408678742"/>
          <c:w val="0.45570613197159882"/>
          <c:h val="8.44698745878128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latin typeface="Cambria" panose="02040503050406030204" pitchFamily="18" charset="0"/>
          <a:ea typeface="Cambria" panose="02040503050406030204" pitchFamily="18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3E4D68-7E59-4295-B6D1-6C2E30FD9AF5}" type="datetimeFigureOut">
              <a:rPr lang="en-US" smtClean="0"/>
              <a:t>28-Apr-23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17B222-D435-4514-A76E-7B00D041C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23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1EE4A-E726-A140-872A-8900E8A33FF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6025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1EE4A-E726-A140-872A-8900E8A33FF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621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1EE4A-E726-A140-872A-8900E8A33FF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710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1EE4A-E726-A140-872A-8900E8A33FF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770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1EE4A-E726-A140-872A-8900E8A33FF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6082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1EE4A-E726-A140-872A-8900E8A33FF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8211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1EE4A-E726-A140-872A-8900E8A33FF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930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A110F-7BD0-DC5C-1A88-8F9B0F90D1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68A97C-E11E-64C7-621F-83C9322CF3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614492-9F43-0C4E-901D-6A0C1923B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4651E-DF08-9C40-BD8A-8369AC3CFD3E}" type="datetime1">
              <a:rPr lang="en-US" smtClean="0"/>
              <a:t>28-Apr-23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0A9460-3E45-B617-3CCC-9B0B2E227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78CE3D-2582-7D3D-E706-01B4B46DB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DD84-3876-47AB-A760-959B8076E6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381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49059-ECA1-2798-6877-530FCB70D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DA3551-3A93-0895-5E3B-56161721D8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F2FD8E-14BB-8995-97AD-BBD474B05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61BA6-94AA-8044-9582-C040A6B2646F}" type="datetime1">
              <a:rPr lang="en-US" smtClean="0"/>
              <a:t>28-Apr-23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58D4B-A78B-16CB-A8BB-8789824A2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89F055-5028-656F-2207-6FB9649FA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DD84-3876-47AB-A760-959B8076E6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033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0BADC8-2900-55D3-4EFE-8AD4AEBEC9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838A95-E945-DA71-8748-545B165879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860CA5-D793-0B8B-7ADB-C1970DBF7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4FC53-A4B8-FF4B-8839-95249FCEF950}" type="datetime1">
              <a:rPr lang="en-US" smtClean="0"/>
              <a:t>28-Apr-23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570B12-EFC7-124F-B7B5-808D7353D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4CC1BF-097D-231F-F547-5800F2CCE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DD84-3876-47AB-A760-959B8076E6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899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0E173-B7BF-3ED2-8C3A-8D68FD0F6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38D11B-C41D-0CB2-2ADD-9049DB9FC0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38C8C2-09FC-C0DE-192D-DFD4885ED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33C34-B891-3C47-A0ED-0B9A67D6803F}" type="datetime1">
              <a:rPr lang="en-US" smtClean="0"/>
              <a:t>28-Apr-23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21E96B-5AA1-BC89-5FBC-B5F3CC4A5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F45528-A313-DF64-E862-2B7E54463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DD84-3876-47AB-A760-959B8076E6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332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25BF4-81EF-5F6D-D930-E54B34187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A2E21C-2890-859D-589F-71B607206E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2A3B86-1C17-A180-F838-BBF6AD92B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587E8-EB3B-D547-A00A-C3786CAE291A}" type="datetime1">
              <a:rPr lang="en-US" smtClean="0"/>
              <a:t>28-Apr-23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779F86-A597-CB1D-D82F-C18C02746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CC503B-5EC5-CF06-CC64-C8A6E6870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DD84-3876-47AB-A760-959B8076E6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808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CAAD91-1C09-C492-4FEB-F46BB415F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F13B69-5B1A-1634-7D4D-43938ABE67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A27776-5B70-41E4-FEA1-6FBB8591CF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34B0CA-B1A5-8D54-B0D3-4E4BA251B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63D14-92C5-EA4B-89E3-145604061607}" type="datetime1">
              <a:rPr lang="en-US" smtClean="0"/>
              <a:t>28-Apr-23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CC05D0-66AD-F708-1608-81FC2AD3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F63BF2-0B0C-3543-FFE3-80E8DB6D0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DD84-3876-47AB-A760-959B8076E6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178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5FDB1-E0B0-626D-2EC5-61B7908F6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833282-8FFE-8F48-6FF2-15FE116625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CAC113-7CC6-83C7-99B0-BC8575554E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ED8151-3C55-F9DC-3880-BA7609E3E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52D13B8-0BE3-912D-3B6C-7B3B9F642B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99E70C0-853E-4451-25B2-3BB12043A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A6D1F-295C-E449-90AA-16CA5E4A58D5}" type="datetime1">
              <a:rPr lang="en-US" smtClean="0"/>
              <a:t>28-Apr-23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365D2C-F096-BE9B-B1BF-0E78E14D4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8978042-13BA-40B0-5E14-5FA28E755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DD84-3876-47AB-A760-959B8076E6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27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362E9-9857-14A4-85CD-DA28DEA2F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62B54F-8E3F-BEC9-529F-023701859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FDC1-B113-A247-94AC-E7E4E5DC164A}" type="datetime1">
              <a:rPr lang="en-US" smtClean="0"/>
              <a:t>28-Apr-23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F2B53C-4C5F-C500-0ED7-28C4CB735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2897C0-E87D-5013-E3EA-73B69C4BD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DD84-3876-47AB-A760-959B8076E6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355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31F2FE-DB58-87E8-8462-BF2C734E8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C21C3-BE82-DE40-BA2A-C2221703A0C6}" type="datetime1">
              <a:rPr lang="en-US" smtClean="0"/>
              <a:t>28-Apr-23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32E8F9-2FB9-DC2D-E061-B8A70471C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4534ED-1B67-4327-02D7-936076E7C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DD84-3876-47AB-A760-959B8076E6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72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F16C8-A654-DB46-C74A-11E21FDFA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B2E3BB-07DE-ABD2-4C2D-27C8E6F98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D92F9E-C0EC-AED4-6001-75BD4732E3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CB7A76-E109-3CA3-097A-FEFCE2F0A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BC60-ADF6-BE42-90D2-960C25BDEA1D}" type="datetime1">
              <a:rPr lang="en-US" smtClean="0"/>
              <a:t>28-Apr-23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555147-C364-A242-D4AE-21965F107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26AB5B-C9E9-7428-C2F5-FFDB9DFDF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DD84-3876-47AB-A760-959B8076E6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778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159B9D-2B18-69FA-C637-CB1BD7C23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E60B6D-8216-F184-A70B-1A2EBF86E0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75BE08-0704-F7A6-FDC8-1860D2FF57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066ED1-5D6E-F130-2F7C-2BDFEEFC6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31DB-830B-6C46-889A-BA6828027AF3}" type="datetime1">
              <a:rPr lang="en-US" smtClean="0"/>
              <a:t>28-Apr-23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EE87C8-7142-CD64-B8AE-B869CB0BC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597C49-ECED-BF24-E9ED-2E7F5AEAC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DD84-3876-47AB-A760-959B8076E6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243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5961F9-E94C-7D0E-1D44-CBA6B19A1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B8B1AE-71A0-AD2E-A680-4C9792C3D8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1C255-A8BA-799A-FDA1-E75E138B46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A1381-BB37-7140-931A-1485CB74E822}" type="datetime1">
              <a:rPr lang="en-US" smtClean="0"/>
              <a:t>28-Apr-23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3FA3F2-5838-0E41-DF4B-7286A8B837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873B53-71F5-DFE9-5653-BD4B8FD5B0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6DD84-3876-47AB-A760-959B8076E6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46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i.org/10.1016/j.jngse.2021.104296" TargetMode="Externa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i.org/10.56952/ARMA-2022-0763" TargetMode="Externa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i.org/10.56952/ARMA-2022-0763" TargetMode="Externa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tif"/><Relationship Id="rId7" Type="http://schemas.openxmlformats.org/officeDocument/2006/relationships/image" Target="../media/image13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tif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i.org/10.1016/j.fuel.2023.127571" TargetMode="External"/><Relationship Id="rId4" Type="http://schemas.openxmlformats.org/officeDocument/2006/relationships/hyperlink" Target="file:///\\Users\mileva\Downloads\34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doi.org/10.1016/j.energy.2023.12718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FA7E737-7D0E-3BF6-BAC5-B2E63B075E8C}"/>
              </a:ext>
            </a:extLst>
          </p:cNvPr>
          <p:cNvGrpSpPr/>
          <p:nvPr/>
        </p:nvGrpSpPr>
        <p:grpSpPr>
          <a:xfrm>
            <a:off x="107576" y="125848"/>
            <a:ext cx="11935267" cy="6559552"/>
            <a:chOff x="231912" y="159025"/>
            <a:chExt cx="11814314" cy="650019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A9D2E10-ADD3-7F00-EC95-33A0BF10DB9F}"/>
                </a:ext>
              </a:extLst>
            </p:cNvPr>
            <p:cNvSpPr/>
            <p:nvPr/>
          </p:nvSpPr>
          <p:spPr>
            <a:xfrm>
              <a:off x="238539" y="159026"/>
              <a:ext cx="11807687" cy="6500191"/>
            </a:xfrm>
            <a:prstGeom prst="rect">
              <a:avLst/>
            </a:prstGeom>
            <a:noFill/>
            <a:ln w="1016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4A18DB4-BBBD-670F-E680-15118E3CD6D7}"/>
                </a:ext>
              </a:extLst>
            </p:cNvPr>
            <p:cNvSpPr/>
            <p:nvPr/>
          </p:nvSpPr>
          <p:spPr>
            <a:xfrm>
              <a:off x="231912" y="159025"/>
              <a:ext cx="11807687" cy="6500191"/>
            </a:xfrm>
            <a:prstGeom prst="rect">
              <a:avLst/>
            </a:pr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C597DAC-6004-7C7B-E4CE-6D0C27C12038}"/>
              </a:ext>
            </a:extLst>
          </p:cNvPr>
          <p:cNvGrpSpPr/>
          <p:nvPr/>
        </p:nvGrpSpPr>
        <p:grpSpPr>
          <a:xfrm>
            <a:off x="2319479" y="5809882"/>
            <a:ext cx="7824088" cy="723046"/>
            <a:chOff x="2253378" y="6030219"/>
            <a:chExt cx="7824088" cy="723046"/>
          </a:xfrm>
        </p:grpSpPr>
        <p:pic>
          <p:nvPicPr>
            <p:cNvPr id="8" name="Picture 7" descr="A picture containing text, sign, clipart&#10;&#10;Description automatically generated">
              <a:extLst>
                <a:ext uri="{FF2B5EF4-FFF2-40B4-BE49-F238E27FC236}">
                  <a16:creationId xmlns:a16="http://schemas.microsoft.com/office/drawing/2014/main" id="{432CD753-3BD6-8488-0E2F-8E3F3B656C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53378" y="6223967"/>
              <a:ext cx="1802574" cy="395110"/>
            </a:xfrm>
            <a:prstGeom prst="rect">
              <a:avLst/>
            </a:prstGeom>
          </p:spPr>
        </p:pic>
        <p:pic>
          <p:nvPicPr>
            <p:cNvPr id="9" name="Picture 8" descr="Text&#10;&#10;Description automatically generated">
              <a:extLst>
                <a:ext uri="{FF2B5EF4-FFF2-40B4-BE49-F238E27FC236}">
                  <a16:creationId xmlns:a16="http://schemas.microsoft.com/office/drawing/2014/main" id="{90EC5EF0-BAAD-04A0-635C-5D5E6BA007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87553" y="6167237"/>
              <a:ext cx="1478899" cy="476332"/>
            </a:xfrm>
            <a:prstGeom prst="rect">
              <a:avLst/>
            </a:prstGeom>
          </p:spPr>
        </p:pic>
        <p:pic>
          <p:nvPicPr>
            <p:cNvPr id="10" name="Picture 9" descr="Text&#10;&#10;Description automatically generated">
              <a:extLst>
                <a:ext uri="{FF2B5EF4-FFF2-40B4-BE49-F238E27FC236}">
                  <a16:creationId xmlns:a16="http://schemas.microsoft.com/office/drawing/2014/main" id="{87837308-3307-8AF2-5461-302583A328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84847" y="6166261"/>
              <a:ext cx="1363474" cy="485702"/>
            </a:xfrm>
            <a:prstGeom prst="rect">
              <a:avLst/>
            </a:prstGeom>
          </p:spPr>
        </p:pic>
        <p:pic>
          <p:nvPicPr>
            <p:cNvPr id="11" name="Picture 10" descr="Logo&#10;&#10;Description automatically generated">
              <a:extLst>
                <a:ext uri="{FF2B5EF4-FFF2-40B4-BE49-F238E27FC236}">
                  <a16:creationId xmlns:a16="http://schemas.microsoft.com/office/drawing/2014/main" id="{9CACAD61-ABB4-6CC1-3FCB-1979E8A16F0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267562" y="6030219"/>
              <a:ext cx="809904" cy="723046"/>
            </a:xfrm>
            <a:prstGeom prst="rect">
              <a:avLst/>
            </a:prstGeom>
          </p:spPr>
        </p:pic>
        <p:pic>
          <p:nvPicPr>
            <p:cNvPr id="12" name="Picture 11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72A99971-9227-492D-AE7D-434866F2772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48321" y="6035245"/>
              <a:ext cx="819241" cy="709056"/>
            </a:xfrm>
            <a:prstGeom prst="rect">
              <a:avLst/>
            </a:prstGeom>
          </p:spPr>
        </p:pic>
        <p:pic>
          <p:nvPicPr>
            <p:cNvPr id="13" name="Picture 12" descr="Logo, company name&#10;&#10;Description automatically generated">
              <a:extLst>
                <a:ext uri="{FF2B5EF4-FFF2-40B4-BE49-F238E27FC236}">
                  <a16:creationId xmlns:a16="http://schemas.microsoft.com/office/drawing/2014/main" id="{D702A6A5-FA82-4677-345D-7964A078E0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108559" y="6067901"/>
              <a:ext cx="1413680" cy="606316"/>
            </a:xfrm>
            <a:prstGeom prst="rect">
              <a:avLst/>
            </a:prstGeom>
          </p:spPr>
        </p:pic>
      </p:grp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E5AB02CB-46B5-911D-DFA9-692A2F7B4A0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29726" y="5945924"/>
            <a:ext cx="910713" cy="52348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A0F01C3-5EF0-6274-523B-19BEEBE4D02A}"/>
              </a:ext>
            </a:extLst>
          </p:cNvPr>
          <p:cNvSpPr txBox="1"/>
          <p:nvPr/>
        </p:nvSpPr>
        <p:spPr>
          <a:xfrm>
            <a:off x="1229726" y="229330"/>
            <a:ext cx="934278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i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Caney Symposium 2023</a:t>
            </a:r>
            <a:endParaRPr lang="en-US" sz="4400" i="1" dirty="0">
              <a:solidFill>
                <a:schemeClr val="accent2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2C17E8E-9D05-3318-F747-251EB4E09396}"/>
              </a:ext>
            </a:extLst>
          </p:cNvPr>
          <p:cNvSpPr txBox="1"/>
          <p:nvPr/>
        </p:nvSpPr>
        <p:spPr>
          <a:xfrm>
            <a:off x="255982" y="2411204"/>
            <a:ext cx="11680035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M. Radonjic</a:t>
            </a:r>
            <a:r>
              <a:rPr lang="en-US" sz="2400" baseline="300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1*</a:t>
            </a:r>
            <a:r>
              <a:rPr lang="en-US" sz="24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F. Xiong</a:t>
            </a:r>
            <a:r>
              <a:rPr lang="en-US" sz="2400" baseline="300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</a:t>
            </a:r>
            <a:r>
              <a:rPr lang="en-US" sz="24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</a:t>
            </a:r>
            <a:r>
              <a:rPr lang="en-US" sz="2400" dirty="0"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Katende</a:t>
            </a:r>
            <a:r>
              <a:rPr lang="en-US" sz="2400" baseline="30000" dirty="0"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</a:t>
            </a:r>
            <a:r>
              <a:rPr lang="en-US" sz="24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G. Awejori</a:t>
            </a:r>
            <a:r>
              <a:rPr lang="en-US" sz="2400" baseline="300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C. Massion</a:t>
            </a:r>
            <a:r>
              <a:rPr lang="en-US" sz="2400" baseline="30000" dirty="0"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</a:t>
            </a:r>
          </a:p>
          <a:p>
            <a:pPr algn="ctr"/>
            <a:r>
              <a:rPr lang="en-US" sz="2400" baseline="30000" dirty="0"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24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J. Puckette</a:t>
            </a:r>
            <a:r>
              <a:rPr lang="en-US" sz="2400" baseline="30000" dirty="0"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</a:t>
            </a:r>
            <a:r>
              <a:rPr lang="en-US" sz="24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Y. Wang</a:t>
            </a:r>
            <a:r>
              <a:rPr lang="en-US" sz="2400" baseline="300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</a:t>
            </a:r>
            <a:r>
              <a:rPr lang="en-US" sz="24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M. Grammer</a:t>
            </a:r>
            <a:r>
              <a:rPr lang="en-US" sz="2400" baseline="300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</a:t>
            </a:r>
            <a:r>
              <a:rPr lang="en-US" sz="24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en-US" sz="24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J. Rutqvist</a:t>
            </a:r>
            <a:r>
              <a:rPr lang="en-US" sz="2400" baseline="30000" dirty="0"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</a:t>
            </a:r>
            <a:r>
              <a:rPr lang="en-US" sz="24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Christine Doughty</a:t>
            </a:r>
            <a:r>
              <a:rPr lang="en-US" sz="2400" baseline="30000" dirty="0"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</a:t>
            </a:r>
            <a:r>
              <a:rPr lang="en-US" sz="24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S. Nikagawa</a:t>
            </a:r>
            <a:r>
              <a:rPr lang="en-US" sz="2400" baseline="30000" dirty="0"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</a:t>
            </a:r>
            <a:r>
              <a:rPr lang="en-US" sz="24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en-US" sz="24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D. Crandall</a:t>
            </a:r>
            <a:r>
              <a:rPr lang="en-US" sz="2400" baseline="300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4</a:t>
            </a:r>
            <a:r>
              <a:rPr lang="en-US" sz="24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T. Paronish</a:t>
            </a:r>
            <a:r>
              <a:rPr lang="en-US" sz="2400" baseline="300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4</a:t>
            </a:r>
            <a:r>
              <a:rPr lang="en-US" sz="24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 J. Renk</a:t>
            </a:r>
            <a:r>
              <a:rPr lang="en-US" sz="2400" baseline="300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4</a:t>
            </a:r>
            <a:endParaRPr lang="en-US" sz="24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 </a:t>
            </a:r>
            <a:endParaRPr lang="en-US" sz="20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1.Barrier Materials and </a:t>
            </a:r>
            <a:r>
              <a:rPr lang="en-US" sz="1600" dirty="0" err="1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Geomimicry</a:t>
            </a:r>
            <a:r>
              <a:rPr lang="en-US" sz="16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Lab, Oklahoma State University, Stillwater, OK </a:t>
            </a:r>
            <a:endParaRPr lang="en-US" sz="16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2.BPSoG, Oklahoma State University, Stillwater, OK </a:t>
            </a:r>
            <a:endParaRPr lang="en-US" sz="16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</a:t>
            </a:r>
            <a:r>
              <a:rPr lang="en-US" sz="16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.Energy Geosciences Division, Lawrence Berkeley National Laboratory, Berkeley, CA </a:t>
            </a:r>
            <a:br>
              <a:rPr lang="en-US" sz="16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</a:br>
            <a:r>
              <a:rPr lang="en-US" sz="16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4.National Energy Technology Laboratory, Morgantown, WV</a:t>
            </a:r>
            <a:endParaRPr lang="en-US" sz="16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600" i="1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Corresponding author: </a:t>
            </a:r>
            <a:r>
              <a:rPr lang="en-US" sz="1600" i="1" dirty="0" err="1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mileva.radonjic@okstate.edu</a:t>
            </a:r>
            <a:endParaRPr lang="en-US" sz="1600" i="1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0B9016B-7F9C-590A-A36D-13DE14147EBC}"/>
              </a:ext>
            </a:extLst>
          </p:cNvPr>
          <p:cNvSpPr txBox="1"/>
          <p:nvPr/>
        </p:nvSpPr>
        <p:spPr>
          <a:xfrm>
            <a:off x="1229726" y="5439902"/>
            <a:ext cx="92196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i="1" dirty="0">
                <a:effectLst/>
                <a:latin typeface="Cambria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DOE: DE-FE0031776 </a:t>
            </a:r>
            <a:endParaRPr lang="en-US" sz="1400" dirty="0">
              <a:latin typeface="Cambria" panose="020405030504060302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6A5E24E-616C-556E-F2A6-77CD0DC9C25C}"/>
              </a:ext>
            </a:extLst>
          </p:cNvPr>
          <p:cNvSpPr txBox="1"/>
          <p:nvPr/>
        </p:nvSpPr>
        <p:spPr>
          <a:xfrm>
            <a:off x="155852" y="1197992"/>
            <a:ext cx="1182174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mbria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Field Evaluation of the Caney Shale as an Emerging Unconventional Play, Southern Oklahoma 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05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717"/>
    </mc:Choice>
    <mc:Fallback xmlns="">
      <p:transition spd="slow" advTm="25717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Shape&#10;&#10;Description automatically generated with medium confidence">
            <a:extLst>
              <a:ext uri="{FF2B5EF4-FFF2-40B4-BE49-F238E27FC236}">
                <a16:creationId xmlns:a16="http://schemas.microsoft.com/office/drawing/2014/main" id="{01B529BB-D856-403C-A60C-F4173E848A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87" b="22930"/>
          <a:stretch/>
        </p:blipFill>
        <p:spPr>
          <a:xfrm>
            <a:off x="6530010" y="4967009"/>
            <a:ext cx="1823520" cy="11147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476606-816E-7B45-9FD0-5D5251642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852" y="49254"/>
            <a:ext cx="11880296" cy="797300"/>
          </a:xfrm>
        </p:spPr>
        <p:txBody>
          <a:bodyPr>
            <a:noAutofit/>
          </a:bodyPr>
          <a:lstStyle/>
          <a:p>
            <a:pPr algn="ctr"/>
            <a:r>
              <a:rPr lang="en-GB" sz="3200" b="1" dirty="0">
                <a:latin typeface="Cambria" panose="02040503050406030204" pitchFamily="18" charset="0"/>
                <a:cs typeface="Times New Roman" panose="02020603050405020304" pitchFamily="18" charset="0"/>
              </a:rPr>
              <a:t>Micro/Nano Mechanical Properties of Caney Shale</a:t>
            </a:r>
            <a:endParaRPr lang="en-US" sz="3200" b="1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801772-9C60-2440-A924-7D8D3CDBB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8750" y="6225025"/>
            <a:ext cx="2743200" cy="365125"/>
          </a:xfrm>
        </p:spPr>
        <p:txBody>
          <a:bodyPr/>
          <a:lstStyle/>
          <a:p>
            <a:fld id="{55FB6C1A-8659-1D46-B3EB-DD83382662B8}" type="slidenum">
              <a:rPr lang="en-US" smtClean="0"/>
              <a:t>10</a:t>
            </a:fld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5962DDA-11EF-4C58-8C38-C3F7DC24EE4F}"/>
              </a:ext>
            </a:extLst>
          </p:cNvPr>
          <p:cNvSpPr txBox="1"/>
          <p:nvPr/>
        </p:nvSpPr>
        <p:spPr>
          <a:xfrm>
            <a:off x="8641516" y="5496972"/>
            <a:ext cx="3676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Sample D-Ductile 2</a:t>
            </a:r>
          </a:p>
          <a:p>
            <a:pPr marL="342900" indent="-342900">
              <a:buAutoNum type="alphaLcParenR"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Sample E-Reservoir 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FF5B88-F923-4856-B224-8BBABBBCF3C1}"/>
              </a:ext>
            </a:extLst>
          </p:cNvPr>
          <p:cNvSpPr txBox="1"/>
          <p:nvPr/>
        </p:nvSpPr>
        <p:spPr>
          <a:xfrm>
            <a:off x="298361" y="891566"/>
            <a:ext cx="6566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Micro-mechanical properties obtained from indentation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7" name="Picture 16" descr="Diagram&#10;&#10;Description automatically generated">
            <a:extLst>
              <a:ext uri="{FF2B5EF4-FFF2-40B4-BE49-F238E27FC236}">
                <a16:creationId xmlns:a16="http://schemas.microsoft.com/office/drawing/2014/main" id="{5CEB380F-C7CD-E249-A1C7-5E29B74A8CE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546" t="9781" r="5188" b="4745"/>
          <a:stretch/>
        </p:blipFill>
        <p:spPr>
          <a:xfrm>
            <a:off x="16600" y="1305909"/>
            <a:ext cx="6492030" cy="484248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615342" y="1171542"/>
            <a:ext cx="5278297" cy="1754326"/>
          </a:xfrm>
          <a:prstGeom prst="rect">
            <a:avLst/>
          </a:prstGeom>
          <a:solidFill>
            <a:schemeClr val="accent2">
              <a:lumMod val="20000"/>
              <a:lumOff val="80000"/>
              <a:alpha val="32123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dirty="0">
                <a:latin typeface="Cambria" panose="02040503050406030204" pitchFamily="18" charset="0"/>
              </a:rPr>
              <a:t>Hardness and elastic modulus vary across the two quadrants even within the same sample.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>
                <a:latin typeface="Cambria" panose="02040503050406030204" pitchFamily="18" charset="0"/>
              </a:rPr>
              <a:t>A lower hardness and elastic modulus implies higher susceptibility to proppant embedment.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>
                <a:latin typeface="Cambria" panose="02040503050406030204" pitchFamily="18" charset="0"/>
              </a:rPr>
              <a:t>Variation in hardness and elastic moduli is due to the heterogeneity of the sample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1BBF14-7E5F-6A40-C843-32E4FD318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0DA5-8060-6C45-B41E-560FB47A8FB1}" type="datetime1">
              <a:rPr lang="en-US" smtClean="0"/>
              <a:t>28-Apr-23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932925-4D91-00BE-46C2-F70B6F385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9404" y="6331789"/>
            <a:ext cx="9618453" cy="441445"/>
          </a:xfrm>
        </p:spPr>
        <p:txBody>
          <a:bodyPr/>
          <a:lstStyle/>
          <a:p>
            <a:pPr marR="0" lvl="0" algn="just">
              <a:spcBef>
                <a:spcPts val="0"/>
              </a:spcBef>
              <a:spcAft>
                <a:spcPts val="0"/>
              </a:spcAft>
              <a:buSzPts val="1100"/>
            </a:pP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Katende</a:t>
            </a:r>
            <a:r>
              <a:rPr lang="en-US" sz="1000" b="1" baseline="30000" dirty="0" err="1">
                <a:solidFill>
                  <a:srgbClr val="ED7D3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GS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A., Rutqvist, J., Benge, M.,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Seyedolali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A., Bunger, A., Puckette, J.O., and Radonjic</a:t>
            </a:r>
            <a:r>
              <a:rPr lang="en-US" sz="1000" dirty="0">
                <a:solidFill>
                  <a:srgbClr val="ED7D3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*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M</a:t>
            </a:r>
            <a:r>
              <a:rPr lang="en-US" sz="1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.,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US" sz="1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2021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),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Convergence of micro-geochemistry and micro-geomechanics towards understanding proppant shale rock interaction: a Caney shale case study in southern Oklahoma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USA. Journal of Natural Gas Science and Engineering 96, 104296, December 2021 </a:t>
            </a:r>
            <a:r>
              <a:rPr lang="en-US" sz="10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https://doi.org/10.1016/j.jngse.2021.104296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7C2CCC7-CF4A-A263-2D60-7D17ED47D778}"/>
              </a:ext>
            </a:extLst>
          </p:cNvPr>
          <p:cNvCxnSpPr/>
          <p:nvPr/>
        </p:nvCxnSpPr>
        <p:spPr>
          <a:xfrm>
            <a:off x="155852" y="846554"/>
            <a:ext cx="11847037" cy="0"/>
          </a:xfrm>
          <a:prstGeom prst="line">
            <a:avLst/>
          </a:prstGeom>
          <a:ln w="63500" cmpd="sng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42C3E07-E815-06DA-A55D-DBFDBB9D3C6B}"/>
              </a:ext>
            </a:extLst>
          </p:cNvPr>
          <p:cNvSpPr txBox="1"/>
          <p:nvPr/>
        </p:nvSpPr>
        <p:spPr>
          <a:xfrm>
            <a:off x="7222435" y="3286539"/>
            <a:ext cx="38033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Allan please change this plot to color one and add some maps to show impact ductile vs brittle indent maps, email back immediately and before 11am</a:t>
            </a:r>
          </a:p>
        </p:txBody>
      </p:sp>
    </p:spTree>
    <p:extLst>
      <p:ext uri="{BB962C8B-B14F-4D97-AF65-F5344CB8AC3E}">
        <p14:creationId xmlns:p14="http://schemas.microsoft.com/office/powerpoint/2010/main" val="19832190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/>
              <a:t>11</a:t>
            </a:fld>
            <a:endParaRPr lang="en-US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C573D1F-3F8A-E542-46A0-847A89F82FBC}"/>
              </a:ext>
            </a:extLst>
          </p:cNvPr>
          <p:cNvCxnSpPr/>
          <p:nvPr/>
        </p:nvCxnSpPr>
        <p:spPr>
          <a:xfrm>
            <a:off x="158370" y="745513"/>
            <a:ext cx="11847037" cy="0"/>
          </a:xfrm>
          <a:prstGeom prst="line">
            <a:avLst/>
          </a:prstGeom>
          <a:ln w="63500" cmpd="sng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1" name="Date Placeholder 60">
            <a:extLst>
              <a:ext uri="{FF2B5EF4-FFF2-40B4-BE49-F238E27FC236}">
                <a16:creationId xmlns:a16="http://schemas.microsoft.com/office/drawing/2014/main" id="{B78089C6-625F-D45C-53F0-5D14D8D46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49045-92B1-574A-9071-3A3E4832CB6E}" type="datetime1">
              <a:rPr lang="en-US" smtClean="0"/>
              <a:t>28-Apr-23</a:t>
            </a:fld>
            <a:endParaRPr lang="en-US"/>
          </a:p>
        </p:txBody>
      </p:sp>
      <p:sp>
        <p:nvSpPr>
          <p:cNvPr id="63" name="Footer Placeholder 62">
            <a:extLst>
              <a:ext uri="{FF2B5EF4-FFF2-40B4-BE49-F238E27FC236}">
                <a16:creationId xmlns:a16="http://schemas.microsoft.com/office/drawing/2014/main" id="{3D3D3006-C1D0-8EED-3568-E7D026123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96788" y="6492875"/>
            <a:ext cx="9307773" cy="365125"/>
          </a:xfrm>
        </p:spPr>
        <p:txBody>
          <a:bodyPr/>
          <a:lstStyle/>
          <a:p>
            <a:pPr marR="0" lvl="0" algn="just"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Awejori, 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G.A., Doughty, C.,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Wenming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D., Paronish, T., Spycher, N., Radonjic</a:t>
            </a:r>
            <a:r>
              <a:rPr lang="en-US" sz="1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*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M</a:t>
            </a:r>
            <a:r>
              <a:rPr lang="en-US" sz="1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.,</a:t>
            </a:r>
            <a:r>
              <a:rPr lang="en-US" sz="1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Rock-Fluid Geochemical Reactions and Petrophysical Evolution under Subsurface Conditions – Case Study of Caney Formation in Southern Oklahoma, USA. 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Under preparation for: 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Geochemica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Acta 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4" name="Title 1">
            <a:extLst>
              <a:ext uri="{FF2B5EF4-FFF2-40B4-BE49-F238E27FC236}">
                <a16:creationId xmlns:a16="http://schemas.microsoft.com/office/drawing/2014/main" id="{B26C6FAE-EDA9-D934-0BDD-6AB2AFF47EB3}"/>
              </a:ext>
            </a:extLst>
          </p:cNvPr>
          <p:cNvSpPr txBox="1">
            <a:spLocks/>
          </p:cNvSpPr>
          <p:nvPr/>
        </p:nvSpPr>
        <p:spPr>
          <a:xfrm>
            <a:off x="76835" y="263087"/>
            <a:ext cx="11928572" cy="399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Cambria" panose="02040503050406030204" pitchFamily="18" charset="0"/>
              </a:rPr>
              <a:t>Task 6A/12A: Rock- Fluid/Caney Shale Geochemical Reactivity</a:t>
            </a:r>
            <a:endParaRPr lang="en-US" sz="3200" b="1" dirty="0">
              <a:highlight>
                <a:srgbClr val="FFFF00"/>
              </a:highlight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8BABDC-AE4D-9FCF-5D21-F10B30A02CD1}"/>
              </a:ext>
            </a:extLst>
          </p:cNvPr>
          <p:cNvSpPr txBox="1"/>
          <p:nvPr/>
        </p:nvSpPr>
        <p:spPr>
          <a:xfrm>
            <a:off x="158370" y="663037"/>
            <a:ext cx="6962890" cy="721736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marL="117475" indent="-117475" algn="just">
              <a:buFont typeface="Arial" panose="020B0604020202020204" pitchFamily="34" charset="0"/>
              <a:buChar char="•"/>
            </a:pPr>
            <a:endParaRPr lang="en-U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000" b="1" u="sng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Premise</a:t>
            </a:r>
          </a:p>
          <a:p>
            <a:pPr algn="just"/>
            <a:endParaRPr lang="en-US" sz="105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Declining rates of productivity due to fracture closure significantly influenced by geochemical reactions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n-US" sz="105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Effects of geochemical reactions are pervasive in micro and nano fractures connecting matrix to main fracture network</a:t>
            </a:r>
          </a:p>
          <a:p>
            <a:pPr marL="95235" indent="-95235" algn="just">
              <a:buFont typeface="Arial" panose="020B0604020202020204" pitchFamily="34" charset="0"/>
              <a:buChar char="•"/>
            </a:pPr>
            <a:endParaRPr lang="en-US" sz="20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sz="2000" b="1" u="sng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Objectives</a:t>
            </a:r>
          </a:p>
          <a:p>
            <a:pPr algn="just">
              <a:tabLst>
                <a:tab pos="0" algn="l"/>
              </a:tabLst>
            </a:pPr>
            <a:endParaRPr lang="en-US" sz="20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To investigate geochemical changes in the formation during and after hydraulic fracturing – dissolution, precipitation, transformation, swelling, generation of fines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11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To evaluate the mechanisms controlling geochemical rock-fluid interactions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n-US" sz="11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To evaluate the impact of geochemical changes on permeability of reservoir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n-US" sz="20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n-US" sz="20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chemeClr val="accent1"/>
              </a:buClr>
            </a:pPr>
            <a:endParaRPr lang="en-US" sz="24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117475" indent="-117475" algn="just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2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/>
            <a:endParaRPr lang="en-US" altLang="zh-CN" sz="2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2E2637-9297-7F56-A5B4-499201FE7D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1622" y="926859"/>
            <a:ext cx="4763785" cy="500297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6138890-CBC3-DC35-1F4B-84893C599E71}"/>
              </a:ext>
            </a:extLst>
          </p:cNvPr>
          <p:cNvSpPr txBox="1"/>
          <p:nvPr/>
        </p:nvSpPr>
        <p:spPr>
          <a:xfrm>
            <a:off x="7241622" y="5948733"/>
            <a:ext cx="4763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Schematic of geochemical rock-fluid interaction within complex fracture system in the subsurface</a:t>
            </a:r>
            <a:r>
              <a:rPr lang="en-US" sz="105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789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/>
              <a:t>12</a:t>
            </a:fld>
            <a:endParaRPr lang="en-US"/>
          </a:p>
        </p:txBody>
      </p:sp>
      <p:sp>
        <p:nvSpPr>
          <p:cNvPr id="62" name="Title 1">
            <a:extLst>
              <a:ext uri="{FF2B5EF4-FFF2-40B4-BE49-F238E27FC236}">
                <a16:creationId xmlns:a16="http://schemas.microsoft.com/office/drawing/2014/main" id="{E804EF29-1F91-3436-2812-17C3AF1ED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7245" y="99970"/>
            <a:ext cx="6735674" cy="53674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b="1" dirty="0">
                <a:latin typeface="Cambria" panose="02040503050406030204" pitchFamily="18" charset="0"/>
                <a:cs typeface="Times New Roman" panose="02020603050405020304" pitchFamily="18" charset="0"/>
              </a:rPr>
              <a:t>Materials and Methods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C573D1F-3F8A-E542-46A0-847A89F82FBC}"/>
              </a:ext>
            </a:extLst>
          </p:cNvPr>
          <p:cNvCxnSpPr/>
          <p:nvPr/>
        </p:nvCxnSpPr>
        <p:spPr>
          <a:xfrm>
            <a:off x="158370" y="666001"/>
            <a:ext cx="11847037" cy="0"/>
          </a:xfrm>
          <a:prstGeom prst="line">
            <a:avLst/>
          </a:prstGeom>
          <a:ln w="63500" cmpd="sng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1" name="Date Placeholder 60">
            <a:extLst>
              <a:ext uri="{FF2B5EF4-FFF2-40B4-BE49-F238E27FC236}">
                <a16:creationId xmlns:a16="http://schemas.microsoft.com/office/drawing/2014/main" id="{B78089C6-625F-D45C-53F0-5D14D8D46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49045-92B1-574A-9071-3A3E4832CB6E}" type="datetime1">
              <a:rPr lang="en-US" smtClean="0"/>
              <a:t>28-Apr-23</a:t>
            </a:fld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20CFF23-CB3A-40A0-A66E-BB96CD5D378B}"/>
              </a:ext>
            </a:extLst>
          </p:cNvPr>
          <p:cNvGrpSpPr/>
          <p:nvPr/>
        </p:nvGrpSpPr>
        <p:grpSpPr>
          <a:xfrm>
            <a:off x="466186" y="774769"/>
            <a:ext cx="11284535" cy="5581582"/>
            <a:chOff x="466186" y="774769"/>
            <a:chExt cx="11284535" cy="5581582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7DD94463-CECB-DB3C-C600-923DDD0FA031}"/>
                </a:ext>
              </a:extLst>
            </p:cNvPr>
            <p:cNvGrpSpPr/>
            <p:nvPr/>
          </p:nvGrpSpPr>
          <p:grpSpPr>
            <a:xfrm>
              <a:off x="466186" y="774769"/>
              <a:ext cx="11284535" cy="5581582"/>
              <a:chOff x="527713" y="735452"/>
              <a:chExt cx="11259626" cy="5772185"/>
            </a:xfrm>
          </p:grpSpPr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722A2BDF-DDD2-3918-0C2B-377C63DAB1F9}"/>
                  </a:ext>
                </a:extLst>
              </p:cNvPr>
              <p:cNvGrpSpPr/>
              <p:nvPr/>
            </p:nvGrpSpPr>
            <p:grpSpPr>
              <a:xfrm>
                <a:off x="527714" y="735452"/>
                <a:ext cx="11259625" cy="5772185"/>
                <a:chOff x="527714" y="735452"/>
                <a:chExt cx="11259625" cy="5772185"/>
              </a:xfrm>
            </p:grpSpPr>
            <p:grpSp>
              <p:nvGrpSpPr>
                <p:cNvPr id="77" name="Group 76">
                  <a:extLst>
                    <a:ext uri="{FF2B5EF4-FFF2-40B4-BE49-F238E27FC236}">
                      <a16:creationId xmlns:a16="http://schemas.microsoft.com/office/drawing/2014/main" id="{87BF4D94-1C4E-A388-606E-45E24B000505}"/>
                    </a:ext>
                  </a:extLst>
                </p:cNvPr>
                <p:cNvGrpSpPr/>
                <p:nvPr/>
              </p:nvGrpSpPr>
              <p:grpSpPr>
                <a:xfrm>
                  <a:off x="527714" y="1301681"/>
                  <a:ext cx="3648891" cy="5121859"/>
                  <a:chOff x="527714" y="1301681"/>
                  <a:chExt cx="3648891" cy="5121859"/>
                </a:xfrm>
              </p:grpSpPr>
              <p:grpSp>
                <p:nvGrpSpPr>
                  <p:cNvPr id="109" name="Group 108">
                    <a:extLst>
                      <a:ext uri="{FF2B5EF4-FFF2-40B4-BE49-F238E27FC236}">
                        <a16:creationId xmlns:a16="http://schemas.microsoft.com/office/drawing/2014/main" id="{F6D9A079-35AF-DA51-472F-CEC84A3B94ED}"/>
                      </a:ext>
                    </a:extLst>
                  </p:cNvPr>
                  <p:cNvGrpSpPr/>
                  <p:nvPr/>
                </p:nvGrpSpPr>
                <p:grpSpPr>
                  <a:xfrm>
                    <a:off x="527714" y="1337480"/>
                    <a:ext cx="3648890" cy="5086060"/>
                    <a:chOff x="586854" y="699624"/>
                    <a:chExt cx="3708720" cy="5547938"/>
                  </a:xfrm>
                </p:grpSpPr>
                <p:grpSp>
                  <p:nvGrpSpPr>
                    <p:cNvPr id="111" name="Group 110">
                      <a:extLst>
                        <a:ext uri="{FF2B5EF4-FFF2-40B4-BE49-F238E27FC236}">
                          <a16:creationId xmlns:a16="http://schemas.microsoft.com/office/drawing/2014/main" id="{C8CD408A-02DC-152F-D526-31FCCF631649}"/>
                        </a:ext>
                      </a:extLst>
                    </p:cNvPr>
                    <p:cNvGrpSpPr/>
                    <p:nvPr/>
                  </p:nvGrpSpPr>
                  <p:grpSpPr>
                    <a:xfrm rot="5400000">
                      <a:off x="-289576" y="2757376"/>
                      <a:ext cx="5547938" cy="1432433"/>
                      <a:chOff x="1055759" y="1477634"/>
                      <a:chExt cx="5547938" cy="1432433"/>
                    </a:xfrm>
                  </p:grpSpPr>
                  <p:sp>
                    <p:nvSpPr>
                      <p:cNvPr id="128" name="Plus Sign 127">
                        <a:extLst>
                          <a:ext uri="{FF2B5EF4-FFF2-40B4-BE49-F238E27FC236}">
                            <a16:creationId xmlns:a16="http://schemas.microsoft.com/office/drawing/2014/main" id="{A52A6F98-70FD-BCB1-B571-311358A3F1E4}"/>
                          </a:ext>
                        </a:extLst>
                      </p:cNvPr>
                      <p:cNvSpPr/>
                      <p:nvPr/>
                    </p:nvSpPr>
                    <p:spPr>
                      <a:xfrm rot="16047103">
                        <a:off x="2564377" y="2018247"/>
                        <a:ext cx="274320" cy="382137"/>
                      </a:xfrm>
                      <a:prstGeom prst="mathPlus">
                        <a:avLst/>
                      </a:prstGeom>
                      <a:solidFill>
                        <a:schemeClr val="tx1"/>
                      </a:solidFill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>
                          <a:latin typeface="Cambria" panose="02040503050406030204" pitchFamily="18" charset="0"/>
                          <a:ea typeface="Cambria" panose="02040503050406030204" pitchFamily="18" charset="0"/>
                        </a:endParaRPr>
                      </a:p>
                    </p:txBody>
                  </p:sp>
                  <p:sp>
                    <p:nvSpPr>
                      <p:cNvPr id="129" name="Arrow: Right 128">
                        <a:extLst>
                          <a:ext uri="{FF2B5EF4-FFF2-40B4-BE49-F238E27FC236}">
                            <a16:creationId xmlns:a16="http://schemas.microsoft.com/office/drawing/2014/main" id="{8C0D9FFE-1435-EEF6-4F15-FA910111A2E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403333" y="2095529"/>
                        <a:ext cx="627797" cy="259307"/>
                      </a:xfrm>
                      <a:prstGeom prst="rightArrow">
                        <a:avLst/>
                      </a:prstGeom>
                      <a:solidFill>
                        <a:schemeClr val="tx1"/>
                      </a:solidFill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>
                          <a:latin typeface="Cambria" panose="02040503050406030204" pitchFamily="18" charset="0"/>
                          <a:ea typeface="Cambria" panose="02040503050406030204" pitchFamily="18" charset="0"/>
                        </a:endParaRPr>
                      </a:p>
                    </p:txBody>
                  </p:sp>
                  <p:grpSp>
                    <p:nvGrpSpPr>
                      <p:cNvPr id="130" name="Group 129">
                        <a:extLst>
                          <a:ext uri="{FF2B5EF4-FFF2-40B4-BE49-F238E27FC236}">
                            <a16:creationId xmlns:a16="http://schemas.microsoft.com/office/drawing/2014/main" id="{CCDBCDC8-9C4F-E234-E3CF-6AB094F60B2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55759" y="1583720"/>
                        <a:ext cx="1318143" cy="1309023"/>
                        <a:chOff x="1055759" y="1583720"/>
                        <a:chExt cx="1318143" cy="1309023"/>
                      </a:xfrm>
                    </p:grpSpPr>
                    <p:sp>
                      <p:nvSpPr>
                        <p:cNvPr id="137" name="Oval 136">
                          <a:extLst>
                            <a:ext uri="{FF2B5EF4-FFF2-40B4-BE49-F238E27FC236}">
                              <a16:creationId xmlns:a16="http://schemas.microsoft.com/office/drawing/2014/main" id="{FC8E74B6-92FC-8019-344F-14A625F7BFE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55759" y="1583720"/>
                          <a:ext cx="1318143" cy="1309023"/>
                        </a:xfrm>
                        <a:prstGeom prst="ellipse">
                          <a:avLst/>
                        </a:prstGeom>
                        <a:solidFill>
                          <a:schemeClr val="accent4">
                            <a:lumMod val="75000"/>
                          </a:schemeClr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>
                            <a:latin typeface="Cambria" panose="02040503050406030204" pitchFamily="18" charset="0"/>
                            <a:ea typeface="Cambria" panose="02040503050406030204" pitchFamily="18" charset="0"/>
                          </a:endParaRPr>
                        </a:p>
                      </p:txBody>
                    </p:sp>
                    <p:sp>
                      <p:nvSpPr>
                        <p:cNvPr id="138" name="TextBox 137">
                          <a:extLst>
                            <a:ext uri="{FF2B5EF4-FFF2-40B4-BE49-F238E27FC236}">
                              <a16:creationId xmlns:a16="http://schemas.microsoft.com/office/drawing/2014/main" id="{38037551-36A2-BD45-2A48-18C1C632E13C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 rot="16200000">
                          <a:off x="956762" y="1867973"/>
                          <a:ext cx="1273532" cy="7050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 algn="ctr"/>
                          <a:r>
                            <a:rPr lang="en-US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Rock</a:t>
                          </a:r>
                        </a:p>
                        <a:p>
                          <a:pPr algn="ctr"/>
                          <a:r>
                            <a:rPr lang="en-US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Powder</a:t>
                          </a:r>
                        </a:p>
                      </p:txBody>
                    </p:sp>
                  </p:grpSp>
                  <p:grpSp>
                    <p:nvGrpSpPr>
                      <p:cNvPr id="131" name="Group 130">
                        <a:extLst>
                          <a:ext uri="{FF2B5EF4-FFF2-40B4-BE49-F238E27FC236}">
                            <a16:creationId xmlns:a16="http://schemas.microsoft.com/office/drawing/2014/main" id="{FBE74502-F414-A6E8-B07D-A741BED0007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953518" y="1583719"/>
                        <a:ext cx="1318143" cy="1309023"/>
                        <a:chOff x="2953518" y="1583719"/>
                        <a:chExt cx="1318143" cy="1309023"/>
                      </a:xfrm>
                    </p:grpSpPr>
                    <p:sp>
                      <p:nvSpPr>
                        <p:cNvPr id="135" name="Oval 134">
                          <a:extLst>
                            <a:ext uri="{FF2B5EF4-FFF2-40B4-BE49-F238E27FC236}">
                              <a16:creationId xmlns:a16="http://schemas.microsoft.com/office/drawing/2014/main" id="{5832A0C6-EC57-FE68-5A07-98700F99CAA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953518" y="1583719"/>
                          <a:ext cx="1318143" cy="1309023"/>
                        </a:xfrm>
                        <a:prstGeom prst="ellipse">
                          <a:avLst/>
                        </a:prstGeom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>
                            <a:latin typeface="Cambria" panose="02040503050406030204" pitchFamily="18" charset="0"/>
                            <a:ea typeface="Cambria" panose="02040503050406030204" pitchFamily="18" charset="0"/>
                          </a:endParaRPr>
                        </a:p>
                      </p:txBody>
                    </p:sp>
                    <p:sp>
                      <p:nvSpPr>
                        <p:cNvPr id="136" name="TextBox 135">
                          <a:extLst>
                            <a:ext uri="{FF2B5EF4-FFF2-40B4-BE49-F238E27FC236}">
                              <a16:creationId xmlns:a16="http://schemas.microsoft.com/office/drawing/2014/main" id="{6C9B31EF-0089-BD4A-F8BA-7D81C8F722BE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 rot="16200000">
                          <a:off x="3125947" y="2038405"/>
                          <a:ext cx="943787" cy="4028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 algn="ctr"/>
                          <a:r>
                            <a:rPr lang="en-US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Fluid</a:t>
                          </a:r>
                        </a:p>
                      </p:txBody>
                    </p:sp>
                  </p:grpSp>
                  <p:grpSp>
                    <p:nvGrpSpPr>
                      <p:cNvPr id="132" name="Group 131">
                        <a:extLst>
                          <a:ext uri="{FF2B5EF4-FFF2-40B4-BE49-F238E27FC236}">
                            <a16:creationId xmlns:a16="http://schemas.microsoft.com/office/drawing/2014/main" id="{7CADE7AF-5741-4B48-74D9-48345F004CE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166133" y="1477634"/>
                        <a:ext cx="1437564" cy="1432433"/>
                        <a:chOff x="5166133" y="1477634"/>
                        <a:chExt cx="1437564" cy="1432433"/>
                      </a:xfrm>
                    </p:grpSpPr>
                    <p:sp>
                      <p:nvSpPr>
                        <p:cNvPr id="133" name="Oval 132">
                          <a:extLst>
                            <a:ext uri="{FF2B5EF4-FFF2-40B4-BE49-F238E27FC236}">
                              <a16:creationId xmlns:a16="http://schemas.microsoft.com/office/drawing/2014/main" id="{D383C73A-025F-A065-235D-712AF50E013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166133" y="1477634"/>
                          <a:ext cx="1437564" cy="1432433"/>
                        </a:xfrm>
                        <a:prstGeom prst="ellipse">
                          <a:avLst/>
                        </a:prstGeom>
                        <a:solidFill>
                          <a:srgbClr val="FF0000"/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>
                            <a:latin typeface="Cambria" panose="02040503050406030204" pitchFamily="18" charset="0"/>
                            <a:ea typeface="Cambria" panose="02040503050406030204" pitchFamily="18" charset="0"/>
                          </a:endParaRPr>
                        </a:p>
                      </p:txBody>
                    </p:sp>
                    <p:sp>
                      <p:nvSpPr>
                        <p:cNvPr id="134" name="TextBox 133">
                          <a:extLst>
                            <a:ext uri="{FF2B5EF4-FFF2-40B4-BE49-F238E27FC236}">
                              <a16:creationId xmlns:a16="http://schemas.microsoft.com/office/drawing/2014/main" id="{E753A807-69F1-A27A-A911-B3F85DA3F830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 rot="16200000">
                          <a:off x="5389801" y="1992415"/>
                          <a:ext cx="943787" cy="4028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 algn="ctr"/>
                          <a:r>
                            <a:rPr lang="en-US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a:t>Oven</a:t>
                          </a:r>
                        </a:p>
                      </p:txBody>
                    </p:sp>
                  </p:grpSp>
                </p:grpSp>
                <p:grpSp>
                  <p:nvGrpSpPr>
                    <p:cNvPr id="112" name="Group 111">
                      <a:extLst>
                        <a:ext uri="{FF2B5EF4-FFF2-40B4-BE49-F238E27FC236}">
                          <a16:creationId xmlns:a16="http://schemas.microsoft.com/office/drawing/2014/main" id="{502F8CB9-6BAF-B5D9-C096-7CB3A6961D0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86854" y="892416"/>
                      <a:ext cx="1356639" cy="5355146"/>
                      <a:chOff x="586854" y="892416"/>
                      <a:chExt cx="1356639" cy="5355146"/>
                    </a:xfrm>
                  </p:grpSpPr>
                  <p:grpSp>
                    <p:nvGrpSpPr>
                      <p:cNvPr id="121" name="Group 120">
                        <a:extLst>
                          <a:ext uri="{FF2B5EF4-FFF2-40B4-BE49-F238E27FC236}">
                            <a16:creationId xmlns:a16="http://schemas.microsoft.com/office/drawing/2014/main" id="{5A2A7594-A9E0-2734-5C10-1133CDAEE9C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54619" y="892416"/>
                        <a:ext cx="1188874" cy="1207522"/>
                        <a:chOff x="754619" y="892416"/>
                        <a:chExt cx="1188874" cy="1207522"/>
                      </a:xfrm>
                    </p:grpSpPr>
                    <p:sp>
                      <p:nvSpPr>
                        <p:cNvPr id="124" name="Text Box 13">
                          <a:extLst>
                            <a:ext uri="{FF2B5EF4-FFF2-40B4-BE49-F238E27FC236}">
                              <a16:creationId xmlns:a16="http://schemas.microsoft.com/office/drawing/2014/main" id="{3EDFB281-546B-80D4-E1F6-C997D91BDCDB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754619" y="892416"/>
                          <a:ext cx="899242" cy="286847"/>
                        </a:xfrm>
                        <a:prstGeom prst="rect">
                          <a:avLst/>
                        </a:prstGeom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n w="6350">
                          <a:solidFill>
                            <a:prstClr val="black"/>
                          </a:solidFill>
                        </a:ln>
                        <a:effectLst/>
                      </p:spPr>
                      <p:style>
                        <a:lnRef idx="0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t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r>
                            <a:rPr lang="en-US" sz="12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  <a:cs typeface="Times New Roman" panose="02020603050405020304" pitchFamily="18" charset="0"/>
                            </a:rPr>
                            <a:t>Well V</a:t>
                          </a:r>
                          <a:endParaRPr lang="en-US" sz="12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endParaRPr lang="en-US" sz="12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endParaRPr lang="en-US" sz="12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p:txBody>
                    </p:sp>
                    <p:sp>
                      <p:nvSpPr>
                        <p:cNvPr id="125" name="Text Box 13">
                          <a:extLst>
                            <a:ext uri="{FF2B5EF4-FFF2-40B4-BE49-F238E27FC236}">
                              <a16:creationId xmlns:a16="http://schemas.microsoft.com/office/drawing/2014/main" id="{086301D4-A94F-578B-70DB-10339D11F3C1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924868" y="1228901"/>
                          <a:ext cx="492944" cy="259588"/>
                        </a:xfrm>
                        <a:prstGeom prst="rect">
                          <a:avLst/>
                        </a:prstGeom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n w="6350">
                          <a:solidFill>
                            <a:prstClr val="black"/>
                          </a:solidFill>
                        </a:ln>
                        <a:effectLst/>
                      </p:spPr>
                      <p:style>
                        <a:lnRef idx="0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t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r>
                            <a:rPr lang="en-US" sz="12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  <a:cs typeface="Times New Roman" panose="02020603050405020304" pitchFamily="18" charset="0"/>
                            </a:rPr>
                            <a:t>V1</a:t>
                          </a:r>
                          <a:endParaRPr lang="en-US" sz="12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endParaRPr lang="en-US" sz="12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endParaRPr lang="en-US" sz="12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p:txBody>
                    </p:sp>
                    <p:sp>
                      <p:nvSpPr>
                        <p:cNvPr id="126" name="Text Box 13">
                          <a:extLst>
                            <a:ext uri="{FF2B5EF4-FFF2-40B4-BE49-F238E27FC236}">
                              <a16:creationId xmlns:a16="http://schemas.microsoft.com/office/drawing/2014/main" id="{1CC97311-5409-5531-E30D-91BB73B1F008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1142745" y="1538128"/>
                          <a:ext cx="492944" cy="259588"/>
                        </a:xfrm>
                        <a:prstGeom prst="rect">
                          <a:avLst/>
                        </a:prstGeom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n w="6350">
                          <a:solidFill>
                            <a:prstClr val="black"/>
                          </a:solidFill>
                        </a:ln>
                        <a:effectLst/>
                      </p:spPr>
                      <p:style>
                        <a:lnRef idx="0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t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r>
                            <a:rPr lang="en-US" sz="12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  <a:cs typeface="Times New Roman" panose="02020603050405020304" pitchFamily="18" charset="0"/>
                            </a:rPr>
                            <a:t>V2</a:t>
                          </a:r>
                          <a:endParaRPr lang="en-US" sz="12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endParaRPr lang="en-US" sz="12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endParaRPr lang="en-US" sz="12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p:txBody>
                    </p:sp>
                    <p:sp>
                      <p:nvSpPr>
                        <p:cNvPr id="127" name="Text Box 13">
                          <a:extLst>
                            <a:ext uri="{FF2B5EF4-FFF2-40B4-BE49-F238E27FC236}">
                              <a16:creationId xmlns:a16="http://schemas.microsoft.com/office/drawing/2014/main" id="{27F12DF0-62AC-EF02-5FF9-CAE40FAD361B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1450549" y="1840350"/>
                          <a:ext cx="492944" cy="259588"/>
                        </a:xfrm>
                        <a:prstGeom prst="rect">
                          <a:avLst/>
                        </a:prstGeom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n w="6350">
                          <a:solidFill>
                            <a:prstClr val="black"/>
                          </a:solidFill>
                        </a:ln>
                        <a:effectLst/>
                      </p:spPr>
                      <p:style>
                        <a:lnRef idx="0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t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r>
                            <a:rPr lang="en-US" sz="12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  <a:cs typeface="Times New Roman" panose="02020603050405020304" pitchFamily="18" charset="0"/>
                            </a:rPr>
                            <a:t>V3</a:t>
                          </a:r>
                          <a:endParaRPr lang="en-US" sz="12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endParaRPr lang="en-US" sz="12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endParaRPr lang="en-US" sz="12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p:txBody>
                    </p:sp>
                  </p:grpSp>
                  <p:sp>
                    <p:nvSpPr>
                      <p:cNvPr id="122" name="Text Box 13">
                        <a:extLst>
                          <a:ext uri="{FF2B5EF4-FFF2-40B4-BE49-F238E27FC236}">
                            <a16:creationId xmlns:a16="http://schemas.microsoft.com/office/drawing/2014/main" id="{4B73742D-02EB-EEC8-63A5-BA701DC99253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586854" y="3166933"/>
                        <a:ext cx="1094964" cy="613497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ln w="6350">
                        <a:solidFill>
                          <a:prstClr val="black"/>
                        </a:solidFill>
                      </a:ln>
                      <a:effectLst/>
                    </p:spPr>
                    <p:style>
                      <a:lnRef idx="0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dk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t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marL="0" marR="0" algn="ctr">
                          <a:lnSpc>
                            <a:spcPct val="107000"/>
                          </a:lnSpc>
                          <a:spcBef>
                            <a:spcPts val="0"/>
                          </a:spcBef>
                          <a:spcAft>
                            <a:spcPts val="800"/>
                          </a:spcAft>
                        </a:pPr>
                        <a:r>
                          <a:rPr lang="en-US" sz="1200" b="1" dirty="0"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rPr>
                          <a:t>Synthetic  Fluids</a:t>
                        </a:r>
                        <a:endParaRPr lang="en-US" sz="12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algn="ctr">
                          <a:lnSpc>
                            <a:spcPct val="107000"/>
                          </a:lnSpc>
                          <a:spcBef>
                            <a:spcPts val="0"/>
                          </a:spcBef>
                          <a:spcAft>
                            <a:spcPts val="800"/>
                          </a:spcAft>
                        </a:pPr>
                        <a:endParaRPr lang="en-US" sz="12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algn="ctr">
                          <a:lnSpc>
                            <a:spcPct val="107000"/>
                          </a:lnSpc>
                          <a:spcBef>
                            <a:spcPts val="0"/>
                          </a:spcBef>
                          <a:spcAft>
                            <a:spcPts val="800"/>
                          </a:spcAft>
                        </a:pPr>
                        <a:endParaRPr lang="en-US" sz="12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123" name="Text Box 13">
                        <a:extLst>
                          <a:ext uri="{FF2B5EF4-FFF2-40B4-BE49-F238E27FC236}">
                            <a16:creationId xmlns:a16="http://schemas.microsoft.com/office/drawing/2014/main" id="{540752CC-5C0C-3FB4-7D31-AE46A6C83B27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586854" y="5256474"/>
                        <a:ext cx="1094964" cy="991088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ln w="6350">
                        <a:solidFill>
                          <a:prstClr val="black"/>
                        </a:solidFill>
                      </a:ln>
                      <a:effectLst/>
                    </p:spPr>
                    <p:style>
                      <a:lnRef idx="0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dk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t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marL="0" marR="0" algn="ctr">
                          <a:lnSpc>
                            <a:spcPct val="107000"/>
                          </a:lnSpc>
                          <a:spcBef>
                            <a:spcPts val="0"/>
                          </a:spcBef>
                          <a:spcAft>
                            <a:spcPts val="800"/>
                          </a:spcAft>
                        </a:pPr>
                        <a:r>
                          <a:rPr lang="en-US" sz="1600" b="1" dirty="0"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rPr>
                          <a:t>203</a:t>
                        </a:r>
                        <a:r>
                          <a:rPr lang="en-US" sz="1600" b="1" baseline="30000" dirty="0"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rPr>
                          <a:t>o</a:t>
                        </a:r>
                        <a:r>
                          <a:rPr lang="en-US" sz="1600" b="1" dirty="0"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rPr>
                          <a:t>F</a:t>
                        </a:r>
                      </a:p>
                      <a:p>
                        <a:pPr marL="0" marR="0" algn="ctr">
                          <a:lnSpc>
                            <a:spcPct val="107000"/>
                          </a:lnSpc>
                          <a:spcBef>
                            <a:spcPts val="0"/>
                          </a:spcBef>
                          <a:spcAft>
                            <a:spcPts val="800"/>
                          </a:spcAft>
                        </a:pPr>
                        <a:r>
                          <a:rPr lang="en-US" sz="16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rPr>
                          <a:t>14.7psi</a:t>
                        </a:r>
                      </a:p>
                      <a:p>
                        <a:pPr marL="0" marR="0" algn="ctr">
                          <a:lnSpc>
                            <a:spcPct val="107000"/>
                          </a:lnSpc>
                          <a:spcBef>
                            <a:spcPts val="0"/>
                          </a:spcBef>
                          <a:spcAft>
                            <a:spcPts val="800"/>
                          </a:spcAft>
                        </a:pPr>
                        <a:endParaRPr lang="en-US" sz="16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algn="ctr">
                          <a:lnSpc>
                            <a:spcPct val="107000"/>
                          </a:lnSpc>
                          <a:spcBef>
                            <a:spcPts val="0"/>
                          </a:spcBef>
                          <a:spcAft>
                            <a:spcPts val="800"/>
                          </a:spcAft>
                        </a:pPr>
                        <a:endParaRPr lang="en-US" sz="16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</p:grpSp>
                <p:grpSp>
                  <p:nvGrpSpPr>
                    <p:cNvPr id="113" name="Group 112">
                      <a:extLst>
                        <a:ext uri="{FF2B5EF4-FFF2-40B4-BE49-F238E27FC236}">
                          <a16:creationId xmlns:a16="http://schemas.microsoft.com/office/drawing/2014/main" id="{D1E6F316-0CA2-BF13-5105-4EBEEC34275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001371" y="892416"/>
                      <a:ext cx="1294203" cy="5355146"/>
                      <a:chOff x="3001371" y="892416"/>
                      <a:chExt cx="1294203" cy="5355146"/>
                    </a:xfrm>
                  </p:grpSpPr>
                  <p:grpSp>
                    <p:nvGrpSpPr>
                      <p:cNvPr id="114" name="Group 113">
                        <a:extLst>
                          <a:ext uri="{FF2B5EF4-FFF2-40B4-BE49-F238E27FC236}">
                            <a16:creationId xmlns:a16="http://schemas.microsoft.com/office/drawing/2014/main" id="{F38B8C3A-E6CB-36F7-CE23-B7F146B245F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001371" y="892416"/>
                        <a:ext cx="1132696" cy="1207522"/>
                        <a:chOff x="3001371" y="892416"/>
                        <a:chExt cx="1132696" cy="1207522"/>
                      </a:xfrm>
                    </p:grpSpPr>
                    <p:sp>
                      <p:nvSpPr>
                        <p:cNvPr id="117" name="Text Box 13">
                          <a:extLst>
                            <a:ext uri="{FF2B5EF4-FFF2-40B4-BE49-F238E27FC236}">
                              <a16:creationId xmlns:a16="http://schemas.microsoft.com/office/drawing/2014/main" id="{9F935935-18BE-B4B4-B899-5D5ED745E115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261653" y="892416"/>
                          <a:ext cx="872414" cy="261801"/>
                        </a:xfrm>
                        <a:prstGeom prst="rect">
                          <a:avLst/>
                        </a:prstGeom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n w="6350">
                          <a:solidFill>
                            <a:prstClr val="black"/>
                          </a:solidFill>
                        </a:ln>
                        <a:effectLst/>
                      </p:spPr>
                      <p:style>
                        <a:lnRef idx="0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t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r>
                            <a:rPr lang="en-US" sz="14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  <a:cs typeface="Times New Roman" panose="02020603050405020304" pitchFamily="18" charset="0"/>
                            </a:rPr>
                            <a:t>Well H</a:t>
                          </a:r>
                          <a:endParaRPr lang="en-US" sz="14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endParaRPr lang="en-US" sz="14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endParaRPr lang="en-US" sz="14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p:txBody>
                    </p:sp>
                    <p:sp>
                      <p:nvSpPr>
                        <p:cNvPr id="118" name="Text Box 13">
                          <a:extLst>
                            <a:ext uri="{FF2B5EF4-FFF2-40B4-BE49-F238E27FC236}">
                              <a16:creationId xmlns:a16="http://schemas.microsoft.com/office/drawing/2014/main" id="{9D9BAC1B-4743-358A-4E77-9DAFF6D433E9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366157" y="1209089"/>
                          <a:ext cx="492944" cy="259588"/>
                        </a:xfrm>
                        <a:prstGeom prst="rect">
                          <a:avLst/>
                        </a:prstGeom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n w="6350">
                          <a:solidFill>
                            <a:prstClr val="black"/>
                          </a:solidFill>
                        </a:ln>
                        <a:effectLst/>
                      </p:spPr>
                      <p:style>
                        <a:lnRef idx="0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t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r>
                            <a:rPr lang="en-US" sz="12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  <a:cs typeface="Times New Roman" panose="02020603050405020304" pitchFamily="18" charset="0"/>
                            </a:rPr>
                            <a:t>H1</a:t>
                          </a:r>
                          <a:endParaRPr lang="en-US" sz="12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endParaRPr lang="en-US" sz="12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endParaRPr lang="en-US" sz="12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p:txBody>
                    </p:sp>
                    <p:sp>
                      <p:nvSpPr>
                        <p:cNvPr id="119" name="Text Box 13">
                          <a:extLst>
                            <a:ext uri="{FF2B5EF4-FFF2-40B4-BE49-F238E27FC236}">
                              <a16:creationId xmlns:a16="http://schemas.microsoft.com/office/drawing/2014/main" id="{A7183B43-3B22-BB68-A337-AA33E3ED619F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226162" y="1537017"/>
                          <a:ext cx="492944" cy="259588"/>
                        </a:xfrm>
                        <a:prstGeom prst="rect">
                          <a:avLst/>
                        </a:prstGeom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n w="6350">
                          <a:solidFill>
                            <a:prstClr val="black"/>
                          </a:solidFill>
                        </a:ln>
                        <a:effectLst/>
                      </p:spPr>
                      <p:style>
                        <a:lnRef idx="0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t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r>
                            <a:rPr lang="en-US" sz="12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  <a:cs typeface="Times New Roman" panose="02020603050405020304" pitchFamily="18" charset="0"/>
                            </a:rPr>
                            <a:t>H2</a:t>
                          </a:r>
                          <a:endParaRPr lang="en-US" sz="12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endParaRPr lang="en-US" sz="12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endParaRPr lang="en-US" sz="12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p:txBody>
                    </p:sp>
                    <p:sp>
                      <p:nvSpPr>
                        <p:cNvPr id="120" name="Text Box 13">
                          <a:extLst>
                            <a:ext uri="{FF2B5EF4-FFF2-40B4-BE49-F238E27FC236}">
                              <a16:creationId xmlns:a16="http://schemas.microsoft.com/office/drawing/2014/main" id="{DA7F5DCC-5CC2-2D36-3E42-CC308788D99F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001371" y="1840350"/>
                          <a:ext cx="492944" cy="259588"/>
                        </a:xfrm>
                        <a:prstGeom prst="rect">
                          <a:avLst/>
                        </a:prstGeom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n w="6350">
                          <a:solidFill>
                            <a:prstClr val="black"/>
                          </a:solidFill>
                        </a:ln>
                        <a:effectLst/>
                      </p:spPr>
                      <p:style>
                        <a:lnRef idx="0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t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r>
                            <a:rPr lang="en-US" sz="1200" b="1" dirty="0">
                              <a:latin typeface="Cambria" panose="02040503050406030204" pitchFamily="18" charset="0"/>
                              <a:ea typeface="Cambria" panose="02040503050406030204" pitchFamily="18" charset="0"/>
                              <a:cs typeface="Times New Roman" panose="02020603050405020304" pitchFamily="18" charset="0"/>
                            </a:rPr>
                            <a:t>H3</a:t>
                          </a:r>
                          <a:endParaRPr lang="en-US" sz="12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endParaRPr lang="en-US" sz="12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</a:pPr>
                          <a:endParaRPr lang="en-US" sz="12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p:txBody>
                    </p:sp>
                  </p:grpSp>
                  <p:sp>
                    <p:nvSpPr>
                      <p:cNvPr id="115" name="Text Box 13">
                        <a:extLst>
                          <a:ext uri="{FF2B5EF4-FFF2-40B4-BE49-F238E27FC236}">
                            <a16:creationId xmlns:a16="http://schemas.microsoft.com/office/drawing/2014/main" id="{724A2CE6-ECB3-DD3C-1384-07B76B41D75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200610" y="3166933"/>
                        <a:ext cx="1094964" cy="613497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ln w="6350">
                        <a:solidFill>
                          <a:prstClr val="black"/>
                        </a:solidFill>
                      </a:ln>
                      <a:effectLst/>
                    </p:spPr>
                    <p:style>
                      <a:lnRef idx="0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dk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t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marL="0" marR="0" algn="ctr">
                          <a:spcBef>
                            <a:spcPts val="0"/>
                          </a:spcBef>
                          <a:spcAft>
                            <a:spcPts val="800"/>
                          </a:spcAft>
                        </a:pPr>
                        <a:r>
                          <a:rPr lang="en-US" sz="1200" b="1" dirty="0"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rPr>
                          <a:t>Produced</a:t>
                        </a:r>
                      </a:p>
                      <a:p>
                        <a:pPr marL="0" marR="0" algn="ctr">
                          <a:spcBef>
                            <a:spcPts val="0"/>
                          </a:spcBef>
                          <a:spcAft>
                            <a:spcPts val="800"/>
                          </a:spcAft>
                        </a:pPr>
                        <a:r>
                          <a:rPr lang="en-US" sz="1200" b="1" dirty="0"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rPr>
                          <a:t>Fluid</a:t>
                        </a:r>
                        <a:endParaRPr lang="en-US" sz="12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algn="ctr">
                          <a:lnSpc>
                            <a:spcPct val="107000"/>
                          </a:lnSpc>
                          <a:spcBef>
                            <a:spcPts val="0"/>
                          </a:spcBef>
                          <a:spcAft>
                            <a:spcPts val="800"/>
                          </a:spcAft>
                        </a:pPr>
                        <a:endParaRPr lang="en-US" sz="12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algn="ctr">
                          <a:lnSpc>
                            <a:spcPct val="107000"/>
                          </a:lnSpc>
                          <a:spcBef>
                            <a:spcPts val="0"/>
                          </a:spcBef>
                          <a:spcAft>
                            <a:spcPts val="800"/>
                          </a:spcAft>
                        </a:pPr>
                        <a:endParaRPr lang="en-US" sz="12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116" name="Text Box 13">
                        <a:extLst>
                          <a:ext uri="{FF2B5EF4-FFF2-40B4-BE49-F238E27FC236}">
                            <a16:creationId xmlns:a16="http://schemas.microsoft.com/office/drawing/2014/main" id="{55F2E67C-49E5-3273-F436-9A4B849546CB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261653" y="5275418"/>
                        <a:ext cx="1033921" cy="972144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ln w="6350">
                        <a:solidFill>
                          <a:prstClr val="black"/>
                        </a:solidFill>
                      </a:ln>
                      <a:effectLst/>
                    </p:spPr>
                    <p:style>
                      <a:lnRef idx="0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dk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t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marL="0" marR="0" algn="ctr">
                          <a:lnSpc>
                            <a:spcPct val="107000"/>
                          </a:lnSpc>
                          <a:spcBef>
                            <a:spcPts val="0"/>
                          </a:spcBef>
                          <a:spcAft>
                            <a:spcPts val="800"/>
                          </a:spcAft>
                        </a:pPr>
                        <a:r>
                          <a:rPr lang="en-US" sz="1600" b="1" dirty="0"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rPr>
                          <a:t>7-days</a:t>
                        </a:r>
                      </a:p>
                      <a:p>
                        <a:pPr marL="0" marR="0" algn="ctr">
                          <a:lnSpc>
                            <a:spcPct val="107000"/>
                          </a:lnSpc>
                          <a:spcBef>
                            <a:spcPts val="0"/>
                          </a:spcBef>
                          <a:spcAft>
                            <a:spcPts val="800"/>
                          </a:spcAft>
                        </a:pPr>
                        <a:r>
                          <a:rPr lang="en-US" sz="1600" b="1" dirty="0">
                            <a:effectLst/>
                            <a:latin typeface="Cambria" panose="02040503050406030204" pitchFamily="18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rPr>
                          <a:t>30-days</a:t>
                        </a:r>
                      </a:p>
                      <a:p>
                        <a:pPr marL="0" marR="0" algn="ctr">
                          <a:lnSpc>
                            <a:spcPct val="107000"/>
                          </a:lnSpc>
                          <a:spcBef>
                            <a:spcPts val="0"/>
                          </a:spcBef>
                          <a:spcAft>
                            <a:spcPts val="800"/>
                          </a:spcAft>
                        </a:pPr>
                        <a:endParaRPr lang="en-US" sz="16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algn="ctr">
                          <a:lnSpc>
                            <a:spcPct val="107000"/>
                          </a:lnSpc>
                          <a:spcBef>
                            <a:spcPts val="0"/>
                          </a:spcBef>
                          <a:spcAft>
                            <a:spcPts val="800"/>
                          </a:spcAft>
                        </a:pPr>
                        <a:endParaRPr lang="en-US" sz="16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</p:grpSp>
              </p:grpSp>
              <p:sp>
                <p:nvSpPr>
                  <p:cNvPr id="110" name="Rectangle 109">
                    <a:extLst>
                      <a:ext uri="{FF2B5EF4-FFF2-40B4-BE49-F238E27FC236}">
                        <a16:creationId xmlns:a16="http://schemas.microsoft.com/office/drawing/2014/main" id="{62F4E785-BEEC-2C84-00B7-464EB1D3754D}"/>
                      </a:ext>
                    </a:extLst>
                  </p:cNvPr>
                  <p:cNvSpPr/>
                  <p:nvPr/>
                </p:nvSpPr>
                <p:spPr>
                  <a:xfrm>
                    <a:off x="527715" y="1301681"/>
                    <a:ext cx="3648890" cy="5121859"/>
                  </a:xfrm>
                  <a:prstGeom prst="rect">
                    <a:avLst/>
                  </a:prstGeom>
                  <a:noFill/>
                  <a:ln w="28575"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mbria" panose="02040503050406030204" pitchFamily="18" charset="0"/>
                      <a:ea typeface="Cambria" panose="02040503050406030204" pitchFamily="18" charset="0"/>
                    </a:endParaRPr>
                  </a:p>
                </p:txBody>
              </p:sp>
            </p:grpSp>
            <p:grpSp>
              <p:nvGrpSpPr>
                <p:cNvPr id="78" name="Group 77">
                  <a:extLst>
                    <a:ext uri="{FF2B5EF4-FFF2-40B4-BE49-F238E27FC236}">
                      <a16:creationId xmlns:a16="http://schemas.microsoft.com/office/drawing/2014/main" id="{D8918125-700E-33AD-F5AD-15D93EC9EDD3}"/>
                    </a:ext>
                  </a:extLst>
                </p:cNvPr>
                <p:cNvGrpSpPr/>
                <p:nvPr/>
              </p:nvGrpSpPr>
              <p:grpSpPr>
                <a:xfrm>
                  <a:off x="4723527" y="1301681"/>
                  <a:ext cx="3406201" cy="5121859"/>
                  <a:chOff x="5329296" y="1301681"/>
                  <a:chExt cx="2560206" cy="5121859"/>
                </a:xfrm>
              </p:grpSpPr>
              <p:grpSp>
                <p:nvGrpSpPr>
                  <p:cNvPr id="99" name="Group 98">
                    <a:extLst>
                      <a:ext uri="{FF2B5EF4-FFF2-40B4-BE49-F238E27FC236}">
                        <a16:creationId xmlns:a16="http://schemas.microsoft.com/office/drawing/2014/main" id="{2B41FD5C-F850-5DF3-1FFC-8E15617BE1AB}"/>
                      </a:ext>
                    </a:extLst>
                  </p:cNvPr>
                  <p:cNvGrpSpPr/>
                  <p:nvPr/>
                </p:nvGrpSpPr>
                <p:grpSpPr>
                  <a:xfrm>
                    <a:off x="5329296" y="1586980"/>
                    <a:ext cx="2560206" cy="4608856"/>
                    <a:chOff x="5467166" y="971782"/>
                    <a:chExt cx="2602185" cy="5027397"/>
                  </a:xfrm>
                </p:grpSpPr>
                <p:sp>
                  <p:nvSpPr>
                    <p:cNvPr id="101" name="TextBox 100">
                      <a:extLst>
                        <a:ext uri="{FF2B5EF4-FFF2-40B4-BE49-F238E27FC236}">
                          <a16:creationId xmlns:a16="http://schemas.microsoft.com/office/drawing/2014/main" id="{2D1C8315-9C61-4BF3-D098-B110389CCBC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518479" y="2806598"/>
                      <a:ext cx="2550872" cy="416629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X-ray Diffraction</a:t>
                      </a:r>
                    </a:p>
                  </p:txBody>
                </p:sp>
                <p:sp>
                  <p:nvSpPr>
                    <p:cNvPr id="102" name="TextBox 101">
                      <a:extLst>
                        <a:ext uri="{FF2B5EF4-FFF2-40B4-BE49-F238E27FC236}">
                          <a16:creationId xmlns:a16="http://schemas.microsoft.com/office/drawing/2014/main" id="{B1A4FE2F-B036-1D2C-FE52-376D4191BA9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506094" y="971782"/>
                      <a:ext cx="2562150" cy="402872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Scanning Electron Microscopy</a:t>
                      </a:r>
                    </a:p>
                  </p:txBody>
                </p:sp>
                <p:sp>
                  <p:nvSpPr>
                    <p:cNvPr id="103" name="TextBox 102">
                      <a:extLst>
                        <a:ext uri="{FF2B5EF4-FFF2-40B4-BE49-F238E27FC236}">
                          <a16:creationId xmlns:a16="http://schemas.microsoft.com/office/drawing/2014/main" id="{7EF361B9-C6FE-69C1-8D67-D4E820244F9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506093" y="3517402"/>
                      <a:ext cx="2550872" cy="705026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Inductively Coupled Plasma Mass Spectroscopy</a:t>
                      </a:r>
                    </a:p>
                  </p:txBody>
                </p:sp>
                <p:sp>
                  <p:nvSpPr>
                    <p:cNvPr id="104" name="TextBox 103">
                      <a:extLst>
                        <a:ext uri="{FF2B5EF4-FFF2-40B4-BE49-F238E27FC236}">
                          <a16:creationId xmlns:a16="http://schemas.microsoft.com/office/drawing/2014/main" id="{58AB2F2B-CC0F-93F0-D6D1-E23C445E5C3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506093" y="1692790"/>
                      <a:ext cx="2562151" cy="705026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Energy Dispersive Spectroscopy</a:t>
                      </a:r>
                    </a:p>
                  </p:txBody>
                </p:sp>
                <p:grpSp>
                  <p:nvGrpSpPr>
                    <p:cNvPr id="105" name="Group 104">
                      <a:extLst>
                        <a:ext uri="{FF2B5EF4-FFF2-40B4-BE49-F238E27FC236}">
                          <a16:creationId xmlns:a16="http://schemas.microsoft.com/office/drawing/2014/main" id="{B0F56D4F-7C2E-C0E4-FCD9-9D8C4C8CD2D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467166" y="5569465"/>
                      <a:ext cx="2589801" cy="429714"/>
                      <a:chOff x="5467166" y="5569465"/>
                      <a:chExt cx="2589801" cy="429714"/>
                    </a:xfrm>
                  </p:grpSpPr>
                  <p:sp>
                    <p:nvSpPr>
                      <p:cNvPr id="106" name="TextBox 105">
                        <a:extLst>
                          <a:ext uri="{FF2B5EF4-FFF2-40B4-BE49-F238E27FC236}">
                            <a16:creationId xmlns:a16="http://schemas.microsoft.com/office/drawing/2014/main" id="{FD35EA5B-FC5C-FC7B-7CB8-BA8837E195A0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5467166" y="5596307"/>
                        <a:ext cx="1094964" cy="402872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n-US" b="1" dirty="0">
                            <a:latin typeface="Cambria" panose="02040503050406030204" pitchFamily="18" charset="0"/>
                            <a:ea typeface="Cambria" panose="02040503050406030204" pitchFamily="18" charset="0"/>
                          </a:rPr>
                          <a:t>Before</a:t>
                        </a:r>
                      </a:p>
                    </p:txBody>
                  </p:sp>
                  <p:sp>
                    <p:nvSpPr>
                      <p:cNvPr id="107" name="TextBox 106">
                        <a:extLst>
                          <a:ext uri="{FF2B5EF4-FFF2-40B4-BE49-F238E27FC236}">
                            <a16:creationId xmlns:a16="http://schemas.microsoft.com/office/drawing/2014/main" id="{5B56FF71-0F7C-1E99-D7A9-2084B2CBED3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117058" y="5569465"/>
                        <a:ext cx="939909" cy="402872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n-US" b="1" dirty="0">
                            <a:latin typeface="Cambria" panose="02040503050406030204" pitchFamily="18" charset="0"/>
                            <a:ea typeface="Cambria" panose="02040503050406030204" pitchFamily="18" charset="0"/>
                          </a:rPr>
                          <a:t>After</a:t>
                        </a:r>
                      </a:p>
                    </p:txBody>
                  </p:sp>
                  <p:sp>
                    <p:nvSpPr>
                      <p:cNvPr id="108" name="Arrow: Right 107">
                        <a:extLst>
                          <a:ext uri="{FF2B5EF4-FFF2-40B4-BE49-F238E27FC236}">
                            <a16:creationId xmlns:a16="http://schemas.microsoft.com/office/drawing/2014/main" id="{CC759567-50FA-B072-80DE-3E159F8A79A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644606" y="5673454"/>
                        <a:ext cx="431442" cy="157128"/>
                      </a:xfrm>
                      <a:prstGeom prst="rightArrow">
                        <a:avLst/>
                      </a:prstGeom>
                      <a:solidFill>
                        <a:schemeClr val="tx1"/>
                      </a:solidFill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>
                          <a:latin typeface="Cambria" panose="02040503050406030204" pitchFamily="18" charset="0"/>
                          <a:ea typeface="Cambria" panose="02040503050406030204" pitchFamily="18" charset="0"/>
                        </a:endParaRPr>
                      </a:p>
                    </p:txBody>
                  </p:sp>
                </p:grpSp>
              </p:grpSp>
              <p:sp>
                <p:nvSpPr>
                  <p:cNvPr id="100" name="Rectangle 99">
                    <a:extLst>
                      <a:ext uri="{FF2B5EF4-FFF2-40B4-BE49-F238E27FC236}">
                        <a16:creationId xmlns:a16="http://schemas.microsoft.com/office/drawing/2014/main" id="{C1C0FC6B-F97D-BE18-F798-6385321A7BF4}"/>
                      </a:ext>
                    </a:extLst>
                  </p:cNvPr>
                  <p:cNvSpPr/>
                  <p:nvPr/>
                </p:nvSpPr>
                <p:spPr>
                  <a:xfrm>
                    <a:off x="5355912" y="1301681"/>
                    <a:ext cx="2532503" cy="5121859"/>
                  </a:xfrm>
                  <a:prstGeom prst="rect">
                    <a:avLst/>
                  </a:prstGeom>
                  <a:noFill/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mbria" panose="02040503050406030204" pitchFamily="18" charset="0"/>
                      <a:ea typeface="Cambria" panose="02040503050406030204" pitchFamily="18" charset="0"/>
                    </a:endParaRPr>
                  </a:p>
                </p:txBody>
              </p:sp>
            </p:grpSp>
            <p:grpSp>
              <p:nvGrpSpPr>
                <p:cNvPr id="79" name="Group 78">
                  <a:extLst>
                    <a:ext uri="{FF2B5EF4-FFF2-40B4-BE49-F238E27FC236}">
                      <a16:creationId xmlns:a16="http://schemas.microsoft.com/office/drawing/2014/main" id="{5546108E-46FA-8D79-D8F1-9C4ABDED2D0D}"/>
                    </a:ext>
                  </a:extLst>
                </p:cNvPr>
                <p:cNvGrpSpPr/>
                <p:nvPr/>
              </p:nvGrpSpPr>
              <p:grpSpPr>
                <a:xfrm>
                  <a:off x="8530146" y="1278066"/>
                  <a:ext cx="3257193" cy="5229571"/>
                  <a:chOff x="8407092" y="1278066"/>
                  <a:chExt cx="3257193" cy="5229571"/>
                </a:xfrm>
              </p:grpSpPr>
              <p:grpSp>
                <p:nvGrpSpPr>
                  <p:cNvPr id="86" name="Group 85">
                    <a:extLst>
                      <a:ext uri="{FF2B5EF4-FFF2-40B4-BE49-F238E27FC236}">
                        <a16:creationId xmlns:a16="http://schemas.microsoft.com/office/drawing/2014/main" id="{2B43789F-A9FD-B487-FD1F-49BDB4F0BC57}"/>
                      </a:ext>
                    </a:extLst>
                  </p:cNvPr>
                  <p:cNvGrpSpPr/>
                  <p:nvPr/>
                </p:nvGrpSpPr>
                <p:grpSpPr>
                  <a:xfrm>
                    <a:off x="8581262" y="1563814"/>
                    <a:ext cx="2992547" cy="4943823"/>
                    <a:chOff x="8772453" y="946511"/>
                    <a:chExt cx="3041615" cy="5392785"/>
                  </a:xfrm>
                </p:grpSpPr>
                <p:sp>
                  <p:nvSpPr>
                    <p:cNvPr id="88" name="TextBox 87">
                      <a:extLst>
                        <a:ext uri="{FF2B5EF4-FFF2-40B4-BE49-F238E27FC236}">
                          <a16:creationId xmlns:a16="http://schemas.microsoft.com/office/drawing/2014/main" id="{B6BE49D5-8C41-5BB2-3D09-83EE1FB5AB0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013993" y="2597381"/>
                      <a:ext cx="2505269" cy="705026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Mineralogical Compositions</a:t>
                      </a:r>
                    </a:p>
                  </p:txBody>
                </p:sp>
                <p:sp>
                  <p:nvSpPr>
                    <p:cNvPr id="89" name="TextBox 88">
                      <a:extLst>
                        <a:ext uri="{FF2B5EF4-FFF2-40B4-BE49-F238E27FC236}">
                          <a16:creationId xmlns:a16="http://schemas.microsoft.com/office/drawing/2014/main" id="{8326E400-4E5B-8EA7-1377-68C55CD4838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013993" y="1626996"/>
                      <a:ext cx="2505269" cy="705026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Chemical Compositions</a:t>
                      </a:r>
                    </a:p>
                  </p:txBody>
                </p:sp>
                <p:sp>
                  <p:nvSpPr>
                    <p:cNvPr id="90" name="TextBox 89">
                      <a:extLst>
                        <a:ext uri="{FF2B5EF4-FFF2-40B4-BE49-F238E27FC236}">
                          <a16:creationId xmlns:a16="http://schemas.microsoft.com/office/drawing/2014/main" id="{2D18059A-0CEF-6A4C-94EB-B669BAE7FBF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013993" y="3559780"/>
                      <a:ext cx="2505269" cy="402872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Effluent Chemistry</a:t>
                      </a:r>
                    </a:p>
                  </p:txBody>
                </p:sp>
                <p:sp>
                  <p:nvSpPr>
                    <p:cNvPr id="91" name="TextBox 90">
                      <a:extLst>
                        <a:ext uri="{FF2B5EF4-FFF2-40B4-BE49-F238E27FC236}">
                          <a16:creationId xmlns:a16="http://schemas.microsoft.com/office/drawing/2014/main" id="{66491008-FE6F-7B07-04DC-7D863998B99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996576" y="946511"/>
                      <a:ext cx="2505269" cy="402872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Microstructure</a:t>
                      </a:r>
                    </a:p>
                  </p:txBody>
                </p:sp>
                <p:sp>
                  <p:nvSpPr>
                    <p:cNvPr id="92" name="Plus Sign 91">
                      <a:extLst>
                        <a:ext uri="{FF2B5EF4-FFF2-40B4-BE49-F238E27FC236}">
                          <a16:creationId xmlns:a16="http://schemas.microsoft.com/office/drawing/2014/main" id="{57BD05DD-37EF-A88D-736C-0A675AE82C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84869" y="1368503"/>
                      <a:ext cx="163514" cy="188971"/>
                    </a:xfrm>
                    <a:prstGeom prst="mathPlus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p:txBody>
                </p:sp>
                <p:sp>
                  <p:nvSpPr>
                    <p:cNvPr id="93" name="Plus Sign 92">
                      <a:extLst>
                        <a:ext uri="{FF2B5EF4-FFF2-40B4-BE49-F238E27FC236}">
                          <a16:creationId xmlns:a16="http://schemas.microsoft.com/office/drawing/2014/main" id="{EE4DE566-1483-C042-1A58-7F03FF9333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84869" y="2331226"/>
                      <a:ext cx="163514" cy="188971"/>
                    </a:xfrm>
                    <a:prstGeom prst="mathPlus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p:txBody>
                </p:sp>
                <p:sp>
                  <p:nvSpPr>
                    <p:cNvPr id="94" name="Plus Sign 93">
                      <a:extLst>
                        <a:ext uri="{FF2B5EF4-FFF2-40B4-BE49-F238E27FC236}">
                          <a16:creationId xmlns:a16="http://schemas.microsoft.com/office/drawing/2014/main" id="{38A20033-0827-70C4-C27D-817F4BBE54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225859" y="3284709"/>
                      <a:ext cx="163514" cy="188971"/>
                    </a:xfrm>
                    <a:prstGeom prst="mathPlus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p:txBody>
                </p:sp>
                <p:sp>
                  <p:nvSpPr>
                    <p:cNvPr id="95" name="Arrow: Down 94">
                      <a:extLst>
                        <a:ext uri="{FF2B5EF4-FFF2-40B4-BE49-F238E27FC236}">
                          <a16:creationId xmlns:a16="http://schemas.microsoft.com/office/drawing/2014/main" id="{B1BAD095-9528-AA49-2A60-413F4B56A83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225859" y="4007715"/>
                      <a:ext cx="163514" cy="237464"/>
                    </a:xfrm>
                    <a:prstGeom prst="downArrow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p:txBody>
                </p:sp>
                <p:grpSp>
                  <p:nvGrpSpPr>
                    <p:cNvPr id="96" name="Group 95">
                      <a:extLst>
                        <a:ext uri="{FF2B5EF4-FFF2-40B4-BE49-F238E27FC236}">
                          <a16:creationId xmlns:a16="http://schemas.microsoft.com/office/drawing/2014/main" id="{77305642-C1B3-5C59-5CAA-76951EB72FB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772453" y="4353234"/>
                      <a:ext cx="3041615" cy="1986062"/>
                      <a:chOff x="8772453" y="4353234"/>
                      <a:chExt cx="3041615" cy="1986062"/>
                    </a:xfrm>
                  </p:grpSpPr>
                  <p:sp>
                    <p:nvSpPr>
                      <p:cNvPr id="97" name="Oval 96">
                        <a:extLst>
                          <a:ext uri="{FF2B5EF4-FFF2-40B4-BE49-F238E27FC236}">
                            <a16:creationId xmlns:a16="http://schemas.microsoft.com/office/drawing/2014/main" id="{12CDAFB7-6AC5-28DE-B59D-97F069E584C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772453" y="4353234"/>
                        <a:ext cx="3041615" cy="1986062"/>
                      </a:xfrm>
                      <a:prstGeom prst="ellipse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ln>
                        <a:solidFill>
                          <a:srgbClr val="00B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>
                          <a:latin typeface="Cambria" panose="02040503050406030204" pitchFamily="18" charset="0"/>
                          <a:ea typeface="Cambria" panose="02040503050406030204" pitchFamily="18" charset="0"/>
                        </a:endParaRPr>
                      </a:p>
                    </p:txBody>
                  </p:sp>
                  <p:sp>
                    <p:nvSpPr>
                      <p:cNvPr id="98" name="TextBox 97">
                        <a:extLst>
                          <a:ext uri="{FF2B5EF4-FFF2-40B4-BE49-F238E27FC236}">
                            <a16:creationId xmlns:a16="http://schemas.microsoft.com/office/drawing/2014/main" id="{3CC8BE00-9582-88E2-BC18-C8E7BE23ADAA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9089643" y="4748541"/>
                        <a:ext cx="2591153" cy="100718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n-US" b="1" dirty="0">
                            <a:latin typeface="Cambria" panose="02040503050406030204" pitchFamily="18" charset="0"/>
                            <a:ea typeface="Cambria" panose="02040503050406030204" pitchFamily="18" charset="0"/>
                          </a:rPr>
                          <a:t>Characterization of Alterations caused by Geochemical Reaction</a:t>
                        </a:r>
                      </a:p>
                    </p:txBody>
                  </p:sp>
                </p:grpSp>
              </p:grpSp>
              <p:sp>
                <p:nvSpPr>
                  <p:cNvPr id="87" name="Rectangle 86">
                    <a:extLst>
                      <a:ext uri="{FF2B5EF4-FFF2-40B4-BE49-F238E27FC236}">
                        <a16:creationId xmlns:a16="http://schemas.microsoft.com/office/drawing/2014/main" id="{0813C466-BA14-60A7-E9AA-442DC8B0C0CB}"/>
                      </a:ext>
                    </a:extLst>
                  </p:cNvPr>
                  <p:cNvSpPr/>
                  <p:nvPr/>
                </p:nvSpPr>
                <p:spPr>
                  <a:xfrm>
                    <a:off x="8407092" y="1278066"/>
                    <a:ext cx="3257193" cy="5223537"/>
                  </a:xfrm>
                  <a:prstGeom prst="rect">
                    <a:avLst/>
                  </a:prstGeom>
                  <a:noFill/>
                  <a:ln w="2857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Cambria" panose="02040503050406030204" pitchFamily="18" charset="0"/>
                      <a:ea typeface="Cambria" panose="02040503050406030204" pitchFamily="18" charset="0"/>
                    </a:endParaRPr>
                  </a:p>
                </p:txBody>
              </p:sp>
            </p:grpSp>
            <p:grpSp>
              <p:nvGrpSpPr>
                <p:cNvPr id="80" name="Group 79">
                  <a:extLst>
                    <a:ext uri="{FF2B5EF4-FFF2-40B4-BE49-F238E27FC236}">
                      <a16:creationId xmlns:a16="http://schemas.microsoft.com/office/drawing/2014/main" id="{DF14C8BE-661C-CB0B-4930-88664F5BCF7F}"/>
                    </a:ext>
                  </a:extLst>
                </p:cNvPr>
                <p:cNvGrpSpPr/>
                <p:nvPr/>
              </p:nvGrpSpPr>
              <p:grpSpPr>
                <a:xfrm>
                  <a:off x="539370" y="735452"/>
                  <a:ext cx="11213636" cy="525559"/>
                  <a:chOff x="539370" y="735452"/>
                  <a:chExt cx="11213636" cy="525559"/>
                </a:xfrm>
              </p:grpSpPr>
              <p:sp>
                <p:nvSpPr>
                  <p:cNvPr id="83" name="TextBox 82">
                    <a:extLst>
                      <a:ext uri="{FF2B5EF4-FFF2-40B4-BE49-F238E27FC236}">
                        <a16:creationId xmlns:a16="http://schemas.microsoft.com/office/drawing/2014/main" id="{88F72D51-872F-5B37-92B2-680A8C9A270E}"/>
                      </a:ext>
                    </a:extLst>
                  </p:cNvPr>
                  <p:cNvSpPr txBox="1"/>
                  <p:nvPr/>
                </p:nvSpPr>
                <p:spPr>
                  <a:xfrm>
                    <a:off x="539370" y="737791"/>
                    <a:ext cx="3648890" cy="52322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400" b="1" dirty="0">
                        <a:latin typeface="Cambria" panose="02040503050406030204" pitchFamily="18" charset="0"/>
                        <a:ea typeface="Cambria" panose="02040503050406030204" pitchFamily="18" charset="0"/>
                      </a:rPr>
                      <a:t>SAMPLE PREPARATION AND STATIC BATCH REACTOR EXPERIMENT</a:t>
                    </a:r>
                  </a:p>
                </p:txBody>
              </p:sp>
              <p:sp>
                <p:nvSpPr>
                  <p:cNvPr id="84" name="TextBox 83">
                    <a:extLst>
                      <a:ext uri="{FF2B5EF4-FFF2-40B4-BE49-F238E27FC236}">
                        <a16:creationId xmlns:a16="http://schemas.microsoft.com/office/drawing/2014/main" id="{FC1EECF4-E59D-BF1E-EDAA-D381918F356A}"/>
                      </a:ext>
                    </a:extLst>
                  </p:cNvPr>
                  <p:cNvSpPr txBox="1"/>
                  <p:nvPr/>
                </p:nvSpPr>
                <p:spPr>
                  <a:xfrm>
                    <a:off x="4758936" y="735452"/>
                    <a:ext cx="3369344" cy="307777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400" b="1" dirty="0">
                        <a:latin typeface="Cambria" panose="02040503050406030204" pitchFamily="18" charset="0"/>
                        <a:ea typeface="Cambria" panose="02040503050406030204" pitchFamily="18" charset="0"/>
                      </a:rPr>
                      <a:t>DATA ACQUISITION</a:t>
                    </a:r>
                  </a:p>
                </p:txBody>
              </p:sp>
              <p:sp>
                <p:nvSpPr>
                  <p:cNvPr id="85" name="TextBox 84">
                    <a:extLst>
                      <a:ext uri="{FF2B5EF4-FFF2-40B4-BE49-F238E27FC236}">
                        <a16:creationId xmlns:a16="http://schemas.microsoft.com/office/drawing/2014/main" id="{54BFE8D8-DB51-1E33-D023-1B188D67EA13}"/>
                      </a:ext>
                    </a:extLst>
                  </p:cNvPr>
                  <p:cNvSpPr txBox="1"/>
                  <p:nvPr/>
                </p:nvSpPr>
                <p:spPr>
                  <a:xfrm>
                    <a:off x="8495813" y="754846"/>
                    <a:ext cx="3257193" cy="307777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400" b="1" dirty="0">
                        <a:latin typeface="Cambria" panose="02040503050406030204" pitchFamily="18" charset="0"/>
                        <a:ea typeface="Cambria" panose="02040503050406030204" pitchFamily="18" charset="0"/>
                      </a:rPr>
                      <a:t>DATA ANALYSES AND INTEGRATION</a:t>
                    </a:r>
                  </a:p>
                </p:txBody>
              </p:sp>
            </p:grpSp>
            <p:sp>
              <p:nvSpPr>
                <p:cNvPr id="81" name="Arrow: Right 80">
                  <a:extLst>
                    <a:ext uri="{FF2B5EF4-FFF2-40B4-BE49-F238E27FC236}">
                      <a16:creationId xmlns:a16="http://schemas.microsoft.com/office/drawing/2014/main" id="{7AC23218-C68D-748A-40C6-6843D998F1DD}"/>
                    </a:ext>
                  </a:extLst>
                </p:cNvPr>
                <p:cNvSpPr/>
                <p:nvPr/>
              </p:nvSpPr>
              <p:spPr>
                <a:xfrm>
                  <a:off x="4276619" y="3455333"/>
                  <a:ext cx="423517" cy="144047"/>
                </a:xfrm>
                <a:prstGeom prst="rightArrow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mbria" panose="02040503050406030204" pitchFamily="18" charset="0"/>
                    <a:ea typeface="Cambria" panose="02040503050406030204" pitchFamily="18" charset="0"/>
                  </a:endParaRPr>
                </a:p>
              </p:txBody>
            </p:sp>
            <p:sp>
              <p:nvSpPr>
                <p:cNvPr id="82" name="Arrow: Right 81">
                  <a:extLst>
                    <a:ext uri="{FF2B5EF4-FFF2-40B4-BE49-F238E27FC236}">
                      <a16:creationId xmlns:a16="http://schemas.microsoft.com/office/drawing/2014/main" id="{2A025BBA-DC5D-4B45-C0CE-008B00F41A28}"/>
                    </a:ext>
                  </a:extLst>
                </p:cNvPr>
                <p:cNvSpPr/>
                <p:nvPr/>
              </p:nvSpPr>
              <p:spPr>
                <a:xfrm>
                  <a:off x="8131173" y="3386721"/>
                  <a:ext cx="423517" cy="144047"/>
                </a:xfrm>
                <a:prstGeom prst="rightArrow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Cambria" panose="02040503050406030204" pitchFamily="18" charset="0"/>
                    <a:ea typeface="Cambria" panose="02040503050406030204" pitchFamily="18" charset="0"/>
                  </a:endParaRPr>
                </a:p>
              </p:txBody>
            </p:sp>
          </p:grpSp>
          <p:sp>
            <p:nvSpPr>
              <p:cNvPr id="75" name="Text Box 13">
                <a:extLst>
                  <a:ext uri="{FF2B5EF4-FFF2-40B4-BE49-F238E27FC236}">
                    <a16:creationId xmlns:a16="http://schemas.microsoft.com/office/drawing/2014/main" id="{D344F986-002D-DCC3-7728-C771EE7DE18A}"/>
                  </a:ext>
                </a:extLst>
              </p:cNvPr>
              <p:cNvSpPr txBox="1"/>
              <p:nvPr/>
            </p:nvSpPr>
            <p:spPr>
              <a:xfrm>
                <a:off x="527713" y="4236786"/>
                <a:ext cx="1077300" cy="56242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6350">
                <a:solidFill>
                  <a:prstClr val="black"/>
                </a:solidFill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Fracturing </a:t>
                </a:r>
              </a:p>
              <a:p>
                <a:pPr marL="0" marR="0" algn="ctr"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dirty="0"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Fluid</a:t>
                </a:r>
              </a:p>
              <a:p>
                <a:pPr marL="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200" b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200" b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" name="Text Box 13">
                <a:extLst>
                  <a:ext uri="{FF2B5EF4-FFF2-40B4-BE49-F238E27FC236}">
                    <a16:creationId xmlns:a16="http://schemas.microsoft.com/office/drawing/2014/main" id="{786D7B2F-70F5-E62E-BE18-F79A5067C23C}"/>
                  </a:ext>
                </a:extLst>
              </p:cNvPr>
              <p:cNvSpPr txBox="1"/>
              <p:nvPr/>
            </p:nvSpPr>
            <p:spPr>
              <a:xfrm>
                <a:off x="3070786" y="4243838"/>
                <a:ext cx="1077300" cy="56242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6350">
                <a:solidFill>
                  <a:prstClr val="black"/>
                </a:solidFill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Deionized </a:t>
                </a:r>
              </a:p>
              <a:p>
                <a:pPr marL="0" marR="0" algn="ctr"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dirty="0"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Water</a:t>
                </a:r>
              </a:p>
              <a:p>
                <a:pPr marL="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200" b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200" b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0FBC9873-A775-F4EA-7C71-E00503FD6908}"/>
                </a:ext>
              </a:extLst>
            </p:cNvPr>
            <p:cNvSpPr txBox="1"/>
            <p:nvPr/>
          </p:nvSpPr>
          <p:spPr>
            <a:xfrm>
              <a:off x="4722349" y="4704336"/>
              <a:ext cx="3346420" cy="3693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b="1">
                  <a:latin typeface="Cambria" panose="02040503050406030204" pitchFamily="18" charset="0"/>
                  <a:ea typeface="Cambria" panose="02040503050406030204" pitchFamily="18" charset="0"/>
                </a:defRPr>
              </a:lvl1pPr>
            </a:lstStyle>
            <a:p>
              <a:r>
                <a:rPr lang="en-US" dirty="0"/>
                <a:t>Modeling</a:t>
              </a:r>
            </a:p>
          </p:txBody>
        </p:sp>
      </p:grpSp>
      <p:sp>
        <p:nvSpPr>
          <p:cNvPr id="3" name="Footer Placeholder 62">
            <a:extLst>
              <a:ext uri="{FF2B5EF4-FFF2-40B4-BE49-F238E27FC236}">
                <a16:creationId xmlns:a16="http://schemas.microsoft.com/office/drawing/2014/main" id="{639EB277-14BE-9F72-5418-E1FD5F06B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96788" y="6492875"/>
            <a:ext cx="9307773" cy="365125"/>
          </a:xfrm>
        </p:spPr>
        <p:txBody>
          <a:bodyPr vert="horz" lIns="91440" tIns="45720" rIns="91440" bIns="45720" rtlCol="0" anchor="ctr"/>
          <a:lstStyle/>
          <a:p>
            <a:pPr algn="just"/>
            <a:r>
              <a:rPr lang="en-US" sz="10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Awejori, G.A., Doughty, C., </a:t>
            </a:r>
            <a:r>
              <a:rPr lang="en-US" sz="10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Wenming</a:t>
            </a:r>
            <a:r>
              <a:rPr lang="en-US" sz="10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D., Paronish, T., Spycher, N., Radonjic*, M., Rock-Fluid Geochemical Reactions and Petrophysical Evolution under Subsurface Conditions – Case Study of Caney Formation in Southern Oklahoma, USA. Under preparation for: </a:t>
            </a:r>
            <a:r>
              <a:rPr lang="en-US" sz="10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Geochemica</a:t>
            </a:r>
            <a:r>
              <a:rPr lang="en-US" sz="10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Acta </a:t>
            </a:r>
          </a:p>
        </p:txBody>
      </p:sp>
    </p:spTree>
    <p:extLst>
      <p:ext uri="{BB962C8B-B14F-4D97-AF65-F5344CB8AC3E}">
        <p14:creationId xmlns:p14="http://schemas.microsoft.com/office/powerpoint/2010/main" val="13732609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/>
              <a:t>13</a:t>
            </a:fld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7C66CA6-B895-635B-D178-C145D5452A6E}"/>
              </a:ext>
            </a:extLst>
          </p:cNvPr>
          <p:cNvSpPr txBox="1"/>
          <p:nvPr/>
        </p:nvSpPr>
        <p:spPr>
          <a:xfrm>
            <a:off x="155248" y="5101562"/>
            <a:ext cx="5973211" cy="1323439"/>
          </a:xfrm>
          <a:prstGeom prst="rect">
            <a:avLst/>
          </a:prstGeom>
          <a:solidFill>
            <a:schemeClr val="accent2">
              <a:lumMod val="20000"/>
              <a:lumOff val="80000"/>
              <a:alpha val="37042"/>
            </a:schemeClr>
          </a:solidFill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Pyrite breakdown occurs mostly within the first 7 days of reaction 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The amount of quartz drops after 7 days but remains relatively constant after that.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04A40ED-CC49-8329-FB5A-AF234FA633EC}"/>
              </a:ext>
            </a:extLst>
          </p:cNvPr>
          <p:cNvSpPr txBox="1"/>
          <p:nvPr/>
        </p:nvSpPr>
        <p:spPr>
          <a:xfrm>
            <a:off x="6332617" y="5140621"/>
            <a:ext cx="5686901" cy="1200329"/>
          </a:xfrm>
          <a:prstGeom prst="rect">
            <a:avLst/>
          </a:prstGeom>
          <a:solidFill>
            <a:schemeClr val="accent2">
              <a:lumMod val="20000"/>
              <a:lumOff val="80000"/>
              <a:alpha val="36647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pPr marL="285750" indent="-285750">
              <a:buFont typeface="Wingdings" pitchFamily="2" charset="2"/>
              <a:buChar char="ü"/>
            </a:pPr>
            <a:r>
              <a:rPr lang="en-US" dirty="0"/>
              <a:t>Feldspar presence generally shows a downward trend after reaction at both 7 and 30 days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/>
              <a:t>The amount of illite is increasing continuously at 7 and 30 days.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64B2D56-E576-B8D5-3A2B-D17EC059F4DD}"/>
              </a:ext>
            </a:extLst>
          </p:cNvPr>
          <p:cNvCxnSpPr/>
          <p:nvPr/>
        </p:nvCxnSpPr>
        <p:spPr>
          <a:xfrm>
            <a:off x="172481" y="1063135"/>
            <a:ext cx="11847037" cy="0"/>
          </a:xfrm>
          <a:prstGeom prst="line">
            <a:avLst/>
          </a:prstGeom>
          <a:ln w="63500" cmpd="sng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58575D5-08E5-213C-ABC3-143FDFC055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1407" y="6421494"/>
            <a:ext cx="2743200" cy="365125"/>
          </a:xfrm>
        </p:spPr>
        <p:txBody>
          <a:bodyPr/>
          <a:lstStyle/>
          <a:p>
            <a:fld id="{AFF0B120-BD6F-5C42-923B-A8A83260C423}" type="datetime1">
              <a:rPr lang="en-US" smtClean="0"/>
              <a:t>28-Apr-23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3A5016B-35EE-5B6A-74A6-09305A3B56F6}"/>
              </a:ext>
            </a:extLst>
          </p:cNvPr>
          <p:cNvGrpSpPr/>
          <p:nvPr/>
        </p:nvGrpSpPr>
        <p:grpSpPr>
          <a:xfrm>
            <a:off x="6349850" y="970147"/>
            <a:ext cx="5686902" cy="4479956"/>
            <a:chOff x="486769" y="1310525"/>
            <a:chExt cx="4124325" cy="317182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6A5D286-DE06-FB70-9B84-83508972DC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6769" y="1310525"/>
              <a:ext cx="4124325" cy="3171825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2902B22-0FDF-C4EB-A865-96147B339A69}"/>
                </a:ext>
              </a:extLst>
            </p:cNvPr>
            <p:cNvSpPr/>
            <p:nvPr/>
          </p:nvSpPr>
          <p:spPr>
            <a:xfrm>
              <a:off x="1094337" y="1647825"/>
              <a:ext cx="1057633" cy="21717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728A562-8AB3-E227-1B86-C0560AECB144}"/>
                </a:ext>
              </a:extLst>
            </p:cNvPr>
            <p:cNvSpPr/>
            <p:nvPr/>
          </p:nvSpPr>
          <p:spPr>
            <a:xfrm>
              <a:off x="2230721" y="1647825"/>
              <a:ext cx="1026829" cy="21717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3A9BBF5-DB22-A41C-D944-B316F7A3635B}"/>
                </a:ext>
              </a:extLst>
            </p:cNvPr>
            <p:cNvSpPr/>
            <p:nvPr/>
          </p:nvSpPr>
          <p:spPr>
            <a:xfrm>
              <a:off x="3336301" y="1647825"/>
              <a:ext cx="1026829" cy="21717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4F31C6C-EBD4-5CA5-5BEC-7F746B545980}"/>
              </a:ext>
            </a:extLst>
          </p:cNvPr>
          <p:cNvGrpSpPr/>
          <p:nvPr/>
        </p:nvGrpSpPr>
        <p:grpSpPr>
          <a:xfrm>
            <a:off x="-48910" y="1107479"/>
            <a:ext cx="5432181" cy="4012303"/>
            <a:chOff x="4462268" y="1421056"/>
            <a:chExt cx="3757284" cy="288955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E802D3D-A430-2DC7-EB95-5F78D6921B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2268" y="1421056"/>
              <a:ext cx="3757284" cy="2889551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ED74209-C1F9-24FF-E931-59B491AB16FD}"/>
                </a:ext>
              </a:extLst>
            </p:cNvPr>
            <p:cNvSpPr/>
            <p:nvPr/>
          </p:nvSpPr>
          <p:spPr>
            <a:xfrm>
              <a:off x="4943474" y="1647825"/>
              <a:ext cx="742951" cy="22479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61AAC07-6DE9-118C-B116-583E57D6BBDD}"/>
                </a:ext>
              </a:extLst>
            </p:cNvPr>
            <p:cNvSpPr/>
            <p:nvPr/>
          </p:nvSpPr>
          <p:spPr>
            <a:xfrm>
              <a:off x="5743186" y="1647825"/>
              <a:ext cx="742951" cy="22479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E2C4870-6C00-4999-7DE1-3632C93763BC}"/>
                </a:ext>
              </a:extLst>
            </p:cNvPr>
            <p:cNvSpPr/>
            <p:nvPr/>
          </p:nvSpPr>
          <p:spPr>
            <a:xfrm>
              <a:off x="6549916" y="1647825"/>
              <a:ext cx="742951" cy="22479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D937C9A-8B63-AECD-5DDD-26684B7A3EB6}"/>
                </a:ext>
              </a:extLst>
            </p:cNvPr>
            <p:cNvSpPr/>
            <p:nvPr/>
          </p:nvSpPr>
          <p:spPr>
            <a:xfrm>
              <a:off x="7353591" y="1647825"/>
              <a:ext cx="742951" cy="22479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62C19450-E5C2-6E11-C0E3-01E659FAB2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2866" y="1407897"/>
            <a:ext cx="1415862" cy="161995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C90C16F2-5A13-52D7-7D3B-868F8E43B57F}"/>
              </a:ext>
            </a:extLst>
          </p:cNvPr>
          <p:cNvSpPr txBox="1"/>
          <p:nvPr/>
        </p:nvSpPr>
        <p:spPr>
          <a:xfrm>
            <a:off x="5211001" y="2969690"/>
            <a:ext cx="1769998" cy="1166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H – Horizontal Well</a:t>
            </a:r>
          </a:p>
          <a:p>
            <a:pPr>
              <a:lnSpc>
                <a:spcPct val="150000"/>
              </a:lnSpc>
            </a:pP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V – Vertical Well</a:t>
            </a:r>
          </a:p>
          <a:p>
            <a:pPr>
              <a:lnSpc>
                <a:spcPct val="150000"/>
              </a:lnSpc>
            </a:pP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(7) – 7days reaction</a:t>
            </a:r>
          </a:p>
          <a:p>
            <a:pPr>
              <a:lnSpc>
                <a:spcPct val="150000"/>
              </a:lnSpc>
            </a:pP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(30) – 30days reaction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A7EB912-1531-8A29-FB06-F46320846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248" y="150206"/>
            <a:ext cx="12045345" cy="744602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Mineralogical Alterations of Caney Shale Powders in Field Fracturing Fluids (HF)-XRD</a:t>
            </a:r>
          </a:p>
        </p:txBody>
      </p:sp>
      <p:sp>
        <p:nvSpPr>
          <p:cNvPr id="2" name="Footer Placeholder 6">
            <a:extLst>
              <a:ext uri="{FF2B5EF4-FFF2-40B4-BE49-F238E27FC236}">
                <a16:creationId xmlns:a16="http://schemas.microsoft.com/office/drawing/2014/main" id="{3F52D9B5-D982-D62F-3836-A5639B967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96537" y="6450249"/>
            <a:ext cx="9861123" cy="365125"/>
          </a:xfrm>
        </p:spPr>
        <p:txBody>
          <a:bodyPr vert="horz" lIns="91440" tIns="45720" rIns="91440" bIns="45720" rtlCol="0" anchor="ctr"/>
          <a:lstStyle/>
          <a:p>
            <a:pPr algn="just"/>
            <a:r>
              <a:rPr lang="en-US" sz="10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Awejori, G.A., Xiong, F., Katende, A., Radonjic*, M., Whitworth, L., Paronish, T, (2022).  Fluid induced elemental and mineralogy alterations of Caney Shale. 56th American Rock Mechanics Association (ARMA) Symposium. Santa Fe, NM, June 26-29, 2022. </a:t>
            </a:r>
            <a:r>
              <a:rPr lang="en-US" sz="10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hlinkClick r:id="rId5"/>
              </a:rPr>
              <a:t>https://doi.org/10.56952/ARMA-2022-0763</a:t>
            </a:r>
            <a:endParaRPr lang="en-US" sz="10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69273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056" y="287029"/>
            <a:ext cx="11764598" cy="536749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Chemical Composition of Caney-HF Effluent (ICPMS) </a:t>
            </a:r>
            <a:b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endParaRPr lang="en-US" sz="2000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60D5-C8F1-4153-B235-003BFAD3B575}" type="slidenum">
              <a:rPr lang="en-US" smtClean="0"/>
              <a:t>14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944C30-E426-1BBB-58A8-C2798E01C561}"/>
              </a:ext>
            </a:extLst>
          </p:cNvPr>
          <p:cNvSpPr txBox="1"/>
          <p:nvPr/>
        </p:nvSpPr>
        <p:spPr>
          <a:xfrm>
            <a:off x="58056" y="3968313"/>
            <a:ext cx="4114800" cy="2308324"/>
          </a:xfrm>
          <a:prstGeom prst="rect">
            <a:avLst/>
          </a:prstGeom>
          <a:solidFill>
            <a:schemeClr val="accent2">
              <a:lumMod val="20000"/>
              <a:lumOff val="80000"/>
              <a:alpha val="31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Ca concentrations relatively stable because, fracturing fluid used for experiment had a circumneutral pH</a:t>
            </a:r>
            <a:endParaRPr lang="en-US" sz="12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Dissolution of pyrite causes transient acidity which initiates dissolution of carbonates</a:t>
            </a:r>
            <a:endParaRPr lang="en-US" sz="12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Cation exchange in clay sites also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causes </a:t>
            </a:r>
            <a:r>
              <a:rPr lang="en-US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Ca concentration in effluent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582903-B37B-C944-EEE3-ED87B104E0C3}"/>
              </a:ext>
            </a:extLst>
          </p:cNvPr>
          <p:cNvSpPr txBox="1"/>
          <p:nvPr/>
        </p:nvSpPr>
        <p:spPr>
          <a:xfrm>
            <a:off x="4257226" y="3971702"/>
            <a:ext cx="3997717" cy="2308324"/>
          </a:xfrm>
          <a:prstGeom prst="rect">
            <a:avLst/>
          </a:prstGeom>
          <a:solidFill>
            <a:schemeClr val="accent2">
              <a:lumMod val="20000"/>
              <a:lumOff val="80000"/>
              <a:alpha val="31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>
                <a:effectLst/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pPr marL="285750" indent="-285750" algn="l">
              <a:buFont typeface="Wingdings" pitchFamily="2" charset="2"/>
              <a:buChar char="ü"/>
            </a:pPr>
            <a:r>
              <a:rPr lang="en-US" dirty="0"/>
              <a:t>High concentrations of Si observed on the graphs cannot be explained by quartz dissolution at the given conditions</a:t>
            </a:r>
            <a:endParaRPr lang="en-US" sz="1200" dirty="0"/>
          </a:p>
          <a:p>
            <a:pPr marL="285750" indent="-285750" algn="l">
              <a:buFont typeface="Wingdings" pitchFamily="2" charset="2"/>
              <a:buChar char="ü"/>
            </a:pPr>
            <a:r>
              <a:rPr lang="en-US" dirty="0"/>
              <a:t>Dissolution of feldspar contributes to Si concentration in effluent</a:t>
            </a:r>
            <a:endParaRPr lang="en-US" sz="1200" dirty="0"/>
          </a:p>
          <a:p>
            <a:pPr marL="285750" indent="-285750" algn="l">
              <a:buFont typeface="Wingdings" pitchFamily="2" charset="2"/>
              <a:buChar char="ü"/>
            </a:pPr>
            <a:r>
              <a:rPr lang="en-US" dirty="0"/>
              <a:t>Dissolution of biogenic silica could explain high Si concentrations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9A80EA7-4D65-7833-37D9-981EDEDFF440}"/>
              </a:ext>
            </a:extLst>
          </p:cNvPr>
          <p:cNvSpPr txBox="1"/>
          <p:nvPr/>
        </p:nvSpPr>
        <p:spPr>
          <a:xfrm>
            <a:off x="8356979" y="3968313"/>
            <a:ext cx="3776965" cy="2246769"/>
          </a:xfrm>
          <a:prstGeom prst="rect">
            <a:avLst/>
          </a:prstGeom>
          <a:solidFill>
            <a:schemeClr val="accent2">
              <a:lumMod val="20000"/>
              <a:lumOff val="80000"/>
              <a:alpha val="31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Al is mainly from the dissolution of feldspars</a:t>
            </a:r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Al entering solution is precipitated at a fast rate – Clays and Al-based minerals</a:t>
            </a:r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Similar trends observed for Mg and Fe</a:t>
            </a:r>
          </a:p>
          <a:p>
            <a:pPr marL="285750" indent="-285750" algn="just">
              <a:buFont typeface="Wingdings" pitchFamily="2" charset="2"/>
              <a:buChar char="ü"/>
            </a:pPr>
            <a:endParaRPr lang="en-US" sz="1400" dirty="0">
              <a:effectLst/>
              <a:latin typeface="Georgia" panose="02040502050405020303" pitchFamily="18" charset="0"/>
              <a:ea typeface="Calibri" panose="020F05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5538D6-7EEA-9016-855C-7798893F8A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97006" y="6388408"/>
            <a:ext cx="2743200" cy="365125"/>
          </a:xfrm>
        </p:spPr>
        <p:txBody>
          <a:bodyPr/>
          <a:lstStyle/>
          <a:p>
            <a:fld id="{E09CA433-C11B-AD45-9396-67A898F87573}" type="datetime1">
              <a:rPr lang="en-US" smtClean="0"/>
              <a:t>28-Apr-23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216F019-B3CB-4CF3-267E-C64A5184F298}"/>
              </a:ext>
            </a:extLst>
          </p:cNvPr>
          <p:cNvCxnSpPr/>
          <p:nvPr/>
        </p:nvCxnSpPr>
        <p:spPr>
          <a:xfrm>
            <a:off x="158370" y="745513"/>
            <a:ext cx="11847037" cy="0"/>
          </a:xfrm>
          <a:prstGeom prst="line">
            <a:avLst/>
          </a:prstGeom>
          <a:ln w="63500" cmpd="sng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8DF50682-5D99-7E63-ECD7-669C02884E8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5761023"/>
              </p:ext>
            </p:extLst>
          </p:nvPr>
        </p:nvGraphicFramePr>
        <p:xfrm>
          <a:off x="-75063" y="408410"/>
          <a:ext cx="4435521" cy="3757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E49FC841-6DF5-D600-A945-8CF922B8DC6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1617482"/>
              </p:ext>
            </p:extLst>
          </p:nvPr>
        </p:nvGraphicFramePr>
        <p:xfrm>
          <a:off x="3973037" y="686778"/>
          <a:ext cx="4135272" cy="3268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B1A06B89-A0D0-8AFD-939A-1875EFDF80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5242275"/>
              </p:ext>
            </p:extLst>
          </p:nvPr>
        </p:nvGraphicFramePr>
        <p:xfrm>
          <a:off x="8043081" y="565360"/>
          <a:ext cx="4148919" cy="3390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9190C369-7EDB-3FE2-5199-72F84B077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96537" y="6450249"/>
            <a:ext cx="9861123" cy="365125"/>
          </a:xfrm>
        </p:spPr>
        <p:txBody>
          <a:bodyPr vert="horz" lIns="91440" tIns="45720" rIns="91440" bIns="45720" rtlCol="0" anchor="ctr"/>
          <a:lstStyle/>
          <a:p>
            <a:pPr algn="just"/>
            <a:r>
              <a:rPr lang="en-US" sz="10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Awejori, G.A., Xiong, F., Katende, A., Radonjic*, M., Whitworth, L., Paronish, T, (2022).  Fluid induced elemental and mineralogy alterations of Caney Shale. 56th American Rock Mechanics Association (ARMA) Symposium. Santa Fe, NM, June 26-29, 2022. </a:t>
            </a:r>
            <a:r>
              <a:rPr lang="en-US" sz="10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hlinkClick r:id="rId5"/>
              </a:rPr>
              <a:t>https://doi.org/10.56952/ARMA-2022-0763</a:t>
            </a:r>
            <a:endParaRPr lang="en-US" sz="10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01811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9AD1AC38-86B1-1EAD-7A0D-0A45893DF4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4025" y="1455229"/>
            <a:ext cx="1508946" cy="18715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655" y="119253"/>
            <a:ext cx="11826983" cy="744602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Mineralogical Alterations of Caney Shale Powders in Field Produced Fluids (PF)-XRD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838828" y="6403526"/>
            <a:ext cx="2743200" cy="365125"/>
          </a:xfrm>
        </p:spPr>
        <p:txBody>
          <a:bodyPr/>
          <a:lstStyle/>
          <a:p>
            <a:fld id="{3E6760D5-C8F1-4153-B235-003BFAD3B575}" type="slidenum">
              <a:rPr lang="en-US" smtClean="0"/>
              <a:t>15</a:t>
            </a:fld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7C66CA6-B895-635B-D178-C145D5452A6E}"/>
              </a:ext>
            </a:extLst>
          </p:cNvPr>
          <p:cNvSpPr txBox="1"/>
          <p:nvPr/>
        </p:nvSpPr>
        <p:spPr>
          <a:xfrm>
            <a:off x="215050" y="5180178"/>
            <a:ext cx="5868034" cy="1200329"/>
          </a:xfrm>
          <a:prstGeom prst="rect">
            <a:avLst/>
          </a:prstGeom>
          <a:solidFill>
            <a:schemeClr val="accent2">
              <a:lumMod val="20000"/>
              <a:lumOff val="80000"/>
              <a:alpha val="47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Pyrite breakdown occurs mostly within the first 7 days of reaction 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Composition of quartz drops after 7 days but increase between 7 to 30 days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04A40ED-CC49-8329-FB5A-AF234FA633EC}"/>
              </a:ext>
            </a:extLst>
          </p:cNvPr>
          <p:cNvSpPr txBox="1"/>
          <p:nvPr/>
        </p:nvSpPr>
        <p:spPr>
          <a:xfrm>
            <a:off x="6328498" y="5206704"/>
            <a:ext cx="5579684" cy="1200329"/>
          </a:xfrm>
          <a:prstGeom prst="rect">
            <a:avLst/>
          </a:prstGeom>
          <a:solidFill>
            <a:schemeClr val="accent2">
              <a:lumMod val="20000"/>
              <a:lumOff val="80000"/>
              <a:alpha val="47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pPr marL="285750" indent="-285750">
              <a:buFont typeface="Wingdings" pitchFamily="2" charset="2"/>
              <a:buChar char="ü"/>
            </a:pPr>
            <a:r>
              <a:rPr lang="en-US" dirty="0"/>
              <a:t>Feldspar composition reduces and completely absent after 30 days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err="1"/>
              <a:t>Illite</a:t>
            </a:r>
            <a:r>
              <a:rPr lang="en-US" dirty="0"/>
              <a:t> composition shows an increasing trend over 7 days and decrease marginally between 7 &amp; 30 days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47C8B0-D84C-DEB2-F47C-4C3742C7CE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974" y="6403526"/>
            <a:ext cx="2743200" cy="365125"/>
          </a:xfrm>
        </p:spPr>
        <p:txBody>
          <a:bodyPr/>
          <a:lstStyle/>
          <a:p>
            <a:fld id="{1BB2D4CB-EB90-EF44-A45C-0DC79F90A5CA}" type="datetime1">
              <a:rPr lang="en-US" smtClean="0"/>
              <a:t>28-Apr-23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DEE647-6E83-2A74-C175-1A51B5600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7285" y="6442187"/>
            <a:ext cx="9782425" cy="365125"/>
          </a:xfrm>
        </p:spPr>
        <p:txBody>
          <a:bodyPr vert="horz" lIns="91440" tIns="45720" rIns="91440" bIns="45720" rtlCol="0" anchor="ctr"/>
          <a:lstStyle/>
          <a:p>
            <a:pPr algn="just"/>
            <a:r>
              <a:rPr lang="en-US" sz="10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Awejori, G.A., Xiong PD, F., Massion, C. and Radonjic*, M., Geochemical, </a:t>
            </a:r>
            <a:r>
              <a:rPr lang="en-US" sz="10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Geomechanical</a:t>
            </a:r>
            <a:r>
              <a:rPr lang="en-US" sz="10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and Petrophysical Studies of Impacts of Rock-Fluid Interactions in Caney Formation in South Central Oklahoma. Under Review: American Rock Mechanics Association Conference, Atlanta, GA, June 25-28, 2023.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5FF1188-6CE1-7CF9-6952-B001C2B83936}"/>
              </a:ext>
            </a:extLst>
          </p:cNvPr>
          <p:cNvCxnSpPr/>
          <p:nvPr/>
        </p:nvCxnSpPr>
        <p:spPr>
          <a:xfrm>
            <a:off x="158370" y="1026933"/>
            <a:ext cx="11847037" cy="0"/>
          </a:xfrm>
          <a:prstGeom prst="line">
            <a:avLst/>
          </a:prstGeom>
          <a:ln w="63500" cmpd="sng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489A3DE-03AF-90EA-E607-9EF3F0080FE8}"/>
              </a:ext>
            </a:extLst>
          </p:cNvPr>
          <p:cNvGrpSpPr/>
          <p:nvPr/>
        </p:nvGrpSpPr>
        <p:grpSpPr>
          <a:xfrm>
            <a:off x="6845739" y="1007842"/>
            <a:ext cx="5481785" cy="4469851"/>
            <a:chOff x="0" y="623887"/>
            <a:chExt cx="7379368" cy="5675126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1DBE4E48-2762-E887-6BA2-3D1A807BF0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23887"/>
              <a:ext cx="7379368" cy="5675126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AD6685A-7FA6-ADDC-78A7-7B2ECC87F537}"/>
                </a:ext>
              </a:extLst>
            </p:cNvPr>
            <p:cNvSpPr/>
            <p:nvPr/>
          </p:nvSpPr>
          <p:spPr>
            <a:xfrm>
              <a:off x="1119425" y="1215958"/>
              <a:ext cx="1886422" cy="3978614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FEAA587-FB10-3053-9E5D-43871CDA822B}"/>
                </a:ext>
              </a:extLst>
            </p:cNvPr>
            <p:cNvSpPr/>
            <p:nvPr/>
          </p:nvSpPr>
          <p:spPr>
            <a:xfrm>
              <a:off x="3090898" y="1215958"/>
              <a:ext cx="1886422" cy="3978614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23EC7D0-73A7-32D3-902D-8FB4652A609B}"/>
                </a:ext>
              </a:extLst>
            </p:cNvPr>
            <p:cNvSpPr/>
            <p:nvPr/>
          </p:nvSpPr>
          <p:spPr>
            <a:xfrm>
              <a:off x="5062371" y="1215958"/>
              <a:ext cx="1886422" cy="3978614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650A42B-80D0-CCCC-97F6-9272E47800B3}"/>
              </a:ext>
            </a:extLst>
          </p:cNvPr>
          <p:cNvGrpSpPr/>
          <p:nvPr/>
        </p:nvGrpSpPr>
        <p:grpSpPr>
          <a:xfrm>
            <a:off x="-258927" y="966664"/>
            <a:ext cx="6090395" cy="4469851"/>
            <a:chOff x="817123" y="1017674"/>
            <a:chExt cx="6270895" cy="4822651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155207F9-6F72-2715-CE37-359121658D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7123" y="1017674"/>
              <a:ext cx="6270895" cy="4822651"/>
            </a:xfrm>
            <a:prstGeom prst="rect">
              <a:avLst/>
            </a:prstGeom>
            <a:ln w="19050">
              <a:noFill/>
            </a:ln>
          </p:spPr>
        </p:pic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50D2DE8-72AF-4A93-5197-2977E5BEE5EB}"/>
                </a:ext>
              </a:extLst>
            </p:cNvPr>
            <p:cNvSpPr/>
            <p:nvPr/>
          </p:nvSpPr>
          <p:spPr>
            <a:xfrm>
              <a:off x="1711775" y="1556426"/>
              <a:ext cx="968777" cy="324903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5C2E3E4-BAE7-B1F7-C130-A79B41776B1F}"/>
                </a:ext>
              </a:extLst>
            </p:cNvPr>
            <p:cNvSpPr/>
            <p:nvPr/>
          </p:nvSpPr>
          <p:spPr>
            <a:xfrm>
              <a:off x="2727450" y="1556426"/>
              <a:ext cx="968777" cy="324903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81452F9-694A-51BB-2DB1-06F7D27FFEA1}"/>
                </a:ext>
              </a:extLst>
            </p:cNvPr>
            <p:cNvSpPr/>
            <p:nvPr/>
          </p:nvSpPr>
          <p:spPr>
            <a:xfrm>
              <a:off x="3737662" y="1562912"/>
              <a:ext cx="968777" cy="324903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25E584D-BD0F-7C0E-9701-A70BB0DA9EB7}"/>
                </a:ext>
              </a:extLst>
            </p:cNvPr>
            <p:cNvSpPr/>
            <p:nvPr/>
          </p:nvSpPr>
          <p:spPr>
            <a:xfrm>
              <a:off x="4739611" y="1562912"/>
              <a:ext cx="968777" cy="324903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62C5B9D-FEB2-F9AE-B346-500C0BE2AB1A}"/>
                </a:ext>
              </a:extLst>
            </p:cNvPr>
            <p:cNvSpPr/>
            <p:nvPr/>
          </p:nvSpPr>
          <p:spPr>
            <a:xfrm>
              <a:off x="5751533" y="1556426"/>
              <a:ext cx="968777" cy="324903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C807BEC2-7B28-E4BA-83B6-4BD7D712EF73}"/>
              </a:ext>
            </a:extLst>
          </p:cNvPr>
          <p:cNvSpPr txBox="1"/>
          <p:nvPr/>
        </p:nvSpPr>
        <p:spPr>
          <a:xfrm>
            <a:off x="5539243" y="3487921"/>
            <a:ext cx="1882944" cy="1166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H – Horizontal Well</a:t>
            </a:r>
          </a:p>
          <a:p>
            <a:pPr>
              <a:lnSpc>
                <a:spcPct val="150000"/>
              </a:lnSpc>
            </a:pP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V – Vertical Well</a:t>
            </a:r>
          </a:p>
          <a:p>
            <a:pPr>
              <a:lnSpc>
                <a:spcPct val="150000"/>
              </a:lnSpc>
            </a:pP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(7) – 7days reaction</a:t>
            </a:r>
          </a:p>
          <a:p>
            <a:pPr>
              <a:lnSpc>
                <a:spcPct val="150000"/>
              </a:lnSpc>
            </a:pP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(30) – 30days reaction</a:t>
            </a:r>
          </a:p>
        </p:txBody>
      </p:sp>
    </p:spTree>
    <p:extLst>
      <p:ext uri="{BB962C8B-B14F-4D97-AF65-F5344CB8AC3E}">
        <p14:creationId xmlns:p14="http://schemas.microsoft.com/office/powerpoint/2010/main" val="33417227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897203" y="6357510"/>
            <a:ext cx="2743200" cy="365125"/>
          </a:xfrm>
        </p:spPr>
        <p:txBody>
          <a:bodyPr/>
          <a:lstStyle/>
          <a:p>
            <a:fld id="{3E6760D5-C8F1-4153-B235-003BFAD3B575}" type="slidenum">
              <a:rPr lang="en-US" smtClean="0"/>
              <a:t>16</a:t>
            </a:fld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944C30-E426-1BBB-58A8-C2798E01C561}"/>
              </a:ext>
            </a:extLst>
          </p:cNvPr>
          <p:cNvSpPr txBox="1"/>
          <p:nvPr/>
        </p:nvSpPr>
        <p:spPr>
          <a:xfrm>
            <a:off x="301588" y="4018203"/>
            <a:ext cx="3933826" cy="2308324"/>
          </a:xfrm>
          <a:prstGeom prst="rect">
            <a:avLst/>
          </a:prstGeom>
          <a:solidFill>
            <a:schemeClr val="accent2">
              <a:lumMod val="20000"/>
              <a:lumOff val="80000"/>
              <a:alpha val="41645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Ca concentrations relatively stable because, produced fluids used for experiment has a circumneutral pH</a:t>
            </a:r>
            <a:endParaRPr lang="en-US" sz="12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Dissolution of pyrite causes transient acidity which initiates dissolution of carbonates</a:t>
            </a:r>
            <a:endParaRPr lang="en-US" sz="12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Cation exchange in clay sites also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causes </a:t>
            </a:r>
            <a:r>
              <a:rPr lang="en-US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Ca concentration in effluent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582903-B37B-C944-EEE3-ED87B104E0C3}"/>
              </a:ext>
            </a:extLst>
          </p:cNvPr>
          <p:cNvSpPr txBox="1"/>
          <p:nvPr/>
        </p:nvSpPr>
        <p:spPr>
          <a:xfrm>
            <a:off x="4352716" y="4017677"/>
            <a:ext cx="3933826" cy="2308324"/>
          </a:xfrm>
          <a:prstGeom prst="rect">
            <a:avLst/>
          </a:prstGeom>
          <a:solidFill>
            <a:schemeClr val="accent2">
              <a:lumMod val="20000"/>
              <a:lumOff val="80000"/>
              <a:alpha val="41645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>
                <a:effectLst/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pPr marL="285750" indent="-285750" algn="l">
              <a:buFont typeface="Wingdings" pitchFamily="2" charset="2"/>
              <a:buChar char="ü"/>
            </a:pPr>
            <a:r>
              <a:rPr lang="en-US" dirty="0"/>
              <a:t>High concentrations of Si observed on the graphs cannot be explained by quartz dissolution at the given conditions</a:t>
            </a:r>
            <a:endParaRPr lang="en-US" sz="1200" dirty="0"/>
          </a:p>
          <a:p>
            <a:pPr marL="285750" indent="-285750" algn="l">
              <a:buFont typeface="Wingdings" pitchFamily="2" charset="2"/>
              <a:buChar char="ü"/>
            </a:pPr>
            <a:r>
              <a:rPr lang="en-US" dirty="0"/>
              <a:t>Dissolution of feldspar contributes to Si concentration in effluent</a:t>
            </a:r>
            <a:endParaRPr lang="en-US" sz="1200" dirty="0"/>
          </a:p>
          <a:p>
            <a:pPr marL="285750" indent="-285750" algn="l">
              <a:buFont typeface="Wingdings" pitchFamily="2" charset="2"/>
              <a:buChar char="ü"/>
            </a:pPr>
            <a:r>
              <a:rPr lang="en-US" dirty="0"/>
              <a:t>Dissolution of biogenic silica could explain high silica concentrations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9A80EA7-4D65-7833-37D9-981EDEDFF440}"/>
              </a:ext>
            </a:extLst>
          </p:cNvPr>
          <p:cNvSpPr txBox="1"/>
          <p:nvPr/>
        </p:nvSpPr>
        <p:spPr>
          <a:xfrm>
            <a:off x="8403844" y="4043879"/>
            <a:ext cx="3390590" cy="2308324"/>
          </a:xfrm>
          <a:prstGeom prst="rect">
            <a:avLst/>
          </a:prstGeom>
          <a:solidFill>
            <a:schemeClr val="accent2">
              <a:lumMod val="20000"/>
              <a:lumOff val="80000"/>
              <a:alpha val="41645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Al is mainly from the dissolution of feldspars</a:t>
            </a:r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Al entering solution is precipitated at a fast rate – Clays and Al-based minerals</a:t>
            </a:r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Similar trends observed for Magnesium (Mg) and Iron (Fe)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D277C7-0E17-8699-6323-AE8C6A4041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1597" y="6428883"/>
            <a:ext cx="2743200" cy="365125"/>
          </a:xfrm>
        </p:spPr>
        <p:txBody>
          <a:bodyPr/>
          <a:lstStyle/>
          <a:p>
            <a:fld id="{834D972E-967C-CA4F-8F36-59DCD1C28343}" type="datetime1">
              <a:rPr lang="en-US" smtClean="0"/>
              <a:t>28-Apr-23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035BA4-84A5-511A-CB89-0D2435DD0FB1}"/>
              </a:ext>
            </a:extLst>
          </p:cNvPr>
          <p:cNvSpPr txBox="1">
            <a:spLocks/>
          </p:cNvSpPr>
          <p:nvPr/>
        </p:nvSpPr>
        <p:spPr>
          <a:xfrm>
            <a:off x="-129092" y="451179"/>
            <a:ext cx="12450184" cy="5367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Chemical Composition of Caney-Produced Fluids  Effluent </a:t>
            </a:r>
          </a:p>
          <a:p>
            <a:pPr algn="ctr"/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(ICPMS) </a:t>
            </a:r>
            <a:b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endParaRPr lang="en-US" sz="2000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A398940-546B-37AD-6951-8E7F1F7B1F46}"/>
              </a:ext>
            </a:extLst>
          </p:cNvPr>
          <p:cNvCxnSpPr/>
          <p:nvPr/>
        </p:nvCxnSpPr>
        <p:spPr>
          <a:xfrm>
            <a:off x="172481" y="1111427"/>
            <a:ext cx="11847037" cy="0"/>
          </a:xfrm>
          <a:prstGeom prst="line">
            <a:avLst/>
          </a:prstGeom>
          <a:ln w="63500" cmpd="sng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F2C1EF45-C746-0614-8ED4-6A40023C3B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7806645"/>
              </p:ext>
            </p:extLst>
          </p:nvPr>
        </p:nvGraphicFramePr>
        <p:xfrm>
          <a:off x="1" y="1260495"/>
          <a:ext cx="4038600" cy="26847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A26E1B61-E92A-D680-56F0-0A715F3903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5835347"/>
              </p:ext>
            </p:extLst>
          </p:nvPr>
        </p:nvGraphicFramePr>
        <p:xfrm>
          <a:off x="3769736" y="1170308"/>
          <a:ext cx="4371975" cy="2677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5C822A87-9360-71B7-73D8-6B63101551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8702200"/>
              </p:ext>
            </p:extLst>
          </p:nvPr>
        </p:nvGraphicFramePr>
        <p:xfrm>
          <a:off x="8006355" y="1201410"/>
          <a:ext cx="4200525" cy="2646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Footer Placeholder 7">
            <a:extLst>
              <a:ext uri="{FF2B5EF4-FFF2-40B4-BE49-F238E27FC236}">
                <a16:creationId xmlns:a16="http://schemas.microsoft.com/office/drawing/2014/main" id="{6E1D0FEB-2325-048D-0623-30F4788B2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7285" y="6442187"/>
            <a:ext cx="9782425" cy="365125"/>
          </a:xfrm>
        </p:spPr>
        <p:txBody>
          <a:bodyPr vert="horz" lIns="91440" tIns="45720" rIns="91440" bIns="45720" rtlCol="0" anchor="ctr"/>
          <a:lstStyle/>
          <a:p>
            <a:pPr algn="just"/>
            <a:r>
              <a:rPr lang="en-US" sz="10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Awejori, G.A, Xiong PD, F., Massion, C. and Radonjic*, M., Geochemical, </a:t>
            </a:r>
            <a:r>
              <a:rPr lang="en-US" sz="10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Geomechanical</a:t>
            </a:r>
            <a:r>
              <a:rPr lang="en-US" sz="10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and Petrophysical Studies of Impacts of Rock-Fluid Interactions in Caney Formation in South Central Oklahoma. Under Review: American Rock Mechanics Association Conference, Atlanta, GA, June 25-28, 2023.</a:t>
            </a:r>
          </a:p>
        </p:txBody>
      </p:sp>
    </p:spTree>
    <p:extLst>
      <p:ext uri="{BB962C8B-B14F-4D97-AF65-F5344CB8AC3E}">
        <p14:creationId xmlns:p14="http://schemas.microsoft.com/office/powerpoint/2010/main" val="34798901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76606-816E-7B45-9FD0-5D5251642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157" y="108099"/>
            <a:ext cx="11880296" cy="797300"/>
          </a:xfrm>
        </p:spPr>
        <p:txBody>
          <a:bodyPr>
            <a:noAutofit/>
          </a:bodyPr>
          <a:lstStyle/>
          <a:p>
            <a:pPr algn="ctr"/>
            <a:r>
              <a:rPr lang="en-GB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Observations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801772-9C60-2440-A924-7D8D3CDBB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8750" y="6225025"/>
            <a:ext cx="2743200" cy="365125"/>
          </a:xfrm>
        </p:spPr>
        <p:txBody>
          <a:bodyPr/>
          <a:lstStyle/>
          <a:p>
            <a:fld id="{55FB6C1A-8659-1D46-B3EB-DD83382662B8}" type="slidenum">
              <a:rPr lang="en-US" smtClean="0"/>
              <a:t>17</a:t>
            </a:fld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5962DDA-11EF-4C58-8C38-C3F7DC24EE4F}"/>
              </a:ext>
            </a:extLst>
          </p:cNvPr>
          <p:cNvSpPr txBox="1"/>
          <p:nvPr/>
        </p:nvSpPr>
        <p:spPr>
          <a:xfrm>
            <a:off x="0" y="1089164"/>
            <a:ext cx="12192000" cy="5324535"/>
          </a:xfrm>
          <a:prstGeom prst="rect">
            <a:avLst/>
          </a:prstGeom>
          <a:solidFill>
            <a:schemeClr val="accent2">
              <a:lumMod val="20000"/>
              <a:lumOff val="80000"/>
              <a:alpha val="30000"/>
            </a:schemeClr>
          </a:solidFill>
        </p:spPr>
        <p:txBody>
          <a:bodyPr wrap="square" rtlCol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Cambria" panose="02040503050406030204" pitchFamily="18" charset="0"/>
                <a:cs typeface="Times New Roman" panose="02020603050405020304" pitchFamily="18" charset="0"/>
              </a:rPr>
              <a:t>Proppant embedment contributes to fracture conductivity reduction especially in fractures with mono-layer proppant 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Cambria" panose="02040503050406030204" pitchFamily="18" charset="0"/>
                <a:cs typeface="Times New Roman" panose="02020603050405020304" pitchFamily="18" charset="0"/>
              </a:rPr>
              <a:t>Ductile samples exhibited  more damage due to proppant embedment in comparison to reservoir samples. 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Ø"/>
            </a:pPr>
            <a:r>
              <a:rPr lang="en-US" sz="2000" dirty="0">
                <a:latin typeface="Cambria" panose="02040503050406030204" pitchFamily="18" charset="0"/>
                <a:cs typeface="Times New Roman" panose="02020603050405020304" pitchFamily="18" charset="0"/>
              </a:rPr>
              <a:t>An increase in confining stress caused a decrease in fracture conductivity due to compaction and crushing of the proppant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Ø"/>
            </a:pPr>
            <a:r>
              <a:rPr lang="en-US" sz="2000" dirty="0">
                <a:latin typeface="Cambria" panose="02040503050406030204" pitchFamily="18" charset="0"/>
                <a:cs typeface="Times New Roman" panose="02020603050405020304" pitchFamily="18" charset="0"/>
              </a:rPr>
              <a:t>Oxygenated fluids cause breakdown of pyrite, increasing acidity in fluid that leads to dissolution of carbonates 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Ø"/>
            </a:pPr>
            <a:r>
              <a:rPr lang="en-US" sz="2000" dirty="0">
                <a:latin typeface="Cambria" panose="02040503050406030204" pitchFamily="18" charset="0"/>
                <a:cs typeface="Times New Roman" panose="02020603050405020304" pitchFamily="18" charset="0"/>
              </a:rPr>
              <a:t>High Si concentration in effluent from breakdown of feldspar, biogenic silica and exchange at clay mineral surfaces.</a:t>
            </a:r>
          </a:p>
          <a:p>
            <a:pPr marL="342900" indent="-342900">
              <a:lnSpc>
                <a:spcPct val="100000"/>
              </a:lnSpc>
              <a:buFont typeface="Wingdings" pitchFamily="2" charset="2"/>
              <a:buChar char="Ø"/>
            </a:pPr>
            <a:r>
              <a:rPr lang="en-US" sz="2000" dirty="0">
                <a:latin typeface="Cambria" panose="02040503050406030204" pitchFamily="18" charset="0"/>
                <a:cs typeface="Times New Roman" panose="02020603050405020304" pitchFamily="18" charset="0"/>
              </a:rPr>
              <a:t>Breakdown of feldspar and/or carbonates resulting in release of ions that can precipitate to cause permeability loss.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Cambria" panose="02040503050406030204" pitchFamily="18" charset="0"/>
                <a:cs typeface="Times New Roman" panose="02020603050405020304" pitchFamily="18" charset="0"/>
              </a:rPr>
              <a:t>Sample preparation impacts XRD.</a:t>
            </a:r>
            <a:br>
              <a:rPr lang="en-US" sz="2000" dirty="0">
                <a:latin typeface="Cambria" panose="02040503050406030204" pitchFamily="18" charset="0"/>
              </a:rPr>
            </a:br>
            <a:r>
              <a:rPr lang="en-US" sz="2000" dirty="0">
                <a:latin typeface="Cambria" panose="02040503050406030204" pitchFamily="18" charset="0"/>
              </a:rPr>
              <a:t>Compared to the ductile intervals, the reservoir intervals are overall coarser grained with a higher heterogeneity and higher micro-porosity.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Cambria" panose="02040503050406030204" pitchFamily="18" charset="0"/>
              </a:rPr>
              <a:t>Caney R3 possesses a higher methane adsorption potential (two times) than Caney D2.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BFA6C2-940D-D5B3-FBAD-030FAFD78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EE5D1-C2C9-C743-9E2F-44A7A9F9F0ED}" type="datetime1">
              <a:rPr lang="en-US" smtClean="0"/>
              <a:t>28-Apr-23</a:t>
            </a:fld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1712075-6DCE-1FF7-B3D2-92FEDD8DFF9D}"/>
              </a:ext>
            </a:extLst>
          </p:cNvPr>
          <p:cNvCxnSpPr/>
          <p:nvPr/>
        </p:nvCxnSpPr>
        <p:spPr>
          <a:xfrm>
            <a:off x="149157" y="901444"/>
            <a:ext cx="11847037" cy="0"/>
          </a:xfrm>
          <a:prstGeom prst="line">
            <a:avLst/>
          </a:prstGeom>
          <a:ln w="63500" cmpd="sng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4812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FA7E737-7D0E-3BF6-BAC5-B2E63B075E8C}"/>
              </a:ext>
            </a:extLst>
          </p:cNvPr>
          <p:cNvGrpSpPr/>
          <p:nvPr/>
        </p:nvGrpSpPr>
        <p:grpSpPr>
          <a:xfrm>
            <a:off x="107576" y="125848"/>
            <a:ext cx="11935267" cy="6559552"/>
            <a:chOff x="231912" y="159025"/>
            <a:chExt cx="11814314" cy="650019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A9D2E10-ADD3-7F00-EC95-33A0BF10DB9F}"/>
                </a:ext>
              </a:extLst>
            </p:cNvPr>
            <p:cNvSpPr/>
            <p:nvPr/>
          </p:nvSpPr>
          <p:spPr>
            <a:xfrm>
              <a:off x="238539" y="159026"/>
              <a:ext cx="11807687" cy="6500191"/>
            </a:xfrm>
            <a:prstGeom prst="rect">
              <a:avLst/>
            </a:prstGeom>
            <a:noFill/>
            <a:ln w="1016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4A18DB4-BBBD-670F-E680-15118E3CD6D7}"/>
                </a:ext>
              </a:extLst>
            </p:cNvPr>
            <p:cNvSpPr/>
            <p:nvPr/>
          </p:nvSpPr>
          <p:spPr>
            <a:xfrm>
              <a:off x="231912" y="159025"/>
              <a:ext cx="11807687" cy="6500191"/>
            </a:xfrm>
            <a:prstGeom prst="rect">
              <a:avLst/>
            </a:pr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C597DAC-6004-7C7B-E4CE-6D0C27C12038}"/>
              </a:ext>
            </a:extLst>
          </p:cNvPr>
          <p:cNvGrpSpPr/>
          <p:nvPr/>
        </p:nvGrpSpPr>
        <p:grpSpPr>
          <a:xfrm>
            <a:off x="2319479" y="5809882"/>
            <a:ext cx="7824088" cy="723046"/>
            <a:chOff x="2253378" y="6030219"/>
            <a:chExt cx="7824088" cy="723046"/>
          </a:xfrm>
        </p:grpSpPr>
        <p:pic>
          <p:nvPicPr>
            <p:cNvPr id="8" name="Picture 7" descr="A picture containing text, sign, clipart&#10;&#10;Description automatically generated">
              <a:extLst>
                <a:ext uri="{FF2B5EF4-FFF2-40B4-BE49-F238E27FC236}">
                  <a16:creationId xmlns:a16="http://schemas.microsoft.com/office/drawing/2014/main" id="{432CD753-3BD6-8488-0E2F-8E3F3B656C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53378" y="6223967"/>
              <a:ext cx="1802574" cy="395110"/>
            </a:xfrm>
            <a:prstGeom prst="rect">
              <a:avLst/>
            </a:prstGeom>
          </p:spPr>
        </p:pic>
        <p:pic>
          <p:nvPicPr>
            <p:cNvPr id="9" name="Picture 8" descr="Text&#10;&#10;Description automatically generated">
              <a:extLst>
                <a:ext uri="{FF2B5EF4-FFF2-40B4-BE49-F238E27FC236}">
                  <a16:creationId xmlns:a16="http://schemas.microsoft.com/office/drawing/2014/main" id="{90EC5EF0-BAAD-04A0-635C-5D5E6BA007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87553" y="6167237"/>
              <a:ext cx="1478899" cy="476332"/>
            </a:xfrm>
            <a:prstGeom prst="rect">
              <a:avLst/>
            </a:prstGeom>
          </p:spPr>
        </p:pic>
        <p:pic>
          <p:nvPicPr>
            <p:cNvPr id="10" name="Picture 9" descr="Text&#10;&#10;Description automatically generated">
              <a:extLst>
                <a:ext uri="{FF2B5EF4-FFF2-40B4-BE49-F238E27FC236}">
                  <a16:creationId xmlns:a16="http://schemas.microsoft.com/office/drawing/2014/main" id="{87837308-3307-8AF2-5461-302583A328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84847" y="6166261"/>
              <a:ext cx="1363474" cy="485702"/>
            </a:xfrm>
            <a:prstGeom prst="rect">
              <a:avLst/>
            </a:prstGeom>
          </p:spPr>
        </p:pic>
        <p:pic>
          <p:nvPicPr>
            <p:cNvPr id="11" name="Picture 10" descr="Logo&#10;&#10;Description automatically generated">
              <a:extLst>
                <a:ext uri="{FF2B5EF4-FFF2-40B4-BE49-F238E27FC236}">
                  <a16:creationId xmlns:a16="http://schemas.microsoft.com/office/drawing/2014/main" id="{9CACAD61-ABB4-6CC1-3FCB-1979E8A16F0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267562" y="6030219"/>
              <a:ext cx="809904" cy="723046"/>
            </a:xfrm>
            <a:prstGeom prst="rect">
              <a:avLst/>
            </a:prstGeom>
          </p:spPr>
        </p:pic>
        <p:pic>
          <p:nvPicPr>
            <p:cNvPr id="12" name="Picture 11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72A99971-9227-492D-AE7D-434866F2772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48321" y="6035245"/>
              <a:ext cx="819241" cy="709056"/>
            </a:xfrm>
            <a:prstGeom prst="rect">
              <a:avLst/>
            </a:prstGeom>
          </p:spPr>
        </p:pic>
        <p:pic>
          <p:nvPicPr>
            <p:cNvPr id="13" name="Picture 12" descr="Logo, company name&#10;&#10;Description automatically generated">
              <a:extLst>
                <a:ext uri="{FF2B5EF4-FFF2-40B4-BE49-F238E27FC236}">
                  <a16:creationId xmlns:a16="http://schemas.microsoft.com/office/drawing/2014/main" id="{D702A6A5-FA82-4677-345D-7964A078E0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108559" y="6067901"/>
              <a:ext cx="1413680" cy="606316"/>
            </a:xfrm>
            <a:prstGeom prst="rect">
              <a:avLst/>
            </a:prstGeom>
          </p:spPr>
        </p:pic>
      </p:grp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E5AB02CB-46B5-911D-DFA9-692A2F7B4A0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29726" y="5945924"/>
            <a:ext cx="910713" cy="52348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A0F01C3-5EF0-6274-523B-19BEEBE4D02A}"/>
              </a:ext>
            </a:extLst>
          </p:cNvPr>
          <p:cNvSpPr txBox="1"/>
          <p:nvPr/>
        </p:nvSpPr>
        <p:spPr>
          <a:xfrm>
            <a:off x="1424608" y="155388"/>
            <a:ext cx="93427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i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Caney Symposium 2023</a:t>
            </a:r>
            <a:endParaRPr lang="en-US" sz="3200" i="1" dirty="0">
              <a:solidFill>
                <a:schemeClr val="accent2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2C17E8E-9D05-3318-F747-251EB4E09396}"/>
              </a:ext>
            </a:extLst>
          </p:cNvPr>
          <p:cNvSpPr txBox="1"/>
          <p:nvPr/>
        </p:nvSpPr>
        <p:spPr>
          <a:xfrm>
            <a:off x="238537" y="1343961"/>
            <a:ext cx="11680035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i="1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All the data presented is a result of amazing TEAM effort, which includes our staff, students, postdocs, industry collaborators and scientists/faculty from the partnering organizations as well as numerous others who contributed. </a:t>
            </a:r>
            <a:r>
              <a:rPr lang="en-US" sz="2000" i="1" dirty="0"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following institutions/Groups</a:t>
            </a:r>
            <a:r>
              <a:rPr lang="en-US" sz="2000" i="1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en-US" sz="2000" i="1" dirty="0"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Continental Resources and the the US DOE/NETL, School of Chemical/Petroleum Engineering, CEAT Research Administration, </a:t>
            </a:r>
            <a:r>
              <a:rPr lang="en-US" sz="2000" i="1" dirty="0" err="1"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BPSoG</a:t>
            </a:r>
            <a:r>
              <a:rPr lang="en-US" sz="2000" i="1" dirty="0"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OSU Microscopy Lab, Hamm Institute, Core Labs, Proppant tester, </a:t>
            </a:r>
            <a:r>
              <a:rPr lang="en-US" sz="2000" i="1" dirty="0" err="1"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Thermofisher</a:t>
            </a:r>
            <a:r>
              <a:rPr lang="en-US" sz="2000" i="1" dirty="0"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 LBNL, NETL, ORNL, and the individuals who supports us daily:</a:t>
            </a:r>
          </a:p>
          <a:p>
            <a:pPr algn="ctr"/>
            <a:r>
              <a:rPr lang="en-US" sz="2000" i="1" dirty="0"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Brian Kilian and his team, Lisa Whitworth, Brent Johnson, Bipasha Deb, </a:t>
            </a:r>
            <a:r>
              <a:rPr lang="en-US" sz="2000" i="1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Pam Reynolds, Benjamin Champlin, Kristen </a:t>
            </a:r>
            <a:r>
              <a:rPr lang="en-US" sz="2000" i="1" dirty="0"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&amp;</a:t>
            </a:r>
            <a:r>
              <a:rPr lang="en-US" sz="2000" i="1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Patrick Wheeler, Dan XX, Denise Stevenson, Tayler Mattie, Ben Anderson, Lisa </a:t>
            </a:r>
            <a:r>
              <a:rPr lang="en-US" sz="2000" i="1" dirty="0" err="1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OConnell</a:t>
            </a:r>
            <a:r>
              <a:rPr lang="en-US" sz="2000" i="1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</a:t>
            </a:r>
            <a:r>
              <a:rPr lang="en-US" sz="2000" i="1" dirty="0"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Nic </a:t>
            </a:r>
            <a:r>
              <a:rPr lang="en-US" sz="2000" i="1" dirty="0" err="1"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Spycher</a:t>
            </a:r>
            <a:r>
              <a:rPr lang="en-US" sz="2000" i="1" dirty="0"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</a:t>
            </a:r>
            <a:r>
              <a:rPr lang="en-US" sz="2000" i="1" dirty="0" err="1"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Wenming</a:t>
            </a:r>
            <a:r>
              <a:rPr lang="en-US" sz="2000" i="1" dirty="0"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…Kyle Bradford, Rob Krumm, Alex </a:t>
            </a:r>
            <a:r>
              <a:rPr lang="en-US" sz="2000" i="1" dirty="0" err="1"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Roubik</a:t>
            </a:r>
            <a:r>
              <a:rPr lang="en-US" sz="2000" i="1" dirty="0"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Connor Allen, Hannah </a:t>
            </a:r>
            <a:r>
              <a:rPr lang="en-US" sz="2000" i="1" dirty="0" err="1"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Whorton</a:t>
            </a:r>
            <a:r>
              <a:rPr lang="en-US" sz="2000" i="1" dirty="0"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and Maria Hernandez, </a:t>
            </a:r>
            <a:endParaRPr lang="en-US" sz="2000" i="1" dirty="0">
              <a:effectLst/>
              <a:highlight>
                <a:srgbClr val="FFFF00"/>
              </a:highlight>
              <a:latin typeface="Cambria" panose="020405030504060302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/>
            <a:r>
              <a:rPr lang="en-US" sz="2000" i="1" dirty="0"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And some of the former members:</a:t>
            </a:r>
          </a:p>
          <a:p>
            <a:pPr algn="ctr"/>
            <a:r>
              <a:rPr lang="en-US" sz="2000" i="1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Lashell Williams, Jamie Westmoreland, Carolyn Sanders, Eileen Nelson, Mercy </a:t>
            </a:r>
            <a:r>
              <a:rPr lang="en-US" sz="2000" i="1" dirty="0" err="1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Achang</a:t>
            </a:r>
            <a:r>
              <a:rPr lang="en-US" sz="2000" i="1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</a:t>
            </a:r>
            <a:r>
              <a:rPr lang="en-US" sz="2000" i="1" dirty="0" err="1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Guofan</a:t>
            </a:r>
            <a:r>
              <a:rPr lang="en-US" sz="2000" i="1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Lu, Chris </a:t>
            </a:r>
            <a:r>
              <a:rPr lang="en-US" sz="2000" i="1" dirty="0">
                <a:effectLst/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xx, Cody </a:t>
            </a:r>
            <a:r>
              <a:rPr lang="en-US" sz="2000" i="1" dirty="0" err="1">
                <a:effectLst/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Masion</a:t>
            </a:r>
            <a:r>
              <a:rPr lang="en-US" sz="2000" i="1" dirty="0">
                <a:effectLst/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</a:t>
            </a:r>
            <a:r>
              <a:rPr lang="en-US" sz="2000" i="1" dirty="0" err="1">
                <a:effectLst/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Havila</a:t>
            </a:r>
            <a:r>
              <a:rPr lang="en-US" sz="2000" i="1" dirty="0">
                <a:effectLst/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Jupudi</a:t>
            </a:r>
            <a:r>
              <a:rPr lang="en-US" sz="2000" i="1" dirty="0">
                <a:effectLst/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Andy Rhin, Eric Klyne, </a:t>
            </a:r>
          </a:p>
          <a:p>
            <a:pPr algn="ctr"/>
            <a:r>
              <a:rPr lang="en-US" sz="2000" i="1" dirty="0"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OSU Leadership: Dr. </a:t>
            </a:r>
            <a:r>
              <a:rPr lang="en-US" sz="2000" i="1" dirty="0" err="1"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Fahlenkamp</a:t>
            </a:r>
            <a:r>
              <a:rPr lang="en-US" sz="2000" i="1" dirty="0"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and Dr. Knapp, CEAT Deans </a:t>
            </a:r>
            <a:r>
              <a:rPr lang="en-US" sz="2000" i="1" dirty="0" err="1"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Tikalsky</a:t>
            </a:r>
            <a:r>
              <a:rPr lang="en-US" sz="2000" i="1" dirty="0"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and Bunting</a:t>
            </a:r>
            <a:endParaRPr lang="en-US" sz="2000" i="1" dirty="0">
              <a:effectLst/>
              <a:highlight>
                <a:srgbClr val="FFFF00"/>
              </a:highlight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0B9016B-7F9C-590A-A36D-13DE14147EBC}"/>
              </a:ext>
            </a:extLst>
          </p:cNvPr>
          <p:cNvSpPr txBox="1"/>
          <p:nvPr/>
        </p:nvSpPr>
        <p:spPr>
          <a:xfrm>
            <a:off x="1229726" y="5439902"/>
            <a:ext cx="92196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i="1" dirty="0">
                <a:effectLst/>
                <a:latin typeface="Cambria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DOE: DE-FE0031776 </a:t>
            </a:r>
            <a:endParaRPr lang="en-US" sz="1400" dirty="0">
              <a:latin typeface="Cambria" panose="020405030504060302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6A5E24E-616C-556E-F2A6-77CD0DC9C25C}"/>
              </a:ext>
            </a:extLst>
          </p:cNvPr>
          <p:cNvSpPr txBox="1"/>
          <p:nvPr/>
        </p:nvSpPr>
        <p:spPr>
          <a:xfrm>
            <a:off x="167682" y="809865"/>
            <a:ext cx="118217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mbria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ACKNOWLEDGMENTS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78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717"/>
    </mc:Choice>
    <mc:Fallback xmlns="">
      <p:transition spd="slow" advTm="25717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0883FE-4A42-48DF-AE00-EEB5D27FC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6408" y="6195185"/>
            <a:ext cx="361211" cy="365125"/>
          </a:xfrm>
        </p:spPr>
        <p:txBody>
          <a:bodyPr/>
          <a:lstStyle/>
          <a:p>
            <a:fld id="{31D61C7D-E5F7-4903-8ABE-07B245A06837}" type="slidenum">
              <a:rPr 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4AF3C80-7B75-FE42-8175-7A859749A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7354"/>
            <a:ext cx="12351026" cy="623266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latin typeface="Cambria" panose="02040503050406030204" pitchFamily="18" charset="0"/>
              </a:rPr>
              <a:t> Task 6A/12A: Rock-Proppant/Fluid Interactions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ABD70C-8859-41C0-1A5A-7A00E24D8424}"/>
              </a:ext>
            </a:extLst>
          </p:cNvPr>
          <p:cNvSpPr txBox="1"/>
          <p:nvPr/>
        </p:nvSpPr>
        <p:spPr>
          <a:xfrm>
            <a:off x="9818740" y="1348870"/>
            <a:ext cx="2373260" cy="5601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Cambria" panose="02040503050406030204" pitchFamily="18" charset="0"/>
              </a:rPr>
              <a:t>Schematics of  Tasks 6A and 12A focus:</a:t>
            </a:r>
          </a:p>
          <a:p>
            <a:endParaRPr lang="en-US" altLang="zh-CN" sz="800" dirty="0">
              <a:latin typeface="Cambria" panose="02040503050406030204" pitchFamily="18" charset="0"/>
            </a:endParaRPr>
          </a:p>
          <a:p>
            <a:r>
              <a:rPr lang="en-US" altLang="zh-CN" b="1" dirty="0">
                <a:solidFill>
                  <a:srgbClr val="00B0F0"/>
                </a:solidFill>
                <a:latin typeface="Cambria" panose="02040503050406030204" pitchFamily="18" charset="0"/>
              </a:rPr>
              <a:t>Fracture conductivity &amp; proppant embedment.</a:t>
            </a:r>
          </a:p>
          <a:p>
            <a:endParaRPr lang="en-US" altLang="zh-CN" sz="800" dirty="0">
              <a:latin typeface="Cambria" panose="02040503050406030204" pitchFamily="18" charset="0"/>
            </a:endParaRPr>
          </a:p>
          <a:p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</a:rPr>
              <a:t>Shale matrix composition, microstructure and gas adsorption.</a:t>
            </a:r>
          </a:p>
          <a:p>
            <a:endParaRPr lang="en-US" altLang="zh-CN" sz="800" dirty="0">
              <a:latin typeface="Cambria" panose="02040503050406030204" pitchFamily="18" charset="0"/>
            </a:endParaRPr>
          </a:p>
          <a:p>
            <a:r>
              <a:rPr lang="en-US" altLang="zh-CN" b="1" dirty="0">
                <a:solidFill>
                  <a:schemeClr val="accent2"/>
                </a:solidFill>
                <a:latin typeface="Cambria" panose="02040503050406030204" pitchFamily="18" charset="0"/>
              </a:rPr>
              <a:t>Long-term effect of geochemical reactivity of Caney shale with Fracturing fluids &amp; its impact on geomechanics &amp; permeability.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F93591-DEE8-C5E0-794E-BCACCB41B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14" y="1168020"/>
            <a:ext cx="9926237" cy="568383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AC26080-9CD6-4395-996D-0E4BFFB24836}"/>
              </a:ext>
            </a:extLst>
          </p:cNvPr>
          <p:cNvCxnSpPr/>
          <p:nvPr/>
        </p:nvCxnSpPr>
        <p:spPr>
          <a:xfrm>
            <a:off x="130582" y="1042966"/>
            <a:ext cx="11847037" cy="0"/>
          </a:xfrm>
          <a:prstGeom prst="line">
            <a:avLst/>
          </a:prstGeom>
          <a:ln w="63500" cmpd="sng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420A3FF4-A7F8-F1B1-C312-9EC2A51A4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8B833-4C4B-A149-BEDE-CD56973D3950}" type="datetime1">
              <a:rPr lang="en-US" smtClean="0"/>
              <a:t>28-Apr-23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447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0883FE-4A42-48DF-AE00-EEB5D27FC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6408" y="6195185"/>
            <a:ext cx="361211" cy="365125"/>
          </a:xfrm>
        </p:spPr>
        <p:txBody>
          <a:bodyPr/>
          <a:lstStyle/>
          <a:p>
            <a:fld id="{31D61C7D-E5F7-4903-8ABE-07B245A06837}" type="slidenum">
              <a:rPr 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fld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4AF3C80-7B75-FE42-8175-7A859749A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651" y="271250"/>
            <a:ext cx="11858349" cy="623266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latin typeface="Cambria" panose="02040503050406030204" pitchFamily="18" charset="0"/>
              </a:rPr>
              <a:t>Task 6A/12A: Rock- Fluid/Proppant Interactions: 2D/3DMicrostructural Characterization &amp; Gas Adsorption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BDDEC0-568F-2016-EE2A-5EC0BBC2A21D}"/>
              </a:ext>
            </a:extLst>
          </p:cNvPr>
          <p:cNvSpPr txBox="1"/>
          <p:nvPr/>
        </p:nvSpPr>
        <p:spPr>
          <a:xfrm>
            <a:off x="7244876" y="1632609"/>
            <a:ext cx="4680129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The main goal of this subtask is to first  identify and quantify microstructural difference between ductile and reservoir/brittle intervals in Caney Shale, including spatial distribution of OM, minerals, porosity, fractures.</a:t>
            </a:r>
          </a:p>
          <a:p>
            <a:pPr>
              <a:spcAft>
                <a:spcPts val="600"/>
              </a:spcAft>
            </a:pP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The second, we set to do quantitative measurements of  matrix components (e.g., OM and inorganic minerals) gas adsorption (CH</a:t>
            </a:r>
            <a:r>
              <a:rPr lang="en-US" sz="2000" baseline="-25000" dirty="0"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/N</a:t>
            </a:r>
            <a:r>
              <a:rPr lang="en-US" sz="2000" baseline="-25000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), utilizing the data for verification of modeling  we applied to predict gas storage potential. 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A8567EC-310C-F114-7F5B-7A79A5FDE06D}"/>
              </a:ext>
            </a:extLst>
          </p:cNvPr>
          <p:cNvCxnSpPr/>
          <p:nvPr/>
        </p:nvCxnSpPr>
        <p:spPr>
          <a:xfrm>
            <a:off x="172481" y="1128634"/>
            <a:ext cx="11847037" cy="0"/>
          </a:xfrm>
          <a:prstGeom prst="line">
            <a:avLst/>
          </a:prstGeom>
          <a:ln w="63500" cmpd="sng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0FAA00A7-5B86-824B-AD9E-226B2D503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7C83F-5E57-D34C-ABF0-67E93A51BC54}" type="datetime1">
              <a:rPr lang="en-US" smtClean="0"/>
              <a:t>28-Apr-23</a:t>
            </a:fld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C111138-F3B1-6C85-9D12-88CC8662243E}"/>
              </a:ext>
            </a:extLst>
          </p:cNvPr>
          <p:cNvGrpSpPr/>
          <p:nvPr/>
        </p:nvGrpSpPr>
        <p:grpSpPr>
          <a:xfrm>
            <a:off x="433008" y="1745912"/>
            <a:ext cx="6711345" cy="4346939"/>
            <a:chOff x="6262824" y="1433919"/>
            <a:chExt cx="5929176" cy="386350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C40F015-AA77-367B-23F3-1370E418C4C1}"/>
                </a:ext>
              </a:extLst>
            </p:cNvPr>
            <p:cNvSpPr/>
            <p:nvPr/>
          </p:nvSpPr>
          <p:spPr>
            <a:xfrm>
              <a:off x="7766304" y="1433919"/>
              <a:ext cx="2401824" cy="60214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Caney Shale</a:t>
              </a:r>
            </a:p>
            <a:p>
              <a:pPr algn="ctr"/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R1, D1, R2, D2, and R3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9C8F2F7-7D1E-9BBE-B88F-919DBA414056}"/>
                </a:ext>
              </a:extLst>
            </p:cNvPr>
            <p:cNvSpPr/>
            <p:nvPr/>
          </p:nvSpPr>
          <p:spPr>
            <a:xfrm>
              <a:off x="6565392" y="2349970"/>
              <a:ext cx="2401824" cy="60214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Bulk sample</a:t>
              </a:r>
            </a:p>
            <a:p>
              <a:pPr algn="ctr"/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R1, D1, R2, D2, and R3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CED6093-CEBF-AEE6-85FD-C50A30D567A3}"/>
                </a:ext>
              </a:extLst>
            </p:cNvPr>
            <p:cNvSpPr/>
            <p:nvPr/>
          </p:nvSpPr>
          <p:spPr>
            <a:xfrm>
              <a:off x="9654124" y="2349970"/>
              <a:ext cx="1670304" cy="62293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Powder sample</a:t>
              </a:r>
            </a:p>
            <a:p>
              <a:pPr algn="ctr"/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D2 and R3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A92E4F2-83EE-6EEB-6434-A7EB775D4F1D}"/>
                </a:ext>
              </a:extLst>
            </p:cNvPr>
            <p:cNvSpPr/>
            <p:nvPr/>
          </p:nvSpPr>
          <p:spPr>
            <a:xfrm>
              <a:off x="6262825" y="3541485"/>
              <a:ext cx="2401824" cy="60214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SEM/EDS</a:t>
              </a:r>
            </a:p>
            <a:p>
              <a:pPr algn="ctr"/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R1, D1, R2, D2, and R3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044298B-150D-D8D7-A1CB-3DD9700D306D}"/>
                </a:ext>
              </a:extLst>
            </p:cNvPr>
            <p:cNvSpPr/>
            <p:nvPr/>
          </p:nvSpPr>
          <p:spPr>
            <a:xfrm>
              <a:off x="8967216" y="3541485"/>
              <a:ext cx="1373817" cy="57296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LPNA</a:t>
              </a:r>
            </a:p>
            <a:p>
              <a:pPr algn="ctr"/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D2 and R3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005D4CC-0A37-7596-B9D0-55BB50D77054}"/>
                </a:ext>
              </a:extLst>
            </p:cNvPr>
            <p:cNvSpPr/>
            <p:nvPr/>
          </p:nvSpPr>
          <p:spPr>
            <a:xfrm>
              <a:off x="10552469" y="3541485"/>
              <a:ext cx="1639531" cy="57296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HPMA &amp; OK3</a:t>
              </a:r>
            </a:p>
            <a:p>
              <a:pPr algn="ctr"/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D2 and R3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52E045A-E662-12A2-578D-245C1AD0DA43}"/>
                </a:ext>
              </a:extLst>
            </p:cNvPr>
            <p:cNvSpPr/>
            <p:nvPr/>
          </p:nvSpPr>
          <p:spPr>
            <a:xfrm>
              <a:off x="6262824" y="4674490"/>
              <a:ext cx="2565291" cy="62293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Microstructural and geochemical distribution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2B52CF9-02F5-06DA-73E0-F0A534E0B201}"/>
                </a:ext>
              </a:extLst>
            </p:cNvPr>
            <p:cNvSpPr/>
            <p:nvPr/>
          </p:nvSpPr>
          <p:spPr>
            <a:xfrm>
              <a:off x="8967216" y="4653855"/>
              <a:ext cx="1373817" cy="62293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Pore structure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7691A9C-E9E0-BD48-F9C8-144DC04DA4F4}"/>
                </a:ext>
              </a:extLst>
            </p:cNvPr>
            <p:cNvSpPr/>
            <p:nvPr/>
          </p:nvSpPr>
          <p:spPr>
            <a:xfrm>
              <a:off x="10781255" y="4647964"/>
              <a:ext cx="1373817" cy="64945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Gas storage capacity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FA32502C-E34A-6345-F3F6-2A4564FEC8D0}"/>
                </a:ext>
              </a:extLst>
            </p:cNvPr>
            <p:cNvCxnSpPr>
              <a:stCxn id="4" idx="2"/>
              <a:endCxn id="5" idx="0"/>
            </p:cNvCxnSpPr>
            <p:nvPr/>
          </p:nvCxnSpPr>
          <p:spPr>
            <a:xfrm flipH="1">
              <a:off x="7766304" y="2036064"/>
              <a:ext cx="1200912" cy="313906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073337AE-EB05-A7F3-2BA9-4B19246406F7}"/>
                </a:ext>
              </a:extLst>
            </p:cNvPr>
            <p:cNvCxnSpPr>
              <a:cxnSpLocks/>
              <a:stCxn id="4" idx="2"/>
              <a:endCxn id="8" idx="0"/>
            </p:cNvCxnSpPr>
            <p:nvPr/>
          </p:nvCxnSpPr>
          <p:spPr>
            <a:xfrm>
              <a:off x="8967216" y="2036064"/>
              <a:ext cx="1522060" cy="313906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F57E7A1A-656B-027F-A027-99CFF138B760}"/>
                </a:ext>
              </a:extLst>
            </p:cNvPr>
            <p:cNvCxnSpPr>
              <a:cxnSpLocks/>
              <a:stCxn id="5" idx="2"/>
            </p:cNvCxnSpPr>
            <p:nvPr/>
          </p:nvCxnSpPr>
          <p:spPr>
            <a:xfrm flipH="1">
              <a:off x="7463736" y="2952115"/>
              <a:ext cx="302568" cy="581022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64BE11E2-38A4-09A4-FECC-8FB02E9CB238}"/>
                </a:ext>
              </a:extLst>
            </p:cNvPr>
            <p:cNvCxnSpPr>
              <a:cxnSpLocks/>
              <a:endCxn id="12" idx="0"/>
            </p:cNvCxnSpPr>
            <p:nvPr/>
          </p:nvCxnSpPr>
          <p:spPr>
            <a:xfrm flipH="1">
              <a:off x="9654125" y="2952115"/>
              <a:ext cx="898344" cy="58937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C67ED42E-B34F-D232-D94D-E0DADCE82DD8}"/>
                </a:ext>
              </a:extLst>
            </p:cNvPr>
            <p:cNvCxnSpPr>
              <a:cxnSpLocks/>
              <a:stCxn id="12" idx="3"/>
              <a:endCxn id="13" idx="1"/>
            </p:cNvCxnSpPr>
            <p:nvPr/>
          </p:nvCxnSpPr>
          <p:spPr>
            <a:xfrm>
              <a:off x="10341033" y="3827969"/>
              <a:ext cx="211436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DD675F0A-571D-FF14-63BB-B1651256DA12}"/>
                </a:ext>
              </a:extLst>
            </p:cNvPr>
            <p:cNvCxnSpPr>
              <a:cxnSpLocks/>
              <a:stCxn id="9" idx="2"/>
            </p:cNvCxnSpPr>
            <p:nvPr/>
          </p:nvCxnSpPr>
          <p:spPr>
            <a:xfrm flipH="1">
              <a:off x="7421210" y="4143630"/>
              <a:ext cx="42527" cy="518936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FE32D7A1-0B9B-2DC6-9608-F634FB7EB5D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11597" y="4110066"/>
              <a:ext cx="42527" cy="518936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544BB9BF-CC09-A57F-939A-3057FC0C285C}"/>
                </a:ext>
              </a:extLst>
            </p:cNvPr>
            <p:cNvCxnSpPr>
              <a:cxnSpLocks/>
              <a:stCxn id="13" idx="2"/>
              <a:endCxn id="17" idx="0"/>
            </p:cNvCxnSpPr>
            <p:nvPr/>
          </p:nvCxnSpPr>
          <p:spPr>
            <a:xfrm>
              <a:off x="11372235" y="4114452"/>
              <a:ext cx="95929" cy="533512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9438BEFB-488B-A5A9-834F-DA307A4E7755}"/>
              </a:ext>
            </a:extLst>
          </p:cNvPr>
          <p:cNvSpPr txBox="1"/>
          <p:nvPr/>
        </p:nvSpPr>
        <p:spPr>
          <a:xfrm>
            <a:off x="1160129" y="1260581"/>
            <a:ext cx="4842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Cambria" panose="02040503050406030204" pitchFamily="18" charset="0"/>
              </a:rPr>
              <a:t>Workflow of Comparative Caney Shale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ACE476-A8EB-1CBC-9C7F-02F489584E06}"/>
              </a:ext>
            </a:extLst>
          </p:cNvPr>
          <p:cNvSpPr txBox="1"/>
          <p:nvPr/>
        </p:nvSpPr>
        <p:spPr>
          <a:xfrm>
            <a:off x="1524677" y="6326970"/>
            <a:ext cx="112502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SEMD/EDS: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Scanning Electron Microscopy/Energy Dispersive Spectroscopy; 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LPNA: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Low-pressure nitrogen adsorption; 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HPMA: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High-pressure methane adsorption; 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OK3: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three-layer Ono-Kondo model</a:t>
            </a:r>
          </a:p>
        </p:txBody>
      </p:sp>
    </p:spTree>
    <p:extLst>
      <p:ext uri="{BB962C8B-B14F-4D97-AF65-F5344CB8AC3E}">
        <p14:creationId xmlns:p14="http://schemas.microsoft.com/office/powerpoint/2010/main" val="3567150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0883FE-4A42-48DF-AE00-EEB5D27FC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6408" y="6195185"/>
            <a:ext cx="361211" cy="365125"/>
          </a:xfrm>
        </p:spPr>
        <p:txBody>
          <a:bodyPr/>
          <a:lstStyle/>
          <a:p>
            <a:fld id="{31D61C7D-E5F7-4903-8ABE-07B245A06837}" type="slidenum">
              <a:rPr 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fld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8838617-90D7-FDF1-9FF3-9595D0BAABE2}"/>
              </a:ext>
            </a:extLst>
          </p:cNvPr>
          <p:cNvSpPr txBox="1"/>
          <p:nvPr/>
        </p:nvSpPr>
        <p:spPr>
          <a:xfrm>
            <a:off x="0" y="4973702"/>
            <a:ext cx="7166893" cy="1795300"/>
          </a:xfrm>
          <a:prstGeom prst="rect">
            <a:avLst/>
          </a:prstGeom>
          <a:solidFill>
            <a:schemeClr val="accent2">
              <a:lumMod val="20000"/>
              <a:lumOff val="80000"/>
              <a:alpha val="33618"/>
            </a:schemeClr>
          </a:solidFill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ts val="2700"/>
              </a:lnSpc>
              <a:buFont typeface="Wingdings" pitchFamily="2" charset="2"/>
              <a:buChar char="Ø"/>
            </a:pPr>
            <a:r>
              <a:rPr lang="en-US" sz="2000" dirty="0">
                <a:latin typeface="Cambria" panose="02040503050406030204" pitchFamily="18" charset="0"/>
              </a:rPr>
              <a:t>The ductile intervals showing fine grained quartz embedded in clay-rich matrix, low nano-porosity and dispersed OM. </a:t>
            </a:r>
          </a:p>
          <a:p>
            <a:pPr marL="342900" indent="-342900" algn="just">
              <a:lnSpc>
                <a:spcPts val="2700"/>
              </a:lnSpc>
              <a:buFont typeface="Wingdings" pitchFamily="2" charset="2"/>
              <a:buChar char="Ø"/>
            </a:pPr>
            <a:r>
              <a:rPr lang="en-US" sz="2000" dirty="0">
                <a:latin typeface="Cambria" panose="02040503050406030204" pitchFamily="18" charset="0"/>
              </a:rPr>
              <a:t>The reservoir intervals are overall coarser grained (mainly quartz, carbonates, and feldspars, resulting in a higher heterogeneity and higher micro- porosity.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5B7EDC6-1946-CDFF-85CF-49338F10B49E}"/>
              </a:ext>
            </a:extLst>
          </p:cNvPr>
          <p:cNvSpPr txBox="1"/>
          <p:nvPr/>
        </p:nvSpPr>
        <p:spPr>
          <a:xfrm>
            <a:off x="815921" y="4015595"/>
            <a:ext cx="6245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latin typeface="Cambria" panose="02040503050406030204" pitchFamily="18" charset="0"/>
              </a:rPr>
              <a:t>SEM micrographs and EDS mineral maps (HFW, 508um) showing comparison of spatial composition between  ductile&amp; reservoir intervals of Caney Shale samples.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EF5A1C5-6944-94F3-26E1-3F2AF7A124C2}"/>
              </a:ext>
            </a:extLst>
          </p:cNvPr>
          <p:cNvSpPr txBox="1"/>
          <p:nvPr/>
        </p:nvSpPr>
        <p:spPr>
          <a:xfrm>
            <a:off x="809082" y="3338455"/>
            <a:ext cx="6431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2D Micro-geochemistry of Caney Shale</a:t>
            </a: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CCB4F937-FF35-35F3-DC02-DA2F87620FF3}"/>
              </a:ext>
            </a:extLst>
          </p:cNvPr>
          <p:cNvGrpSpPr/>
          <p:nvPr/>
        </p:nvGrpSpPr>
        <p:grpSpPr>
          <a:xfrm>
            <a:off x="813290" y="27015"/>
            <a:ext cx="10565420" cy="6741987"/>
            <a:chOff x="256959" y="415644"/>
            <a:chExt cx="9112671" cy="5350696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1E3DC43F-24D2-5747-967C-54BF4C3BCBBC}"/>
                </a:ext>
              </a:extLst>
            </p:cNvPr>
            <p:cNvCxnSpPr>
              <a:cxnSpLocks/>
            </p:cNvCxnSpPr>
            <p:nvPr/>
          </p:nvCxnSpPr>
          <p:spPr>
            <a:xfrm>
              <a:off x="3617827" y="5669677"/>
              <a:ext cx="894781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DBB43E4-5BE6-7FA3-9218-7B3105948EEB}"/>
                </a:ext>
              </a:extLst>
            </p:cNvPr>
            <p:cNvSpPr txBox="1"/>
            <p:nvPr/>
          </p:nvSpPr>
          <p:spPr>
            <a:xfrm>
              <a:off x="6318585" y="417001"/>
              <a:ext cx="671523" cy="29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D2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CB6A985-6375-6D02-F9A9-05D3592F181C}"/>
                </a:ext>
              </a:extLst>
            </p:cNvPr>
            <p:cNvSpPr txBox="1"/>
            <p:nvPr/>
          </p:nvSpPr>
          <p:spPr>
            <a:xfrm>
              <a:off x="8151392" y="417001"/>
              <a:ext cx="671523" cy="29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R3</a:t>
              </a:r>
            </a:p>
          </p:txBody>
        </p:sp>
        <p:pic>
          <p:nvPicPr>
            <p:cNvPr id="12" name="Picture 11" descr="A close-up of the moon&#10;&#10;Description automatically generated with low confidence">
              <a:extLst>
                <a:ext uri="{FF2B5EF4-FFF2-40B4-BE49-F238E27FC236}">
                  <a16:creationId xmlns:a16="http://schemas.microsoft.com/office/drawing/2014/main" id="{A795DAD7-76F8-EDEA-DD3C-DB3B0FC858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4161" y="709882"/>
              <a:ext cx="1733806" cy="1207556"/>
            </a:xfrm>
            <a:prstGeom prst="rect">
              <a:avLst/>
            </a:prstGeom>
          </p:spPr>
        </p:pic>
        <p:pic>
          <p:nvPicPr>
            <p:cNvPr id="14" name="Picture 13" descr="Background pattern&#10;&#10;Description automatically generated">
              <a:extLst>
                <a:ext uri="{FF2B5EF4-FFF2-40B4-BE49-F238E27FC236}">
                  <a16:creationId xmlns:a16="http://schemas.microsoft.com/office/drawing/2014/main" id="{80C859BD-1D8D-A54B-45F4-CC49789C1C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04161" y="1951914"/>
              <a:ext cx="1733806" cy="1141854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FBF7405-CF16-7377-F796-DF04E0A72DD9}"/>
                </a:ext>
              </a:extLst>
            </p:cNvPr>
            <p:cNvSpPr txBox="1"/>
            <p:nvPr/>
          </p:nvSpPr>
          <p:spPr>
            <a:xfrm>
              <a:off x="4388564" y="415644"/>
              <a:ext cx="671523" cy="29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R2</a:t>
              </a:r>
            </a:p>
          </p:txBody>
        </p:sp>
        <p:pic>
          <p:nvPicPr>
            <p:cNvPr id="22" name="Picture 21" descr="A picture containing text, nature&#10;&#10;Description automatically generated">
              <a:extLst>
                <a:ext uri="{FF2B5EF4-FFF2-40B4-BE49-F238E27FC236}">
                  <a16:creationId xmlns:a16="http://schemas.microsoft.com/office/drawing/2014/main" id="{DD662528-6885-3083-B691-E712B3DE243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87708" y="709883"/>
              <a:ext cx="1733806" cy="1207555"/>
            </a:xfrm>
            <a:prstGeom prst="rect">
              <a:avLst/>
            </a:prstGeom>
          </p:spPr>
        </p:pic>
        <p:pic>
          <p:nvPicPr>
            <p:cNvPr id="23" name="Picture 22" descr="Background pattern&#10;&#10;Description automatically generated">
              <a:extLst>
                <a:ext uri="{FF2B5EF4-FFF2-40B4-BE49-F238E27FC236}">
                  <a16:creationId xmlns:a16="http://schemas.microsoft.com/office/drawing/2014/main" id="{20C345F6-EFAA-9F59-765C-1AC8FFAE592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083908" y="1937494"/>
              <a:ext cx="1737606" cy="1141854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7331B81-1C39-1BD4-9873-8E868D533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71254" y="709882"/>
              <a:ext cx="1733806" cy="1207555"/>
            </a:xfrm>
            <a:prstGeom prst="rect">
              <a:avLst/>
            </a:prstGeom>
          </p:spPr>
        </p:pic>
        <p:pic>
          <p:nvPicPr>
            <p:cNvPr id="25" name="Picture 24" descr="Background pattern&#10;&#10;Description automatically generated">
              <a:extLst>
                <a:ext uri="{FF2B5EF4-FFF2-40B4-BE49-F238E27FC236}">
                  <a16:creationId xmlns:a16="http://schemas.microsoft.com/office/drawing/2014/main" id="{E52E2790-31D5-8BC5-396F-6FA48B99537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63654" y="1933659"/>
              <a:ext cx="1737606" cy="1145689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98E7F44-10B1-806B-16D2-A184BF7FD9C2}"/>
                </a:ext>
              </a:extLst>
            </p:cNvPr>
            <p:cNvSpPr txBox="1"/>
            <p:nvPr/>
          </p:nvSpPr>
          <p:spPr>
            <a:xfrm>
              <a:off x="2589634" y="415644"/>
              <a:ext cx="671523" cy="29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D1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305BB15-B412-2FA3-3080-AFC6B443B7A7}"/>
                </a:ext>
              </a:extLst>
            </p:cNvPr>
            <p:cNvSpPr txBox="1"/>
            <p:nvPr/>
          </p:nvSpPr>
          <p:spPr>
            <a:xfrm>
              <a:off x="726359" y="415644"/>
              <a:ext cx="671523" cy="29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R1</a:t>
              </a: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544657F2-2EF5-3EF9-0107-D7A3EA702870}"/>
                </a:ext>
              </a:extLst>
            </p:cNvPr>
            <p:cNvGrpSpPr/>
            <p:nvPr/>
          </p:nvGrpSpPr>
          <p:grpSpPr>
            <a:xfrm>
              <a:off x="5693438" y="709882"/>
              <a:ext cx="3676192" cy="5056458"/>
              <a:chOff x="7623171" y="511064"/>
              <a:chExt cx="4515037" cy="6346936"/>
            </a:xfrm>
          </p:grpSpPr>
          <p:pic>
            <p:nvPicPr>
              <p:cNvPr id="33" name="Picture 32" descr="Background pattern&#10;&#10;Description automatically generated with low confidence">
                <a:extLst>
                  <a:ext uri="{FF2B5EF4-FFF2-40B4-BE49-F238E27FC236}">
                    <a16:creationId xmlns:a16="http://schemas.microsoft.com/office/drawing/2014/main" id="{57ABEFB3-8F1A-A9EC-FCA6-6BB61E3699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3171" y="511064"/>
                <a:ext cx="4515037" cy="6346936"/>
              </a:xfrm>
              <a:prstGeom prst="rect">
                <a:avLst/>
              </a:prstGeom>
            </p:spPr>
          </p:pic>
          <p:pic>
            <p:nvPicPr>
              <p:cNvPr id="34" name="Picture 33" descr="Background pattern&#10;&#10;Description automatically generated">
                <a:extLst>
                  <a:ext uri="{FF2B5EF4-FFF2-40B4-BE49-F238E27FC236}">
                    <a16:creationId xmlns:a16="http://schemas.microsoft.com/office/drawing/2014/main" id="{807E16E6-4365-5781-FD6C-B9AD90F35D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651440" y="2047165"/>
                <a:ext cx="2197561" cy="1438794"/>
              </a:xfrm>
              <a:prstGeom prst="rect">
                <a:avLst/>
              </a:prstGeom>
            </p:spPr>
          </p:pic>
          <p:pic>
            <p:nvPicPr>
              <p:cNvPr id="35" name="Picture 34" descr="Background pattern&#10;&#10;Description automatically generated">
                <a:extLst>
                  <a:ext uri="{FF2B5EF4-FFF2-40B4-BE49-F238E27FC236}">
                    <a16:creationId xmlns:a16="http://schemas.microsoft.com/office/drawing/2014/main" id="{CB3099D9-572D-D5A0-E7BB-F83AC59ADE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901898" y="2047335"/>
                <a:ext cx="2196389" cy="1478757"/>
              </a:xfrm>
              <a:prstGeom prst="rect">
                <a:avLst/>
              </a:prstGeom>
            </p:spPr>
          </p:pic>
        </p:grp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1C3FBB9-6F3D-CF11-AAA0-04A06287DE95}"/>
                </a:ext>
              </a:extLst>
            </p:cNvPr>
            <p:cNvSpPr/>
            <p:nvPr/>
          </p:nvSpPr>
          <p:spPr>
            <a:xfrm>
              <a:off x="271254" y="702772"/>
              <a:ext cx="296782" cy="170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(a)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26D00D7-F695-37A2-3D1F-C90264BD96FB}"/>
                </a:ext>
              </a:extLst>
            </p:cNvPr>
            <p:cNvSpPr/>
            <p:nvPr/>
          </p:nvSpPr>
          <p:spPr>
            <a:xfrm>
              <a:off x="2083908" y="702772"/>
              <a:ext cx="299074" cy="170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(b)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EFB15CC-3929-74C2-3A34-996E4838A9C8}"/>
                </a:ext>
              </a:extLst>
            </p:cNvPr>
            <p:cNvSpPr/>
            <p:nvPr/>
          </p:nvSpPr>
          <p:spPr>
            <a:xfrm>
              <a:off x="3904161" y="709881"/>
              <a:ext cx="299074" cy="170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(c)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D64B97E-9E72-6D40-C779-59BB5FF78017}"/>
                </a:ext>
              </a:extLst>
            </p:cNvPr>
            <p:cNvSpPr/>
            <p:nvPr/>
          </p:nvSpPr>
          <p:spPr>
            <a:xfrm>
              <a:off x="5705184" y="702772"/>
              <a:ext cx="299074" cy="170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(d)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A78EEF5-8696-7EB6-3A03-10E5A5E8422E}"/>
                </a:ext>
              </a:extLst>
            </p:cNvPr>
            <p:cNvSpPr/>
            <p:nvPr/>
          </p:nvSpPr>
          <p:spPr>
            <a:xfrm>
              <a:off x="7548802" y="716626"/>
              <a:ext cx="299074" cy="170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(e)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76612C09-4E21-9E5D-3A96-766297104E16}"/>
                </a:ext>
              </a:extLst>
            </p:cNvPr>
            <p:cNvSpPr/>
            <p:nvPr/>
          </p:nvSpPr>
          <p:spPr>
            <a:xfrm>
              <a:off x="256959" y="1936216"/>
              <a:ext cx="296782" cy="170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(f)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ECC3332D-CECE-53D9-44A7-D2E57DED449A}"/>
                </a:ext>
              </a:extLst>
            </p:cNvPr>
            <p:cNvSpPr/>
            <p:nvPr/>
          </p:nvSpPr>
          <p:spPr>
            <a:xfrm>
              <a:off x="2083907" y="1938959"/>
              <a:ext cx="296782" cy="170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(g)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319662AE-6028-3A1D-F233-1AE48BBF8E96}"/>
                </a:ext>
              </a:extLst>
            </p:cNvPr>
            <p:cNvSpPr/>
            <p:nvPr/>
          </p:nvSpPr>
          <p:spPr>
            <a:xfrm>
              <a:off x="3899062" y="1951647"/>
              <a:ext cx="299074" cy="170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(h)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182469ED-4BEC-B72A-CE48-4F50226907AF}"/>
                </a:ext>
              </a:extLst>
            </p:cNvPr>
            <p:cNvSpPr/>
            <p:nvPr/>
          </p:nvSpPr>
          <p:spPr>
            <a:xfrm>
              <a:off x="5705184" y="1933657"/>
              <a:ext cx="299074" cy="170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(</a:t>
              </a:r>
              <a:r>
                <a:rPr lang="en-US" sz="800" dirty="0" err="1">
                  <a:solidFill>
                    <a:schemeClr val="tx1"/>
                  </a:solidFill>
                </a:rPr>
                <a:t>i</a:t>
              </a:r>
              <a:r>
                <a:rPr lang="en-US" sz="800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E97B4DF-D602-1AAF-54CE-A4E2370765D0}"/>
                </a:ext>
              </a:extLst>
            </p:cNvPr>
            <p:cNvSpPr/>
            <p:nvPr/>
          </p:nvSpPr>
          <p:spPr>
            <a:xfrm>
              <a:off x="7548802" y="1937935"/>
              <a:ext cx="299074" cy="170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(j)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B345051-47E4-8E61-8B93-66717A27954A}"/>
                </a:ext>
              </a:extLst>
            </p:cNvPr>
            <p:cNvSpPr/>
            <p:nvPr/>
          </p:nvSpPr>
          <p:spPr>
            <a:xfrm>
              <a:off x="5706353" y="3144076"/>
              <a:ext cx="329358" cy="170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(n)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9945BBA-95CF-740E-C6A9-8E101916E188}"/>
                </a:ext>
              </a:extLst>
            </p:cNvPr>
            <p:cNvSpPr/>
            <p:nvPr/>
          </p:nvSpPr>
          <p:spPr>
            <a:xfrm>
              <a:off x="7548390" y="3147162"/>
              <a:ext cx="329358" cy="170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(o)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F1F8CC9-EEB4-32F0-9725-33FD720DBA3B}"/>
                </a:ext>
              </a:extLst>
            </p:cNvPr>
            <p:cNvSpPr/>
            <p:nvPr/>
          </p:nvSpPr>
          <p:spPr>
            <a:xfrm>
              <a:off x="5711874" y="4369849"/>
              <a:ext cx="307379" cy="170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(s)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C623F376-1C2B-F3AF-C874-3B18542AD6D3}"/>
                </a:ext>
              </a:extLst>
            </p:cNvPr>
            <p:cNvSpPr/>
            <p:nvPr/>
          </p:nvSpPr>
          <p:spPr>
            <a:xfrm>
              <a:off x="7548390" y="4369849"/>
              <a:ext cx="307379" cy="170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(t)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CFC56206-667E-0DF0-DE32-48F3615FEF33}"/>
                </a:ext>
              </a:extLst>
            </p:cNvPr>
            <p:cNvSpPr txBox="1"/>
            <p:nvPr/>
          </p:nvSpPr>
          <p:spPr>
            <a:xfrm>
              <a:off x="3978497" y="1103471"/>
              <a:ext cx="54395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OM</a:t>
              </a:r>
            </a:p>
          </p:txBody>
        </p: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10D424B9-1FA8-5EFF-D3DA-20EF8816C4E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44433" y="1069588"/>
              <a:ext cx="53703" cy="10692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F2A07D68-1996-4E18-1836-AABCEBB55168}"/>
                </a:ext>
              </a:extLst>
            </p:cNvPr>
            <p:cNvCxnSpPr>
              <a:cxnSpLocks/>
            </p:cNvCxnSpPr>
            <p:nvPr/>
          </p:nvCxnSpPr>
          <p:spPr>
            <a:xfrm>
              <a:off x="4171284" y="1293770"/>
              <a:ext cx="112849" cy="9592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D00E3C37-24C1-99A2-BAB4-34A325BA79F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69877" y="1123052"/>
              <a:ext cx="94195" cy="9014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4EC1BAAC-8FCA-9DDB-3308-42CE8305CF98}"/>
                </a:ext>
              </a:extLst>
            </p:cNvPr>
            <p:cNvSpPr txBox="1"/>
            <p:nvPr/>
          </p:nvSpPr>
          <p:spPr>
            <a:xfrm>
              <a:off x="5355268" y="993664"/>
              <a:ext cx="54395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OM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CB58C7A0-383F-3F11-63B5-71DBB4FAA0C7}"/>
                </a:ext>
              </a:extLst>
            </p:cNvPr>
            <p:cNvSpPr txBox="1"/>
            <p:nvPr/>
          </p:nvSpPr>
          <p:spPr>
            <a:xfrm>
              <a:off x="4192066" y="1569383"/>
              <a:ext cx="54395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err="1">
                  <a:solidFill>
                    <a:schemeClr val="bg1"/>
                  </a:solidFill>
                </a:rPr>
                <a:t>Py</a:t>
              </a:r>
              <a:endParaRPr 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5F16DCAD-498E-B668-6D8C-4972946AC5D1}"/>
                </a:ext>
              </a:extLst>
            </p:cNvPr>
            <p:cNvSpPr txBox="1"/>
            <p:nvPr/>
          </p:nvSpPr>
          <p:spPr>
            <a:xfrm>
              <a:off x="5192988" y="1366343"/>
              <a:ext cx="54395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Dol</a:t>
              </a:r>
            </a:p>
          </p:txBody>
        </p: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8432C34D-D0D1-B642-493F-1845EDB70D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81882" y="1304139"/>
              <a:ext cx="83081" cy="10252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C12B1FC5-0E3A-A746-B452-A6610A7B12F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367945" y="1559540"/>
              <a:ext cx="160788" cy="7739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F93DF1EA-574B-8046-1BBF-25812999D43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64071" y="3743792"/>
              <a:ext cx="158377" cy="14701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E78543C3-0A63-DC51-3B46-FC62AC2F4AA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691875" y="4026410"/>
              <a:ext cx="158377" cy="14701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39D3C010-D01B-90F6-F720-F08A1909183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99898" y="3910726"/>
              <a:ext cx="298646" cy="57926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B50F70CE-7161-1946-9879-B50E3EF1DCD2}"/>
                </a:ext>
              </a:extLst>
            </p:cNvPr>
            <p:cNvSpPr txBox="1"/>
            <p:nvPr/>
          </p:nvSpPr>
          <p:spPr>
            <a:xfrm>
              <a:off x="3968657" y="3389894"/>
              <a:ext cx="54395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Qtz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6C6A501D-B9FA-3F56-9EA9-F7F6096688AE}"/>
                </a:ext>
              </a:extLst>
            </p:cNvPr>
            <p:cNvSpPr txBox="1"/>
            <p:nvPr/>
          </p:nvSpPr>
          <p:spPr>
            <a:xfrm>
              <a:off x="4861498" y="3426999"/>
              <a:ext cx="54395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Qtz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943BEC45-140A-6AD5-5890-8E62397E336A}"/>
                </a:ext>
              </a:extLst>
            </p:cNvPr>
            <p:cNvSpPr txBox="1"/>
            <p:nvPr/>
          </p:nvSpPr>
          <p:spPr>
            <a:xfrm>
              <a:off x="2482971" y="1041552"/>
              <a:ext cx="54395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OM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08B2C376-5FAF-4DD2-2BE9-0C3B45EA1B1C}"/>
                </a:ext>
              </a:extLst>
            </p:cNvPr>
            <p:cNvSpPr txBox="1"/>
            <p:nvPr/>
          </p:nvSpPr>
          <p:spPr>
            <a:xfrm>
              <a:off x="3196331" y="1341299"/>
              <a:ext cx="54395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err="1">
                  <a:solidFill>
                    <a:schemeClr val="bg1"/>
                  </a:solidFill>
                </a:rPr>
                <a:t>Py</a:t>
              </a:r>
              <a:endParaRPr lang="en-US" sz="900" dirty="0">
                <a:solidFill>
                  <a:schemeClr val="bg1"/>
                </a:solidFill>
              </a:endParaRPr>
            </a:p>
          </p:txBody>
        </p: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28B42169-6874-4756-53CA-767EB8D8EA5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61595" y="1259416"/>
              <a:ext cx="29505" cy="13027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BFE953DB-F095-D557-EC43-707D7624A13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39451" y="1521745"/>
              <a:ext cx="84115" cy="13027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9F0AA819-2B2A-E20C-C01E-1B3322842B6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22369" y="1466588"/>
              <a:ext cx="438788" cy="156686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90BA7501-5309-A9D6-BEA6-5009E3BB9A76}"/>
                </a:ext>
              </a:extLst>
            </p:cNvPr>
            <p:cNvSpPr txBox="1"/>
            <p:nvPr/>
          </p:nvSpPr>
          <p:spPr>
            <a:xfrm>
              <a:off x="3504648" y="665584"/>
              <a:ext cx="54395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OM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8BF0BFCA-8DE6-CBD8-84E4-435C5226D7B1}"/>
                </a:ext>
              </a:extLst>
            </p:cNvPr>
            <p:cNvSpPr txBox="1"/>
            <p:nvPr/>
          </p:nvSpPr>
          <p:spPr>
            <a:xfrm>
              <a:off x="3153758" y="3108691"/>
              <a:ext cx="54395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Qtz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B558763-763D-D817-AB89-D8530FB9B342}"/>
                </a:ext>
              </a:extLst>
            </p:cNvPr>
            <p:cNvSpPr txBox="1"/>
            <p:nvPr/>
          </p:nvSpPr>
          <p:spPr>
            <a:xfrm>
              <a:off x="3443916" y="3906189"/>
              <a:ext cx="54395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OM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BA9038F5-C1FF-8392-9C0E-3BA0FD83CC34}"/>
                </a:ext>
              </a:extLst>
            </p:cNvPr>
            <p:cNvSpPr txBox="1"/>
            <p:nvPr/>
          </p:nvSpPr>
          <p:spPr>
            <a:xfrm>
              <a:off x="2579639" y="3562080"/>
              <a:ext cx="54395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OM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C89A2B66-02E3-EAA9-EED3-5446582C4EBF}"/>
                </a:ext>
              </a:extLst>
            </p:cNvPr>
            <p:cNvSpPr txBox="1"/>
            <p:nvPr/>
          </p:nvSpPr>
          <p:spPr>
            <a:xfrm>
              <a:off x="3193799" y="3550898"/>
              <a:ext cx="54395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Dol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26ABF9DF-D33D-346C-8EAD-28EDB02DAF74}"/>
                </a:ext>
              </a:extLst>
            </p:cNvPr>
            <p:cNvSpPr txBox="1"/>
            <p:nvPr/>
          </p:nvSpPr>
          <p:spPr>
            <a:xfrm>
              <a:off x="1326774" y="3496664"/>
              <a:ext cx="54395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OM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3A1F88B-558C-FDEC-2073-2E49029CFB18}"/>
                </a:ext>
              </a:extLst>
            </p:cNvPr>
            <p:cNvSpPr txBox="1"/>
            <p:nvPr/>
          </p:nvSpPr>
          <p:spPr>
            <a:xfrm>
              <a:off x="354507" y="1143933"/>
              <a:ext cx="54395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OM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24532246-EF2B-9059-6212-8F40593F2574}"/>
                </a:ext>
              </a:extLst>
            </p:cNvPr>
            <p:cNvSpPr txBox="1"/>
            <p:nvPr/>
          </p:nvSpPr>
          <p:spPr>
            <a:xfrm>
              <a:off x="1623191" y="1325666"/>
              <a:ext cx="54395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OM</a:t>
              </a:r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0774B051-BC5F-8D20-6FA0-959B2E81091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85716" y="1485161"/>
              <a:ext cx="317451" cy="20109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CB8FF2EC-4880-D940-2B6C-D1DFA01BAC1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74464" y="1439578"/>
              <a:ext cx="228703" cy="4218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DDD2FF1B-929E-29A2-A5BE-38AD1FAA2DBF}"/>
                </a:ext>
              </a:extLst>
            </p:cNvPr>
            <p:cNvCxnSpPr>
              <a:cxnSpLocks/>
            </p:cNvCxnSpPr>
            <p:nvPr/>
          </p:nvCxnSpPr>
          <p:spPr>
            <a:xfrm>
              <a:off x="1823905" y="1487278"/>
              <a:ext cx="113914" cy="7226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C9210B30-91BD-641C-86FD-C8B972BE79B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98762" y="1293945"/>
              <a:ext cx="78114" cy="12505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5815E864-E1E4-5466-9B07-7E90202B4622}"/>
                </a:ext>
              </a:extLst>
            </p:cNvPr>
            <p:cNvSpPr txBox="1"/>
            <p:nvPr/>
          </p:nvSpPr>
          <p:spPr>
            <a:xfrm>
              <a:off x="804390" y="1113156"/>
              <a:ext cx="54395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err="1">
                  <a:solidFill>
                    <a:schemeClr val="bg1"/>
                  </a:solidFill>
                </a:rPr>
                <a:t>Py</a:t>
              </a:r>
              <a:endParaRPr 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94A7F6D0-47E8-308E-D925-AF1841D3089E}"/>
                </a:ext>
              </a:extLst>
            </p:cNvPr>
            <p:cNvSpPr txBox="1"/>
            <p:nvPr/>
          </p:nvSpPr>
          <p:spPr>
            <a:xfrm>
              <a:off x="1185573" y="3303798"/>
              <a:ext cx="54395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Qtz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8B6F08A7-D976-26F0-B812-E8A8F2326111}"/>
                </a:ext>
              </a:extLst>
            </p:cNvPr>
            <p:cNvSpPr txBox="1"/>
            <p:nvPr/>
          </p:nvSpPr>
          <p:spPr>
            <a:xfrm>
              <a:off x="1452291" y="3677495"/>
              <a:ext cx="54395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Qtz</a:t>
              </a:r>
            </a:p>
          </p:txBody>
        </p:sp>
      </p:grp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75BE03B-4822-1E92-5BB2-420ACB1359B1}"/>
              </a:ext>
            </a:extLst>
          </p:cNvPr>
          <p:cNvCxnSpPr>
            <a:cxnSpLocks/>
          </p:cNvCxnSpPr>
          <p:nvPr/>
        </p:nvCxnSpPr>
        <p:spPr>
          <a:xfrm>
            <a:off x="813290" y="3845134"/>
            <a:ext cx="6038268" cy="0"/>
          </a:xfrm>
          <a:prstGeom prst="line">
            <a:avLst/>
          </a:prstGeom>
          <a:ln w="63500" cmpd="sng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C1C31F9E-ABFB-6D2E-2CF9-648C79906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C94C2-8A15-DE46-B76E-724C511FB756}" type="datetime1">
              <a:rPr lang="en-US" smtClean="0"/>
              <a:t>28-Apr-23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264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0883FE-4A42-48DF-AE00-EEB5D27FC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6408" y="6195185"/>
            <a:ext cx="361211" cy="365125"/>
          </a:xfrm>
        </p:spPr>
        <p:txBody>
          <a:bodyPr/>
          <a:lstStyle/>
          <a:p>
            <a:fld id="{31D61C7D-E5F7-4903-8ABE-07B245A06837}" type="slidenum">
              <a:rPr 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fld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4AF3C80-7B75-FE42-8175-7A859749A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4199" y="54498"/>
            <a:ext cx="6074424" cy="623266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Cambria" panose="02040503050406030204" pitchFamily="18" charset="0"/>
              </a:rPr>
              <a:t>High-pressure Methane Adsorption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E3DC43F-24D2-5747-967C-54BF4C3BCBBC}"/>
              </a:ext>
            </a:extLst>
          </p:cNvPr>
          <p:cNvCxnSpPr>
            <a:cxnSpLocks/>
          </p:cNvCxnSpPr>
          <p:nvPr/>
        </p:nvCxnSpPr>
        <p:spPr>
          <a:xfrm>
            <a:off x="3617827" y="5669677"/>
            <a:ext cx="8947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967D78B-0E7B-0034-7F27-123403FD5BC2}"/>
              </a:ext>
            </a:extLst>
          </p:cNvPr>
          <p:cNvSpPr txBox="1"/>
          <p:nvPr/>
        </p:nvSpPr>
        <p:spPr>
          <a:xfrm>
            <a:off x="71027" y="5560883"/>
            <a:ext cx="120263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00"/>
                </a:solidFill>
                <a:latin typeface="Cambria" panose="02040503050406030204" pitchFamily="18" charset="0"/>
              </a:rPr>
              <a:t>High</a:t>
            </a:r>
            <a:r>
              <a:rPr lang="en-US" sz="1600" b="1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-pressure methane adsorption isotherms and prediction by Ono-Kondo model of the D2 and R3 Caney Shale samples showing monolayer adsorption in D2 and bilayer adsorption in R3.</a:t>
            </a:r>
            <a:endParaRPr lang="en-US" sz="1600" b="1" dirty="0">
              <a:highlight>
                <a:srgbClr val="FFFF00"/>
              </a:highlight>
              <a:latin typeface="Cambria" panose="020405030504060302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6EA6E6-7959-3EE4-ECFF-A071BF1F42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774"/>
          <a:stretch/>
        </p:blipFill>
        <p:spPr>
          <a:xfrm>
            <a:off x="99162" y="417902"/>
            <a:ext cx="6074424" cy="506453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8EBA149-C8E6-5229-E588-29FF2678E51F}"/>
              </a:ext>
            </a:extLst>
          </p:cNvPr>
          <p:cNvSpPr txBox="1"/>
          <p:nvPr/>
        </p:nvSpPr>
        <p:spPr>
          <a:xfrm>
            <a:off x="5284518" y="3351085"/>
            <a:ext cx="6907482" cy="2169825"/>
          </a:xfrm>
          <a:prstGeom prst="rect">
            <a:avLst/>
          </a:prstGeom>
          <a:solidFill>
            <a:schemeClr val="accent2">
              <a:lumMod val="20000"/>
              <a:lumOff val="80000"/>
              <a:alpha val="25052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Equivalent monolayer for D2</a:t>
            </a:r>
          </a:p>
          <a:p>
            <a:pPr marL="342900" indent="-34290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Equivalent multi-layer for R3</a:t>
            </a:r>
          </a:p>
          <a:p>
            <a:pPr marL="342900" indent="-34290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Gas adsorption potential, R3 &gt; D2</a:t>
            </a:r>
            <a:endParaRPr lang="en-US" sz="2000" dirty="0">
              <a:highlight>
                <a:srgbClr val="FFFF00"/>
              </a:highlight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Results</a:t>
            </a:r>
            <a:r>
              <a:rPr lang="en-US" sz="2000" spc="-85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show</a:t>
            </a:r>
            <a:r>
              <a:rPr lang="en-US" sz="2000" spc="-75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that</a:t>
            </a:r>
            <a:r>
              <a:rPr lang="en-US" sz="2000" spc="-65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the</a:t>
            </a:r>
            <a:r>
              <a:rPr lang="en-US" sz="2000" spc="-1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uptake</a:t>
            </a:r>
            <a:r>
              <a:rPr lang="en-US" sz="2000" spc="-75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of</a:t>
            </a:r>
            <a:r>
              <a:rPr lang="en-US" sz="2000" spc="-8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methane</a:t>
            </a:r>
            <a:r>
              <a:rPr lang="en-US" sz="2000" spc="-8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for</a:t>
            </a:r>
            <a:r>
              <a:rPr lang="en-US" sz="2000" spc="-85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b="1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D2</a:t>
            </a:r>
            <a:r>
              <a:rPr lang="en-US" sz="2000" b="1" spc="-65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and</a:t>
            </a:r>
            <a:r>
              <a:rPr lang="en-US" sz="2000" spc="-8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b="1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R3</a:t>
            </a:r>
            <a:r>
              <a:rPr lang="en-US" sz="2000" b="1" spc="-35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(40</a:t>
            </a:r>
            <a:r>
              <a:rPr lang="en-US" sz="2000" spc="-85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MPa</a:t>
            </a:r>
            <a:r>
              <a:rPr lang="en-US" sz="2000" spc="-75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and 125</a:t>
            </a:r>
            <a:r>
              <a:rPr lang="en-US" sz="2000" spc="-11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°C)</a:t>
            </a:r>
            <a:r>
              <a:rPr lang="en-US" sz="2000" spc="-95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could</a:t>
            </a:r>
            <a:r>
              <a:rPr lang="en-US" sz="2000" spc="-9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be</a:t>
            </a:r>
            <a:r>
              <a:rPr lang="en-US" sz="2000" spc="-1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~1.8</a:t>
            </a:r>
            <a:r>
              <a:rPr lang="en-US" sz="2000" spc="-105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and</a:t>
            </a:r>
            <a:r>
              <a:rPr lang="en-US" sz="2000" spc="-11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~4</a:t>
            </a:r>
            <a:r>
              <a:rPr lang="en-US" sz="2000" spc="-105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mg/g</a:t>
            </a:r>
            <a:r>
              <a:rPr lang="en-US" sz="2000" spc="-105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(</a:t>
            </a:r>
            <a:r>
              <a:rPr lang="en-US" sz="2000" b="1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i.e.,</a:t>
            </a:r>
            <a:r>
              <a:rPr lang="en-US" sz="2000" b="1" spc="-7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b="1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2.52</a:t>
            </a:r>
            <a:r>
              <a:rPr lang="en-US" sz="2000" b="1" spc="-105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b="1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and</a:t>
            </a:r>
            <a:r>
              <a:rPr lang="en-US" sz="2000" b="1" spc="-105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b="1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5.6</a:t>
            </a:r>
            <a:r>
              <a:rPr lang="en-US" sz="2000" b="1" spc="-105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b="1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m</a:t>
            </a:r>
            <a:r>
              <a:rPr lang="en-US" sz="2000" b="1" baseline="30000" dirty="0">
                <a:latin typeface="Cambria" panose="02040503050406030204" pitchFamily="18" charset="0"/>
                <a:ea typeface="Roboto" panose="02000000000000000000" pitchFamily="2" charset="0"/>
              </a:rPr>
              <a:t>3</a:t>
            </a:r>
            <a:r>
              <a:rPr lang="en-US" sz="2000" b="1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/t</a:t>
            </a:r>
            <a:r>
              <a:rPr lang="en-US" sz="20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),</a:t>
            </a:r>
            <a:r>
              <a:rPr lang="en-US" sz="2000" spc="-115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  <a:r>
              <a:rPr lang="en-US" sz="200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respectively.</a:t>
            </a:r>
            <a:r>
              <a:rPr lang="en-US" sz="2000" spc="-90" dirty="0">
                <a:effectLst/>
                <a:latin typeface="Cambria" panose="02040503050406030204" pitchFamily="18" charset="0"/>
                <a:ea typeface="Roboto" panose="02000000000000000000" pitchFamily="2" charset="0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8772CF-2E0F-5274-80F8-A0DE43446D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2480" y="822332"/>
            <a:ext cx="3614270" cy="23723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7E10115-61AA-6462-E400-38B40B3A014B}"/>
              </a:ext>
            </a:extLst>
          </p:cNvPr>
          <p:cNvSpPr txBox="1"/>
          <p:nvPr/>
        </p:nvSpPr>
        <p:spPr>
          <a:xfrm>
            <a:off x="5973288" y="3081034"/>
            <a:ext cx="619713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00"/>
                </a:solidFill>
                <a:latin typeface="Cambria" panose="02040503050406030204" pitchFamily="18" charset="0"/>
              </a:rPr>
              <a:t>Schematic of methane adsorption on surfaces of OM &amp; minerals</a:t>
            </a:r>
            <a:r>
              <a:rPr lang="en-US" sz="1600" b="1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.</a:t>
            </a:r>
            <a:endParaRPr lang="en-US" sz="1600" b="1" dirty="0">
              <a:highlight>
                <a:srgbClr val="FFFF00"/>
              </a:highlight>
              <a:latin typeface="Cambria" panose="02040503050406030204" pitchFamily="18" charset="0"/>
            </a:endParaRP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305BC576-A4BA-C7E9-872A-C98C7FB0A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164AC-9A15-D84C-9BEE-79316E5393AC}" type="datetime1">
              <a:rPr lang="en-US" smtClean="0"/>
              <a:t>28-Apr-23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3A30FAAB-FDBD-EE39-199E-66B508CE4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11166" y="6427037"/>
            <a:ext cx="9579554" cy="526290"/>
          </a:xfrm>
        </p:spPr>
        <p:txBody>
          <a:bodyPr/>
          <a:lstStyle/>
          <a:p>
            <a:pPr algn="just"/>
            <a:r>
              <a:rPr lang="en-US" sz="1200" dirty="0" err="1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Xiong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F., Rother, G., Radonjic, M. Insights into controls of mineralogy and pore structure on the density of methane adsorption phase in shales under supercritical conditions. Energy &amp; Fuel 2022 (36), 10110-10122.</a:t>
            </a:r>
          </a:p>
          <a:p>
            <a:pPr algn="just"/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07F5C65-6932-FC47-88E9-830E83DCF25B}"/>
              </a:ext>
            </a:extLst>
          </p:cNvPr>
          <p:cNvCxnSpPr>
            <a:cxnSpLocks/>
          </p:cNvCxnSpPr>
          <p:nvPr/>
        </p:nvCxnSpPr>
        <p:spPr>
          <a:xfrm>
            <a:off x="6096000" y="637833"/>
            <a:ext cx="5906951" cy="0"/>
          </a:xfrm>
          <a:prstGeom prst="line">
            <a:avLst/>
          </a:prstGeom>
          <a:ln w="63500" cmpd="sng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2083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0883FE-4A42-48DF-AE00-EEB5D27FC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6408" y="6280910"/>
            <a:ext cx="361211" cy="365125"/>
          </a:xfrm>
        </p:spPr>
        <p:txBody>
          <a:bodyPr/>
          <a:lstStyle/>
          <a:p>
            <a:fld id="{31D61C7D-E5F7-4903-8ABE-07B245A06837}" type="slidenum">
              <a:rPr lang="en-US" smtClean="0"/>
              <a:t>6</a:t>
            </a:fld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4AF3C80-7B75-FE42-8175-7A859749A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914" y="470592"/>
            <a:ext cx="11928572" cy="39995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>
                <a:latin typeface="Cambria" panose="02040503050406030204" pitchFamily="18" charset="0"/>
              </a:rPr>
              <a:t>Task6 A/12A: Rock- Fluid/Multiscale Approach to Proppant Embedment and its Impact on Fracture Conductivity</a:t>
            </a:r>
            <a:endParaRPr lang="en-US" sz="3600" b="1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4C01489-5915-E14F-BBBE-1F62D4A9BC25}"/>
              </a:ext>
            </a:extLst>
          </p:cNvPr>
          <p:cNvSpPr txBox="1">
            <a:spLocks/>
          </p:cNvSpPr>
          <p:nvPr/>
        </p:nvSpPr>
        <p:spPr>
          <a:xfrm>
            <a:off x="155914" y="6136688"/>
            <a:ext cx="11195709" cy="3893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 b="1" dirty="0">
                <a:latin typeface="Cambria" panose="02040503050406030204" pitchFamily="18" charset="0"/>
                <a:cs typeface="Arial" panose="020B0604020202020204" pitchFamily="34" charset="0"/>
              </a:rPr>
              <a:t>Schematic Illustration of horizontal well completion and proppant placement in fractures, from sand-pack-like packed main vertical fractures to monolayer proppant in secondary fractures.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974041" y="1531935"/>
            <a:ext cx="411044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The main objective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is to understand the mechanism(s) and the main parameters &amp; properties that influence proppant embedment in hydraulically fractured Caney shale samples of different lithologies.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 variety of fracture networks are created during hydraulic fracturing, in addition to pre-existing natural fractures.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Proppant placement and distribution is not uniform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74" y="1328387"/>
            <a:ext cx="7314771" cy="442501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F14E250-C283-71BA-AD59-A766226300A9}"/>
              </a:ext>
            </a:extLst>
          </p:cNvPr>
          <p:cNvCxnSpPr/>
          <p:nvPr/>
        </p:nvCxnSpPr>
        <p:spPr>
          <a:xfrm>
            <a:off x="155914" y="1328387"/>
            <a:ext cx="11847037" cy="0"/>
          </a:xfrm>
          <a:prstGeom prst="line">
            <a:avLst/>
          </a:prstGeom>
          <a:ln w="63500" cmpd="sng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8277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801772-9C60-2440-A924-7D8D3CDBB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8750" y="6225025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FB6C1A-8659-1D46-B3EB-DD83382662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FD8A93-BBBF-490E-80D2-345C66A4BC4A}"/>
              </a:ext>
            </a:extLst>
          </p:cNvPr>
          <p:cNvSpPr txBox="1"/>
          <p:nvPr/>
        </p:nvSpPr>
        <p:spPr>
          <a:xfrm>
            <a:off x="152504" y="0"/>
            <a:ext cx="118869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Materials &amp; Methods: </a:t>
            </a:r>
            <a:r>
              <a:rPr lang="en-US" sz="32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Workflow developed for proppant embedment-fracture permeability experimental investigation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C72E34-1092-834D-3C85-D3F951B0C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7C35-23EE-DC4C-93E4-59C919FB57AD}" type="datetime1">
              <a:rPr lang="en-US" smtClean="0"/>
              <a:t>28-Apr-23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0BF8A4F-581C-1162-77DB-ACC9387D5B6C}"/>
              </a:ext>
            </a:extLst>
          </p:cNvPr>
          <p:cNvCxnSpPr/>
          <p:nvPr/>
        </p:nvCxnSpPr>
        <p:spPr>
          <a:xfrm>
            <a:off x="155914" y="1029715"/>
            <a:ext cx="11847037" cy="0"/>
          </a:xfrm>
          <a:prstGeom prst="line">
            <a:avLst/>
          </a:prstGeom>
          <a:ln w="63500" cmpd="sng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4185185-DA93-2290-62EE-2ABC222CA006}"/>
              </a:ext>
            </a:extLst>
          </p:cNvPr>
          <p:cNvGrpSpPr/>
          <p:nvPr/>
        </p:nvGrpSpPr>
        <p:grpSpPr>
          <a:xfrm>
            <a:off x="134080" y="1273363"/>
            <a:ext cx="11582025" cy="5560109"/>
            <a:chOff x="134080" y="1273363"/>
            <a:chExt cx="11582025" cy="556010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F3B2A32-A775-E01C-21E7-B1DF30CCE176}"/>
                </a:ext>
              </a:extLst>
            </p:cNvPr>
            <p:cNvGrpSpPr/>
            <p:nvPr/>
          </p:nvGrpSpPr>
          <p:grpSpPr>
            <a:xfrm>
              <a:off x="134080" y="1273363"/>
              <a:ext cx="11582025" cy="5560109"/>
              <a:chOff x="-237216" y="866067"/>
              <a:chExt cx="11917026" cy="5967406"/>
            </a:xfrm>
          </p:grpSpPr>
          <p:pic>
            <p:nvPicPr>
              <p:cNvPr id="8" name="Picture 7" descr="Graphical user interface, application&#10;&#10;Description automatically generated">
                <a:extLst>
                  <a:ext uri="{FF2B5EF4-FFF2-40B4-BE49-F238E27FC236}">
                    <a16:creationId xmlns:a16="http://schemas.microsoft.com/office/drawing/2014/main" id="{0C01B16A-6FCE-3D20-CCE1-D5DB88B950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76393" y="866067"/>
                <a:ext cx="2903417" cy="4629727"/>
              </a:xfrm>
              <a:prstGeom prst="rect">
                <a:avLst/>
              </a:prstGeom>
            </p:spPr>
          </p:pic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DE916B1-D99F-30D1-7ED1-9CEE6335A6D1}"/>
                  </a:ext>
                </a:extLst>
              </p:cNvPr>
              <p:cNvSpPr txBox="1"/>
              <p:nvPr/>
            </p:nvSpPr>
            <p:spPr>
              <a:xfrm>
                <a:off x="-237216" y="3293649"/>
                <a:ext cx="3547031" cy="561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/>
                  <a:t>Indentation testing at a microscale level to understand proppant shale rock interaction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BB36816-6996-FAD1-5A28-FC2AAC30360F}"/>
                  </a:ext>
                </a:extLst>
              </p:cNvPr>
              <p:cNvSpPr txBox="1"/>
              <p:nvPr/>
            </p:nvSpPr>
            <p:spPr>
              <a:xfrm>
                <a:off x="5468759" y="5633144"/>
                <a:ext cx="602251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b="1" dirty="0"/>
                  <a:t>Understanding the impact of rock lithology and microstructural properties on proppant embedment and fracture conductivity: A case study on the Caney shale, Southern Oklahoma, USA.</a:t>
                </a:r>
              </a:p>
            </p:txBody>
          </p: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EA7B6C41-AC57-4934-BD88-29F8314BD5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417734" y="1561167"/>
                <a:ext cx="1797062" cy="1347796"/>
              </a:xfrm>
              <a:prstGeom prst="rect">
                <a:avLst/>
              </a:prstGeom>
            </p:spPr>
          </p:pic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9C65A1E-8BE7-19B6-D4D6-24C91E7D71C6}"/>
                  </a:ext>
                </a:extLst>
              </p:cNvPr>
              <p:cNvSpPr txBox="1"/>
              <p:nvPr/>
            </p:nvSpPr>
            <p:spPr>
              <a:xfrm>
                <a:off x="3603728" y="3047875"/>
                <a:ext cx="4562498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1400" b="1" dirty="0"/>
                  <a:t>American Petroleum Institute(API) fracture permeability testing to investigate fracture conductivity at reservoir conditions using a 6mm proppant pack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D8C63C1-0AF6-4906-E144-27138C3D6F19}"/>
                  </a:ext>
                </a:extLst>
              </p:cNvPr>
              <p:cNvSpPr txBox="1"/>
              <p:nvPr/>
            </p:nvSpPr>
            <p:spPr>
              <a:xfrm>
                <a:off x="5289906" y="933837"/>
                <a:ext cx="929148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/>
                  <a:t>Stage 2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2161BCA-3AC1-68F0-CBB8-5EA89DDFF831}"/>
                  </a:ext>
                </a:extLst>
              </p:cNvPr>
              <p:cNvSpPr txBox="1"/>
              <p:nvPr/>
            </p:nvSpPr>
            <p:spPr>
              <a:xfrm>
                <a:off x="8776393" y="933744"/>
                <a:ext cx="730775" cy="28077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100" b="1" dirty="0"/>
                  <a:t>Stage 3</a:t>
                </a:r>
              </a:p>
            </p:txBody>
          </p:sp>
          <p:sp>
            <p:nvSpPr>
              <p:cNvPr id="17" name="Arrow: Down 16">
                <a:extLst>
                  <a:ext uri="{FF2B5EF4-FFF2-40B4-BE49-F238E27FC236}">
                    <a16:creationId xmlns:a16="http://schemas.microsoft.com/office/drawing/2014/main" id="{2B9D9FC5-014A-B5A2-3DE6-F44D8351FD2C}"/>
                  </a:ext>
                </a:extLst>
              </p:cNvPr>
              <p:cNvSpPr/>
              <p:nvPr/>
            </p:nvSpPr>
            <p:spPr>
              <a:xfrm>
                <a:off x="5874620" y="3817856"/>
                <a:ext cx="395926" cy="1815288"/>
              </a:xfrm>
              <a:prstGeom prst="downArrow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Arrow: Down 17">
                <a:extLst>
                  <a:ext uri="{FF2B5EF4-FFF2-40B4-BE49-F238E27FC236}">
                    <a16:creationId xmlns:a16="http://schemas.microsoft.com/office/drawing/2014/main" id="{092D9696-742C-ADD6-36C4-7BC3224B0CE2}"/>
                  </a:ext>
                </a:extLst>
              </p:cNvPr>
              <p:cNvSpPr/>
              <p:nvPr/>
            </p:nvSpPr>
            <p:spPr>
              <a:xfrm rot="2449947">
                <a:off x="7913678" y="4092219"/>
                <a:ext cx="377720" cy="1652842"/>
              </a:xfrm>
              <a:prstGeom prst="downArrow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Arrow: Right 19">
                <a:extLst>
                  <a:ext uri="{FF2B5EF4-FFF2-40B4-BE49-F238E27FC236}">
                    <a16:creationId xmlns:a16="http://schemas.microsoft.com/office/drawing/2014/main" id="{2DD52371-1742-46C3-207C-23266288B05E}"/>
                  </a:ext>
                </a:extLst>
              </p:cNvPr>
              <p:cNvSpPr/>
              <p:nvPr/>
            </p:nvSpPr>
            <p:spPr>
              <a:xfrm>
                <a:off x="3201509" y="6023728"/>
                <a:ext cx="2267251" cy="320511"/>
              </a:xfrm>
              <a:prstGeom prst="rightArrow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64B8C166-DA75-2E8C-C385-7FA85AB5F0A0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1801" y="1605980"/>
              <a:ext cx="3323533" cy="1630275"/>
            </a:xfrm>
            <a:prstGeom prst="rect">
              <a:avLst/>
            </a:prstGeom>
            <a:noFill/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6609DA71-9B4E-A2E6-5995-C6BFD873A29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5" b="6293"/>
          <a:stretch/>
        </p:blipFill>
        <p:spPr bwMode="auto">
          <a:xfrm>
            <a:off x="100221" y="4150389"/>
            <a:ext cx="3521951" cy="257108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Picture 18" descr="Map&#10;&#10;Description automatically generated">
            <a:extLst>
              <a:ext uri="{FF2B5EF4-FFF2-40B4-BE49-F238E27FC236}">
                <a16:creationId xmlns:a16="http://schemas.microsoft.com/office/drawing/2014/main" id="{217983EF-58F9-EED2-0B62-F7AECC3768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45" y="1171387"/>
            <a:ext cx="3200093" cy="240007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B818A43-97EB-3C4B-6167-00987FFD245D}"/>
              </a:ext>
            </a:extLst>
          </p:cNvPr>
          <p:cNvSpPr txBox="1"/>
          <p:nvPr/>
        </p:nvSpPr>
        <p:spPr>
          <a:xfrm>
            <a:off x="2646103" y="1200684"/>
            <a:ext cx="81197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/>
              <a:t>Stage 1</a:t>
            </a:r>
          </a:p>
        </p:txBody>
      </p:sp>
    </p:spTree>
    <p:extLst>
      <p:ext uri="{BB962C8B-B14F-4D97-AF65-F5344CB8AC3E}">
        <p14:creationId xmlns:p14="http://schemas.microsoft.com/office/powerpoint/2010/main" val="7392727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76606-816E-7B45-9FD0-5D5251642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852" y="172467"/>
            <a:ext cx="11880296" cy="545969"/>
          </a:xfrm>
        </p:spPr>
        <p:txBody>
          <a:bodyPr>
            <a:noAutofit/>
          </a:bodyPr>
          <a:lstStyle/>
          <a:p>
            <a:pPr algn="ctr"/>
            <a:r>
              <a:rPr lang="en-GB" sz="3200" b="1" dirty="0">
                <a:latin typeface="Cambria" panose="02040503050406030204" pitchFamily="18" charset="0"/>
                <a:cs typeface="Times New Roman" panose="02020603050405020304" pitchFamily="18" charset="0"/>
              </a:rPr>
              <a:t>Vertical Fracture: API 19D Fracture Conductivity Testing</a:t>
            </a:r>
            <a:endParaRPr lang="en-US" sz="3200" b="1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801772-9C60-2440-A924-7D8D3CDBB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8750" y="6225025"/>
            <a:ext cx="2743200" cy="365125"/>
          </a:xfrm>
        </p:spPr>
        <p:txBody>
          <a:bodyPr/>
          <a:lstStyle/>
          <a:p>
            <a:fld id="{55FB6C1A-8659-1D46-B3EB-DD83382662B8}" type="slidenum">
              <a:rPr lang="en-US" smtClean="0"/>
              <a:t>8</a:t>
            </a:fld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DD94238-71C3-450D-8C5C-122DD2DB9A74}"/>
              </a:ext>
            </a:extLst>
          </p:cNvPr>
          <p:cNvSpPr txBox="1"/>
          <p:nvPr/>
        </p:nvSpPr>
        <p:spPr>
          <a:xfrm>
            <a:off x="400050" y="840309"/>
            <a:ext cx="5843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Conductivity of the Caney Shale samples, API-19D test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8" t="9776" r="12951" b="4668"/>
          <a:stretch/>
        </p:blipFill>
        <p:spPr>
          <a:xfrm>
            <a:off x="674370" y="1327835"/>
            <a:ext cx="4795073" cy="387294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3517" y="5207258"/>
            <a:ext cx="11932631" cy="1200329"/>
          </a:xfrm>
          <a:prstGeom prst="rect">
            <a:avLst/>
          </a:prstGeom>
          <a:solidFill>
            <a:schemeClr val="accent2">
              <a:lumMod val="20000"/>
              <a:lumOff val="80000"/>
              <a:alpha val="40529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dirty="0">
                <a:latin typeface="Cambria" panose="02040503050406030204" pitchFamily="18" charset="0"/>
              </a:rPr>
              <a:t>As expected, fracture conductivity decreases with an increase in confining stress, although much lower in ductile samples compared to reservoir samples.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>
                <a:latin typeface="Cambria" panose="02040503050406030204" pitchFamily="18" charset="0"/>
              </a:rPr>
              <a:t>A reduction in confining stress after the maximum confining stress shows that there is no permeability re-instatement even after confining stress is reduced by 50%.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9F1897-9A13-4DB3-8F81-7E10A77745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0" t="9259" r="10993" b="5050"/>
          <a:stretch/>
        </p:blipFill>
        <p:spPr>
          <a:xfrm>
            <a:off x="6243238" y="1323954"/>
            <a:ext cx="4895368" cy="395154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49918E8-5842-49EB-B4F5-BB82482AC158}"/>
              </a:ext>
            </a:extLst>
          </p:cNvPr>
          <p:cNvSpPr txBox="1"/>
          <p:nvPr/>
        </p:nvSpPr>
        <p:spPr>
          <a:xfrm>
            <a:off x="6243238" y="751523"/>
            <a:ext cx="577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Fracture width change during API-19D test on Caney Shale samples, 50hrs, 2,000 to 12,000, 125</a:t>
            </a:r>
            <a:r>
              <a:rPr lang="en-US" sz="1600" b="1" baseline="30000" dirty="0"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F56B1E-A085-6EEF-A9C4-4640E800A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EC6C-9033-B64F-A5CB-D24383951215}" type="datetime1">
              <a:rPr lang="en-US" smtClean="0"/>
              <a:t>28-Apr-23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4D5C52-4481-3648-52CE-F3339C2CF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47273" y="6356350"/>
            <a:ext cx="9824267" cy="365125"/>
          </a:xfrm>
        </p:spPr>
        <p:txBody>
          <a:bodyPr/>
          <a:lstStyle/>
          <a:p>
            <a:pPr marR="0" lvl="0" algn="just">
              <a:spcBef>
                <a:spcPts val="0"/>
              </a:spcBef>
              <a:spcAft>
                <a:spcPts val="0"/>
              </a:spcAft>
              <a:buSzPts val="1100"/>
            </a:pP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Katende</a:t>
            </a:r>
            <a:r>
              <a:rPr lang="en-US" sz="1000" b="1" baseline="30000" dirty="0" err="1">
                <a:solidFill>
                  <a:srgbClr val="ED7D3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GS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A., Allen, C., Rutqvist</a:t>
            </a:r>
            <a:r>
              <a:rPr lang="en-US" sz="1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*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J., Nakagawa, S., and Radonjic</a:t>
            </a:r>
            <a:r>
              <a:rPr lang="en-US" sz="1000" b="1" dirty="0">
                <a:solidFill>
                  <a:srgbClr val="ED7D3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*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M., (</a:t>
            </a:r>
            <a:r>
              <a:rPr lang="en-US" sz="1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).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Experimental and numerical investigation of proppant embedment and conductivity reduction within a fracture in the Caney shale, Southern Oklahoma, USA. 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Fuel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0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hlinkClick r:id="rId4"/>
              </a:rPr>
              <a:t>341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 127571. June 1, 2023, </a:t>
            </a:r>
            <a:r>
              <a:rPr lang="en-US" sz="10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hlinkClick r:id="rId5" tooltip="Persistent link using digital object identifier"/>
              </a:rPr>
              <a:t>https://doi.org/10.1016/j.fuel.2023.127571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382C232-CF08-BDBB-79D9-4EAF927E2907}"/>
              </a:ext>
            </a:extLst>
          </p:cNvPr>
          <p:cNvCxnSpPr/>
          <p:nvPr/>
        </p:nvCxnSpPr>
        <p:spPr>
          <a:xfrm>
            <a:off x="172481" y="724915"/>
            <a:ext cx="11847037" cy="0"/>
          </a:xfrm>
          <a:prstGeom prst="line">
            <a:avLst/>
          </a:prstGeom>
          <a:ln w="63500" cmpd="sng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70609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1A655B2-DC91-14D4-724A-E26C47723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43" y="1683075"/>
            <a:ext cx="7275907" cy="34918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6A8C2DD-8091-B082-F62F-35850EDB73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324" t="9027" r="8731" b="5000"/>
          <a:stretch/>
        </p:blipFill>
        <p:spPr bwMode="auto">
          <a:xfrm>
            <a:off x="7509000" y="1760503"/>
            <a:ext cx="4508580" cy="34918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0A755D3-FFE5-86C0-9B1B-8154173D2B5C}"/>
              </a:ext>
            </a:extLst>
          </p:cNvPr>
          <p:cNvSpPr txBox="1"/>
          <p:nvPr/>
        </p:nvSpPr>
        <p:spPr>
          <a:xfrm>
            <a:off x="194158" y="1030531"/>
            <a:ext cx="7359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b="1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CT scan image of the composite Caney shale sample (five ductile/brittle 1x2 inch plugs) inserted in a carbon composite core holder (12x4 inch).</a:t>
            </a:r>
            <a:endParaRPr lang="en-US" b="1" dirty="0">
              <a:latin typeface="Cambria" panose="020405030504060302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C26AE5-17DF-000D-1E23-97EDCDCF093B}"/>
              </a:ext>
            </a:extLst>
          </p:cNvPr>
          <p:cNvSpPr txBox="1"/>
          <p:nvPr/>
        </p:nvSpPr>
        <p:spPr>
          <a:xfrm>
            <a:off x="7683420" y="1087536"/>
            <a:ext cx="4508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latin typeface="Cambria" panose="02040503050406030204" pitchFamily="18" charset="0"/>
                <a:ea typeface="Times New Roman" panose="02020603050405020304" pitchFamily="18" charset="0"/>
              </a:rPr>
              <a:t>F</a:t>
            </a:r>
            <a:r>
              <a:rPr lang="en-US" sz="1600" b="1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racture conductivity vs overburden pressure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coupling temperatures </a:t>
            </a:r>
            <a:r>
              <a:rPr lang="en-US" sz="1600" b="1" dirty="0">
                <a:latin typeface="Cambria" panose="02040503050406030204" pitchFamily="18" charset="0"/>
                <a:ea typeface="Times New Roman" panose="02020603050405020304" pitchFamily="18" charset="0"/>
              </a:rPr>
              <a:t>&amp;</a:t>
            </a:r>
            <a:r>
              <a:rPr lang="en-US" sz="1600" b="1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pressures.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DE4A3C-0E2B-12FE-297A-B8182EAF4601}"/>
              </a:ext>
            </a:extLst>
          </p:cNvPr>
          <p:cNvSpPr txBox="1"/>
          <p:nvPr/>
        </p:nvSpPr>
        <p:spPr>
          <a:xfrm>
            <a:off x="170543" y="5364782"/>
            <a:ext cx="11847037" cy="1015663"/>
          </a:xfrm>
          <a:prstGeom prst="rect">
            <a:avLst/>
          </a:prstGeom>
          <a:solidFill>
            <a:schemeClr val="accent2">
              <a:lumMod val="20000"/>
              <a:lumOff val="80000"/>
              <a:alpha val="29225"/>
            </a:schemeClr>
          </a:solidFill>
        </p:spPr>
        <p:txBody>
          <a:bodyPr wrap="square">
            <a:spAutoFit/>
          </a:bodyPr>
          <a:lstStyle/>
          <a:p>
            <a:pPr marL="342900" marR="0" indent="-34290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en-US" sz="2000" dirty="0">
                <a:latin typeface="Cambria" panose="02040503050406030204" pitchFamily="18" charset="0"/>
                <a:ea typeface="Times New Roman" panose="02020603050405020304" pitchFamily="18" charset="0"/>
              </a:rPr>
              <a:t>F</a:t>
            </a:r>
            <a:r>
              <a:rPr lang="en-US" sz="20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racture conductivity decreases with an increase in confinement stress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en-US" sz="20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Reduced fracture permeability is caused by significantly more severe events, such as proppant embedment and proppant crushing</a:t>
            </a:r>
          </a:p>
        </p:txBody>
      </p:sp>
      <p:sp>
        <p:nvSpPr>
          <p:cNvPr id="8" name="Slide Number Placeholder 9">
            <a:extLst>
              <a:ext uri="{FF2B5EF4-FFF2-40B4-BE49-F238E27FC236}">
                <a16:creationId xmlns:a16="http://schemas.microsoft.com/office/drawing/2014/main" id="{809DEAA6-520E-C04F-32E3-D4B2870D4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8257" y="6316492"/>
            <a:ext cx="2743200" cy="365125"/>
          </a:xfrm>
        </p:spPr>
        <p:txBody>
          <a:bodyPr/>
          <a:lstStyle/>
          <a:p>
            <a:fld id="{A33B2B45-8F67-194F-8970-67C4A2D16292}" type="slidenum">
              <a:rPr lang="en-US" sz="1600" b="1" smtClean="0">
                <a:solidFill>
                  <a:schemeClr val="tx1"/>
                </a:solidFill>
              </a:rPr>
              <a:t>9</a:t>
            </a:fld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8D1EF1-F76D-5B36-AC2A-90DBF388393C}"/>
              </a:ext>
            </a:extLst>
          </p:cNvPr>
          <p:cNvSpPr txBox="1"/>
          <p:nvPr/>
        </p:nvSpPr>
        <p:spPr>
          <a:xfrm>
            <a:off x="83332" y="202476"/>
            <a:ext cx="120214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mbria" panose="02040503050406030204" pitchFamily="18" charset="0"/>
                <a:cs typeface="Times New Roman" panose="02020603050405020304" pitchFamily="18" charset="0"/>
              </a:rPr>
              <a:t>Flow-Through Monolayer-Filled-Proppant Fracture 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612B62-5F49-E50B-EA50-885B1CD180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03363" y="6492875"/>
            <a:ext cx="2743200" cy="365125"/>
          </a:xfrm>
        </p:spPr>
        <p:txBody>
          <a:bodyPr/>
          <a:lstStyle/>
          <a:p>
            <a:fld id="{F19F3312-8F59-4D43-9DBE-D7B81A93904F}" type="datetime1">
              <a:rPr lang="en-US" smtClean="0"/>
              <a:t>28-Apr-23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562923F-7D2D-E3AD-B1E5-5539864D3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37095" y="6492875"/>
            <a:ext cx="10256808" cy="365125"/>
          </a:xfrm>
        </p:spPr>
        <p:txBody>
          <a:bodyPr/>
          <a:lstStyle/>
          <a:p>
            <a:pPr algn="just"/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Katende</a:t>
            </a:r>
            <a:r>
              <a:rPr lang="en-US" sz="900" b="1" baseline="30000" dirty="0">
                <a:solidFill>
                  <a:srgbClr val="ED7D3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GS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A., Rutqvist, J., Massion, C., Radonjic</a:t>
            </a:r>
            <a:r>
              <a:rPr lang="en-US" sz="900" dirty="0">
                <a:solidFill>
                  <a:srgbClr val="ED7D3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*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M</a:t>
            </a: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(2023),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9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Experimental flow through a single fracture with a thin layer proppant: Impact of mineralogy, surface roughness, fluids, stress, time and temperature on proppant embedment and fracture conductivity for the Caney Shale, South-West Oklahoma, USA, 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Energy,</a:t>
            </a:r>
            <a:r>
              <a:rPr lang="en-US" sz="9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127181,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2023. </a:t>
            </a:r>
            <a:r>
              <a:rPr lang="en-US" sz="9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hlinkClick r:id="rId4"/>
              </a:rPr>
              <a:t>https://doi.org/10.1016/j.energy.2023.127181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</a:t>
            </a:r>
          </a:p>
          <a:p>
            <a:endParaRPr lang="en-US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18764BE-E892-1762-14CF-C3151BACEF9C}"/>
              </a:ext>
            </a:extLst>
          </p:cNvPr>
          <p:cNvCxnSpPr/>
          <p:nvPr/>
        </p:nvCxnSpPr>
        <p:spPr>
          <a:xfrm>
            <a:off x="170543" y="822675"/>
            <a:ext cx="11847037" cy="0"/>
          </a:xfrm>
          <a:prstGeom prst="line">
            <a:avLst/>
          </a:prstGeom>
          <a:ln w="63500" cmpd="sng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07625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4740</TotalTime>
  <Words>2711</Words>
  <Application>Microsoft Office PowerPoint</Application>
  <PresentationFormat>Widescreen</PresentationFormat>
  <Paragraphs>302</Paragraphs>
  <Slides>18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Calibri Light</vt:lpstr>
      <vt:lpstr>Cambria</vt:lpstr>
      <vt:lpstr>Georgia</vt:lpstr>
      <vt:lpstr>Times New Roman</vt:lpstr>
      <vt:lpstr>Wingdings</vt:lpstr>
      <vt:lpstr>Office Theme</vt:lpstr>
      <vt:lpstr>PowerPoint Presentation</vt:lpstr>
      <vt:lpstr> Task 6A/12A: Rock-Proppant/Fluid Interactions</vt:lpstr>
      <vt:lpstr>Task 6A/12A: Rock- Fluid/Proppant Interactions: 2D/3DMicrostructural Characterization &amp; Gas Adsorption</vt:lpstr>
      <vt:lpstr>PowerPoint Presentation</vt:lpstr>
      <vt:lpstr>High-pressure Methane Adsorption</vt:lpstr>
      <vt:lpstr>Task6 A/12A: Rock- Fluid/Multiscale Approach to Proppant Embedment and its Impact on Fracture Conductivity</vt:lpstr>
      <vt:lpstr>PowerPoint Presentation</vt:lpstr>
      <vt:lpstr>Vertical Fracture: API 19D Fracture Conductivity Testing</vt:lpstr>
      <vt:lpstr>PowerPoint Presentation</vt:lpstr>
      <vt:lpstr>Micro/Nano Mechanical Properties of Caney Shale</vt:lpstr>
      <vt:lpstr>PowerPoint Presentation</vt:lpstr>
      <vt:lpstr>Materials and Methods</vt:lpstr>
      <vt:lpstr>Mineralogical Alterations of Caney Shale Powders in Field Fracturing Fluids (HF)-XRD</vt:lpstr>
      <vt:lpstr>Chemical Composition of Caney-HF Effluent (ICPMS)  </vt:lpstr>
      <vt:lpstr>Mineralogical Alterations of Caney Shale Powders in Field Produced Fluids (PF)-XRD</vt:lpstr>
      <vt:lpstr>PowerPoint Presentation</vt:lpstr>
      <vt:lpstr>Key Observations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Awejori, Gabriel</dc:creator>
  <cp:lastModifiedBy>Gabriel Awejori</cp:lastModifiedBy>
  <cp:revision>34</cp:revision>
  <dcterms:created xsi:type="dcterms:W3CDTF">2023-04-04T05:00:55Z</dcterms:created>
  <dcterms:modified xsi:type="dcterms:W3CDTF">2023-05-01T06:31:17Z</dcterms:modified>
</cp:coreProperties>
</file>