
<file path=[Content_Types].xml><?xml version="1.0" encoding="utf-8"?>
<Types xmlns="http://schemas.openxmlformats.org/package/2006/content-types">
  <Default Extension="emf" ContentType="image/x-emf"/>
  <Default Extension="jpeg" ContentType="image/jpeg"/>
  <Default Extension="jpg" ContentType="image/jp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media/image11.JPG" ContentType="image/jpeg"/>
  <Override PartName="/ppt/media/image12.JPG" ContentType="image/jpeg"/>
  <Override PartName="/ppt/media/image13.JPG" ContentType="image/jpeg"/>
  <Override PartName="/ppt/ink/ink1.xml" ContentType="application/inkml+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charts/chart12.xml" ContentType="application/vnd.openxmlformats-officedocument.drawingml.chart+xml"/>
  <Override PartName="/ppt/charts/style7.xml" ContentType="application/vnd.ms-office.chartstyle+xml"/>
  <Override PartName="/ppt/charts/colors7.xml" ContentType="application/vnd.ms-office.chartcolorstyle+xml"/>
  <Override PartName="/ppt/charts/chart13.xml" ContentType="application/vnd.openxmlformats-officedocument.drawingml.chart+xml"/>
  <Override PartName="/ppt/charts/style8.xml" ContentType="application/vnd.ms-office.chartstyle+xml"/>
  <Override PartName="/ppt/charts/colors8.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82" r:id="rId2"/>
    <p:sldId id="258" r:id="rId3"/>
    <p:sldId id="887" r:id="rId4"/>
    <p:sldId id="777" r:id="rId5"/>
    <p:sldId id="886" r:id="rId6"/>
    <p:sldId id="885" r:id="rId7"/>
    <p:sldId id="864" r:id="rId8"/>
    <p:sldId id="865" r:id="rId9"/>
    <p:sldId id="866" r:id="rId10"/>
    <p:sldId id="877" r:id="rId11"/>
    <p:sldId id="827" r:id="rId12"/>
    <p:sldId id="878" r:id="rId13"/>
    <p:sldId id="828" r:id="rId14"/>
    <p:sldId id="829" r:id="rId15"/>
    <p:sldId id="883" r:id="rId16"/>
    <p:sldId id="876" r:id="rId17"/>
    <p:sldId id="833" r:id="rId18"/>
    <p:sldId id="835" r:id="rId19"/>
    <p:sldId id="834" r:id="rId20"/>
    <p:sldId id="874" r:id="rId21"/>
    <p:sldId id="875" r:id="rId22"/>
    <p:sldId id="884" r:id="rId23"/>
    <p:sldId id="871" r:id="rId24"/>
    <p:sldId id="838" r:id="rId25"/>
    <p:sldId id="888" r:id="rId26"/>
    <p:sldId id="840" r:id="rId27"/>
    <p:sldId id="809" r:id="rId28"/>
    <p:sldId id="857" r:id="rId29"/>
    <p:sldId id="859" r:id="rId30"/>
    <p:sldId id="880" r:id="rId31"/>
    <p:sldId id="860" r:id="rId32"/>
    <p:sldId id="879" r:id="rId33"/>
    <p:sldId id="868" r:id="rId34"/>
    <p:sldId id="882" r:id="rId35"/>
    <p:sldId id="881" r:id="rId36"/>
    <p:sldId id="275" r:id="rId37"/>
    <p:sldId id="276" r:id="rId38"/>
    <p:sldId id="873"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0" d="100"/>
          <a:sy n="70" d="100"/>
        </p:scale>
        <p:origin x="660"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charts/_rels/chart1.xml.rels><?xml version="1.0" encoding="UTF-8" standalone="yes"?>
<Relationships xmlns="http://schemas.openxmlformats.org/package/2006/relationships"><Relationship Id="rId3" Type="http://schemas.openxmlformats.org/officeDocument/2006/relationships/oleObject" Target="file:///C:\Users\Awejori\Desktop\ARMA%2022%20Journal\Coded%20Names\ICP_MS%20Analysis%201.xlsm"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1" Type="http://schemas.openxmlformats.org/officeDocument/2006/relationships/oleObject" Target="file:///C:\Users\Awejori\Desktop\Experiment%204\Gabriel%20Awejori%20XRF.xls" TargetMode="External"/></Relationships>
</file>

<file path=ppt/charts/_rels/chart11.xml.rels><?xml version="1.0" encoding="UTF-8" standalone="yes"?>
<Relationships xmlns="http://schemas.openxmlformats.org/package/2006/relationships"><Relationship Id="rId1" Type="http://schemas.openxmlformats.org/officeDocument/2006/relationships/oleObject" Target="file:///C:\Users\Awejori\Desktop\Experiment%204\Gabriel%20Awejori%20XRF.xls" TargetMode="External"/></Relationships>
</file>

<file path=ppt/charts/_rels/chart12.xml.rels><?xml version="1.0" encoding="UTF-8" standalone="yes"?>
<Relationships xmlns="http://schemas.openxmlformats.org/package/2006/relationships"><Relationship Id="rId3" Type="http://schemas.openxmlformats.org/officeDocument/2006/relationships/oleObject" Target="file:///C:\Users\Awejori\Desktop\Experiment%204\Hardness%20Measurements.xlsx" TargetMode="External"/><Relationship Id="rId2" Type="http://schemas.microsoft.com/office/2011/relationships/chartColorStyle" Target="colors7.xml"/><Relationship Id="rId1" Type="http://schemas.microsoft.com/office/2011/relationships/chartStyle" Target="style7.xml"/></Relationships>
</file>

<file path=ppt/charts/_rels/chart13.xml.rels><?xml version="1.0" encoding="UTF-8" standalone="yes"?>
<Relationships xmlns="http://schemas.openxmlformats.org/package/2006/relationships"><Relationship Id="rId3" Type="http://schemas.openxmlformats.org/officeDocument/2006/relationships/oleObject" Target="file:///C:\Users\Awejori\Desktop\Experiment%204\Hardness%20Measurements.xlsx" TargetMode="External"/><Relationship Id="rId2" Type="http://schemas.microsoft.com/office/2011/relationships/chartColorStyle" Target="colors8.xml"/><Relationship Id="rId1" Type="http://schemas.microsoft.com/office/2011/relationships/chartStyle" Target="style8.xml"/></Relationships>
</file>

<file path=ppt/charts/_rels/chart2.xml.rels><?xml version="1.0" encoding="UTF-8" standalone="yes"?>
<Relationships xmlns="http://schemas.openxmlformats.org/package/2006/relationships"><Relationship Id="rId3" Type="http://schemas.openxmlformats.org/officeDocument/2006/relationships/oleObject" Target="file:///C:\Users\Awejori\Desktop\ARMA%2022%20Journal\Coded%20Names\ICP_MS%20Analysis%201.xlsm"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Awejori\Desktop\ARMA%2022%20Journal\Coded%20Names\ICP_MS%20Analysis%201.xlsm"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Awejori\Desktop\Produced%20Fluid\ICP-MS%20Data%20Report%20for%20Gabriel%20%2024%20fluid%20samples_Reported%202023_3_24_Corrected%20DI%20lithium%20concs.xlsm"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C:\Users\Awejori\Desktop\Produced%20Fluid\ICP-MS%20Data%20Report%20for%20Gabriel%20%2024%20fluid%20samples_Reported%202023_3_24_Corrected%20DI%20lithium%20concs.xlsm"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C:\Users\Awejori\Desktop\Produced%20Fluid\ICP-MS%20Data%20Report%20for%20Gabriel%20%2024%20fluid%20samples_Reported%202023_3_24_Corrected%20DI%20lithium%20concs.xlsm"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1" Type="http://schemas.openxmlformats.org/officeDocument/2006/relationships/oleObject" Target="file:///C:\Users\Awejori\Desktop\Experiment%204\Gabriel%20Awejori%20XRF.xls" TargetMode="External"/></Relationships>
</file>

<file path=ppt/charts/_rels/chart8.xml.rels><?xml version="1.0" encoding="UTF-8" standalone="yes"?>
<Relationships xmlns="http://schemas.openxmlformats.org/package/2006/relationships"><Relationship Id="rId1" Type="http://schemas.openxmlformats.org/officeDocument/2006/relationships/oleObject" Target="file:///C:\Users\Awejori\Desktop\Experiment%204\Gabriel%20Awejori%20XRF.xls" TargetMode="External"/></Relationships>
</file>

<file path=ppt/charts/_rels/chart9.xml.rels><?xml version="1.0" encoding="UTF-8" standalone="yes"?>
<Relationships xmlns="http://schemas.openxmlformats.org/package/2006/relationships"><Relationship Id="rId1" Type="http://schemas.openxmlformats.org/officeDocument/2006/relationships/oleObject" Target="file:///C:\Users\Awejori\Desktop\Experiment%204\Gabriel%20Awejori%20XRF.xls"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1" i="0" u="none" strike="noStrike" kern="1200" spc="0" baseline="0">
                <a:solidFill>
                  <a:sysClr val="windowText" lastClr="000000"/>
                </a:solidFill>
                <a:latin typeface="Georgia" panose="02040502050405020303" pitchFamily="18" charset="0"/>
                <a:ea typeface="+mn-ea"/>
                <a:cs typeface="Times New Roman" panose="02020603050405020304" pitchFamily="18" charset="0"/>
              </a:defRPr>
            </a:pPr>
            <a:r>
              <a:rPr lang="en-US" sz="1200" b="1">
                <a:solidFill>
                  <a:sysClr val="windowText" lastClr="000000"/>
                </a:solidFill>
                <a:latin typeface="Georgia" panose="02040502050405020303" pitchFamily="18" charset="0"/>
                <a:cs typeface="Times New Roman" panose="02020603050405020304" pitchFamily="18" charset="0"/>
              </a:rPr>
              <a:t>Ca Concentration</a:t>
            </a:r>
          </a:p>
        </c:rich>
      </c:tx>
      <c:layout>
        <c:manualLayout>
          <c:xMode val="edge"/>
          <c:yMode val="edge"/>
          <c:x val="0.36878057842584888"/>
          <c:y val="0.11938505155903162"/>
        </c:manualLayout>
      </c:layout>
      <c:overlay val="0"/>
      <c:spPr>
        <a:noFill/>
        <a:ln>
          <a:noFill/>
        </a:ln>
        <a:effectLst/>
      </c:spPr>
      <c:txPr>
        <a:bodyPr rot="0" spcFirstLastPara="1" vertOverflow="ellipsis" vert="horz" wrap="square" anchor="ctr" anchorCtr="1"/>
        <a:lstStyle/>
        <a:p>
          <a:pPr>
            <a:defRPr sz="1200" b="1" i="0" u="none" strike="noStrike" kern="1200" spc="0" baseline="0">
              <a:solidFill>
                <a:sysClr val="windowText" lastClr="000000"/>
              </a:solidFill>
              <a:latin typeface="Georgia" panose="02040502050405020303" pitchFamily="18" charset="0"/>
              <a:ea typeface="+mn-ea"/>
              <a:cs typeface="Times New Roman" panose="02020603050405020304" pitchFamily="18" charset="0"/>
            </a:defRPr>
          </a:pPr>
          <a:endParaRPr lang="en-US"/>
        </a:p>
      </c:txPr>
    </c:title>
    <c:autoTitleDeleted val="0"/>
    <c:plotArea>
      <c:layout>
        <c:manualLayout>
          <c:layoutTarget val="inner"/>
          <c:xMode val="edge"/>
          <c:yMode val="edge"/>
          <c:x val="0.21114186484265224"/>
          <c:y val="0.19218190438540605"/>
          <c:w val="0.75182109812031073"/>
          <c:h val="0.50326309884478648"/>
        </c:manualLayout>
      </c:layout>
      <c:barChart>
        <c:barDir val="col"/>
        <c:grouping val="clustered"/>
        <c:varyColors val="0"/>
        <c:ser>
          <c:idx val="2"/>
          <c:order val="0"/>
          <c:tx>
            <c:strRef>
              <c:f>'Plots 2'!$A$34</c:f>
              <c:strCache>
                <c:ptCount val="1"/>
                <c:pt idx="0">
                  <c:v>0 days</c:v>
                </c:pt>
              </c:strCache>
            </c:strRef>
          </c:tx>
          <c:spPr>
            <a:pattFill prst="pct50">
              <a:fgClr>
                <a:schemeClr val="tx1">
                  <a:lumMod val="75000"/>
                  <a:lumOff val="25000"/>
                </a:schemeClr>
              </a:fgClr>
              <a:bgClr>
                <a:schemeClr val="bg1"/>
              </a:bgClr>
            </a:pattFill>
            <a:ln>
              <a:noFill/>
            </a:ln>
            <a:effectLst/>
          </c:spPr>
          <c:invertIfNegative val="0"/>
          <c:errBars>
            <c:errBarType val="both"/>
            <c:errValType val="cust"/>
            <c:noEndCap val="0"/>
            <c:plus>
              <c:numRef>
                <c:f>'Plot SSD'!$B$34:$F$34</c:f>
                <c:numCache>
                  <c:formatCode>General</c:formatCode>
                  <c:ptCount val="5"/>
                  <c:pt idx="0">
                    <c:v>2986.8867909999999</c:v>
                  </c:pt>
                  <c:pt idx="1">
                    <c:v>2986.8867909999999</c:v>
                  </c:pt>
                  <c:pt idx="2">
                    <c:v>2986.8867909999999</c:v>
                  </c:pt>
                  <c:pt idx="3">
                    <c:v>2986.8867909999999</c:v>
                  </c:pt>
                  <c:pt idx="4">
                    <c:v>2986.8867909999999</c:v>
                  </c:pt>
                </c:numCache>
              </c:numRef>
            </c:plus>
            <c:minus>
              <c:numRef>
                <c:f>'Plot SSD'!$B$34:$F$34</c:f>
                <c:numCache>
                  <c:formatCode>General</c:formatCode>
                  <c:ptCount val="5"/>
                  <c:pt idx="0">
                    <c:v>2986.8867909999999</c:v>
                  </c:pt>
                  <c:pt idx="1">
                    <c:v>2986.8867909999999</c:v>
                  </c:pt>
                  <c:pt idx="2">
                    <c:v>2986.8867909999999</c:v>
                  </c:pt>
                  <c:pt idx="3">
                    <c:v>2986.8867909999999</c:v>
                  </c:pt>
                  <c:pt idx="4">
                    <c:v>2986.8867909999999</c:v>
                  </c:pt>
                </c:numCache>
              </c:numRef>
            </c:minus>
            <c:spPr>
              <a:noFill/>
              <a:ln w="9525" cap="flat" cmpd="sng" algn="ctr">
                <a:solidFill>
                  <a:schemeClr val="tx1">
                    <a:lumMod val="65000"/>
                    <a:lumOff val="35000"/>
                  </a:schemeClr>
                </a:solidFill>
                <a:round/>
              </a:ln>
              <a:effectLst/>
            </c:spPr>
          </c:errBars>
          <c:val>
            <c:numRef>
              <c:f>'Plots 2'!$B$34:$F$34</c:f>
              <c:numCache>
                <c:formatCode>0.0</c:formatCode>
                <c:ptCount val="5"/>
                <c:pt idx="0">
                  <c:v>64587.667818000002</c:v>
                </c:pt>
                <c:pt idx="1">
                  <c:v>64587.667818000002</c:v>
                </c:pt>
                <c:pt idx="2">
                  <c:v>64587.667818000002</c:v>
                </c:pt>
                <c:pt idx="3">
                  <c:v>64587.667818000002</c:v>
                </c:pt>
                <c:pt idx="4">
                  <c:v>64587.667818000002</c:v>
                </c:pt>
              </c:numCache>
            </c:numRef>
          </c:val>
          <c:extLst>
            <c:ext xmlns:c16="http://schemas.microsoft.com/office/drawing/2014/chart" uri="{C3380CC4-5D6E-409C-BE32-E72D297353CC}">
              <c16:uniqueId val="{00000000-EE5B-4DBC-A384-77C01B26926C}"/>
            </c:ext>
          </c:extLst>
        </c:ser>
        <c:ser>
          <c:idx val="0"/>
          <c:order val="1"/>
          <c:tx>
            <c:strRef>
              <c:f>'Plots 2'!$A$35</c:f>
              <c:strCache>
                <c:ptCount val="1"/>
                <c:pt idx="0">
                  <c:v>7 days</c:v>
                </c:pt>
              </c:strCache>
            </c:strRef>
          </c:tx>
          <c:spPr>
            <a:pattFill prst="dkDnDiag">
              <a:fgClr>
                <a:srgbClr val="0070C0"/>
              </a:fgClr>
              <a:bgClr>
                <a:schemeClr val="bg1"/>
              </a:bgClr>
            </a:pattFill>
            <a:ln>
              <a:noFill/>
            </a:ln>
            <a:effectLst/>
          </c:spPr>
          <c:invertIfNegative val="0"/>
          <c:errBars>
            <c:errBarType val="both"/>
            <c:errValType val="cust"/>
            <c:noEndCap val="0"/>
            <c:plus>
              <c:numRef>
                <c:f>'Plot SSD'!$B$35:$F$35</c:f>
                <c:numCache>
                  <c:formatCode>General</c:formatCode>
                  <c:ptCount val="5"/>
                  <c:pt idx="0">
                    <c:v>1425.6150440000001</c:v>
                  </c:pt>
                  <c:pt idx="1">
                    <c:v>4427.9109699999999</c:v>
                  </c:pt>
                  <c:pt idx="2">
                    <c:v>2358.1883550000002</c:v>
                  </c:pt>
                  <c:pt idx="3">
                    <c:v>1600.8363870000001</c:v>
                  </c:pt>
                  <c:pt idx="4">
                    <c:v>3609.9845170000003</c:v>
                  </c:pt>
                </c:numCache>
              </c:numRef>
            </c:plus>
            <c:minus>
              <c:numRef>
                <c:f>'Plot SSD'!$B$35:$F$35</c:f>
                <c:numCache>
                  <c:formatCode>General</c:formatCode>
                  <c:ptCount val="5"/>
                  <c:pt idx="0">
                    <c:v>1425.6150440000001</c:v>
                  </c:pt>
                  <c:pt idx="1">
                    <c:v>4427.9109699999999</c:v>
                  </c:pt>
                  <c:pt idx="2">
                    <c:v>2358.1883550000002</c:v>
                  </c:pt>
                  <c:pt idx="3">
                    <c:v>1600.8363870000001</c:v>
                  </c:pt>
                  <c:pt idx="4">
                    <c:v>3609.9845170000003</c:v>
                  </c:pt>
                </c:numCache>
              </c:numRef>
            </c:minus>
            <c:spPr>
              <a:noFill/>
              <a:ln w="9525" cap="flat" cmpd="sng" algn="ctr">
                <a:solidFill>
                  <a:schemeClr val="tx1">
                    <a:lumMod val="65000"/>
                    <a:lumOff val="35000"/>
                  </a:schemeClr>
                </a:solidFill>
                <a:round/>
              </a:ln>
              <a:effectLst/>
            </c:spPr>
          </c:errBars>
          <c:cat>
            <c:strRef>
              <c:f>'Plots 2'!$B$33:$F$33</c:f>
              <c:strCache>
                <c:ptCount val="5"/>
                <c:pt idx="0">
                  <c:v>V2</c:v>
                </c:pt>
                <c:pt idx="1">
                  <c:v>V3</c:v>
                </c:pt>
                <c:pt idx="2">
                  <c:v>H1</c:v>
                </c:pt>
                <c:pt idx="3">
                  <c:v>H2</c:v>
                </c:pt>
                <c:pt idx="4">
                  <c:v>H3</c:v>
                </c:pt>
              </c:strCache>
            </c:strRef>
          </c:cat>
          <c:val>
            <c:numRef>
              <c:f>'Plots 2'!$B$35:$F$35</c:f>
              <c:numCache>
                <c:formatCode>0.0</c:formatCode>
                <c:ptCount val="5"/>
                <c:pt idx="0">
                  <c:v>64553.707466</c:v>
                </c:pt>
                <c:pt idx="1">
                  <c:v>79761.007903999998</c:v>
                </c:pt>
                <c:pt idx="2">
                  <c:v>76438.092604999998</c:v>
                </c:pt>
                <c:pt idx="3">
                  <c:v>64662.162405000003</c:v>
                </c:pt>
                <c:pt idx="4">
                  <c:v>67431.312417000008</c:v>
                </c:pt>
              </c:numCache>
            </c:numRef>
          </c:val>
          <c:extLst>
            <c:ext xmlns:c16="http://schemas.microsoft.com/office/drawing/2014/chart" uri="{C3380CC4-5D6E-409C-BE32-E72D297353CC}">
              <c16:uniqueId val="{00000001-EE5B-4DBC-A384-77C01B26926C}"/>
            </c:ext>
          </c:extLst>
        </c:ser>
        <c:ser>
          <c:idx val="1"/>
          <c:order val="2"/>
          <c:tx>
            <c:strRef>
              <c:f>'Plots 2'!$A$36</c:f>
              <c:strCache>
                <c:ptCount val="1"/>
                <c:pt idx="0">
                  <c:v>30 days</c:v>
                </c:pt>
              </c:strCache>
            </c:strRef>
          </c:tx>
          <c:spPr>
            <a:pattFill prst="pct75">
              <a:fgClr>
                <a:schemeClr val="accent6">
                  <a:lumMod val="75000"/>
                </a:schemeClr>
              </a:fgClr>
              <a:bgClr>
                <a:schemeClr val="bg1"/>
              </a:bgClr>
            </a:pattFill>
            <a:ln>
              <a:noFill/>
            </a:ln>
            <a:effectLst/>
          </c:spPr>
          <c:invertIfNegative val="0"/>
          <c:errBars>
            <c:errBarType val="both"/>
            <c:errValType val="cust"/>
            <c:noEndCap val="0"/>
            <c:plus>
              <c:numRef>
                <c:f>'Plot SSD'!$B$36:$F$36</c:f>
                <c:numCache>
                  <c:formatCode>General</c:formatCode>
                  <c:ptCount val="5"/>
                  <c:pt idx="0">
                    <c:v>3157.8174449999997</c:v>
                  </c:pt>
                  <c:pt idx="1">
                    <c:v>1869.5785409999999</c:v>
                  </c:pt>
                  <c:pt idx="2">
                    <c:v>3656.6409810000005</c:v>
                  </c:pt>
                  <c:pt idx="3">
                    <c:v>2836.2631149999997</c:v>
                  </c:pt>
                  <c:pt idx="4">
                    <c:v>3116.2408339999997</c:v>
                  </c:pt>
                </c:numCache>
              </c:numRef>
            </c:plus>
            <c:minus>
              <c:numRef>
                <c:f>'Plot SSD'!$B$36:$F$36</c:f>
                <c:numCache>
                  <c:formatCode>General</c:formatCode>
                  <c:ptCount val="5"/>
                  <c:pt idx="0">
                    <c:v>3157.8174449999997</c:v>
                  </c:pt>
                  <c:pt idx="1">
                    <c:v>1869.5785409999999</c:v>
                  </c:pt>
                  <c:pt idx="2">
                    <c:v>3656.6409810000005</c:v>
                  </c:pt>
                  <c:pt idx="3">
                    <c:v>2836.2631149999997</c:v>
                  </c:pt>
                  <c:pt idx="4">
                    <c:v>3116.2408339999997</c:v>
                  </c:pt>
                </c:numCache>
              </c:numRef>
            </c:minus>
            <c:spPr>
              <a:noFill/>
              <a:ln w="9525" cap="flat" cmpd="sng" algn="ctr">
                <a:solidFill>
                  <a:schemeClr val="tx1">
                    <a:lumMod val="65000"/>
                    <a:lumOff val="35000"/>
                  </a:schemeClr>
                </a:solidFill>
                <a:round/>
              </a:ln>
              <a:effectLst/>
            </c:spPr>
          </c:errBars>
          <c:cat>
            <c:strRef>
              <c:f>'Plots 2'!$B$33:$F$33</c:f>
              <c:strCache>
                <c:ptCount val="5"/>
                <c:pt idx="0">
                  <c:v>V2</c:v>
                </c:pt>
                <c:pt idx="1">
                  <c:v>V3</c:v>
                </c:pt>
                <c:pt idx="2">
                  <c:v>H1</c:v>
                </c:pt>
                <c:pt idx="3">
                  <c:v>H2</c:v>
                </c:pt>
                <c:pt idx="4">
                  <c:v>H3</c:v>
                </c:pt>
              </c:strCache>
            </c:strRef>
          </c:cat>
          <c:val>
            <c:numRef>
              <c:f>'Plots 2'!$B$36:$F$36</c:f>
              <c:numCache>
                <c:formatCode>0.0</c:formatCode>
                <c:ptCount val="5"/>
                <c:pt idx="0">
                  <c:v>74269.473716000008</c:v>
                </c:pt>
                <c:pt idx="1">
                  <c:v>68096.322056999998</c:v>
                </c:pt>
                <c:pt idx="2">
                  <c:v>76177.103309999991</c:v>
                </c:pt>
                <c:pt idx="3">
                  <c:v>77720.565688000002</c:v>
                </c:pt>
                <c:pt idx="4">
                  <c:v>69471.569300000003</c:v>
                </c:pt>
              </c:numCache>
            </c:numRef>
          </c:val>
          <c:extLst>
            <c:ext xmlns:c16="http://schemas.microsoft.com/office/drawing/2014/chart" uri="{C3380CC4-5D6E-409C-BE32-E72D297353CC}">
              <c16:uniqueId val="{00000002-EE5B-4DBC-A384-77C01B26926C}"/>
            </c:ext>
          </c:extLst>
        </c:ser>
        <c:dLbls>
          <c:showLegendKey val="0"/>
          <c:showVal val="0"/>
          <c:showCatName val="0"/>
          <c:showSerName val="0"/>
          <c:showPercent val="0"/>
          <c:showBubbleSize val="0"/>
        </c:dLbls>
        <c:gapWidth val="219"/>
        <c:overlap val="-27"/>
        <c:axId val="281219848"/>
        <c:axId val="281221160"/>
      </c:barChart>
      <c:catAx>
        <c:axId val="281219848"/>
        <c:scaling>
          <c:orientation val="minMax"/>
        </c:scaling>
        <c:delete val="0"/>
        <c:axPos val="b"/>
        <c:title>
          <c:tx>
            <c:rich>
              <a:bodyPr rot="0" spcFirstLastPara="1" vertOverflow="ellipsis" vert="horz" wrap="square" anchor="ctr" anchorCtr="1"/>
              <a:lstStyle/>
              <a:p>
                <a:pPr>
                  <a:defRPr sz="1100" b="0" i="0" u="none" strike="noStrike" kern="1200" baseline="0">
                    <a:solidFill>
                      <a:sysClr val="windowText" lastClr="000000"/>
                    </a:solidFill>
                    <a:latin typeface="Georgia" panose="02040502050405020303" pitchFamily="18" charset="0"/>
                    <a:ea typeface="+mn-ea"/>
                    <a:cs typeface="Times New Roman" panose="02020603050405020304" pitchFamily="18" charset="0"/>
                  </a:defRPr>
                </a:pPr>
                <a:r>
                  <a:rPr lang="en-US" sz="1100">
                    <a:solidFill>
                      <a:sysClr val="windowText" lastClr="000000"/>
                    </a:solidFill>
                    <a:latin typeface="Georgia" panose="02040502050405020303" pitchFamily="18" charset="0"/>
                    <a:cs typeface="Times New Roman" panose="02020603050405020304" pitchFamily="18" charset="0"/>
                  </a:rPr>
                  <a:t>Sample</a:t>
                </a:r>
              </a:p>
            </c:rich>
          </c:tx>
          <c:overlay val="0"/>
          <c:spPr>
            <a:noFill/>
            <a:ln>
              <a:noFill/>
            </a:ln>
            <a:effectLst/>
          </c:spPr>
          <c:txPr>
            <a:bodyPr rot="0" spcFirstLastPara="1" vertOverflow="ellipsis" vert="horz" wrap="square" anchor="ctr" anchorCtr="1"/>
            <a:lstStyle/>
            <a:p>
              <a:pPr>
                <a:defRPr sz="1100" b="0" i="0" u="none" strike="noStrike" kern="1200" baseline="0">
                  <a:solidFill>
                    <a:sysClr val="windowText" lastClr="000000"/>
                  </a:solidFill>
                  <a:latin typeface="Georgia" panose="02040502050405020303" pitchFamily="18" charset="0"/>
                  <a:ea typeface="+mn-ea"/>
                  <a:cs typeface="Times New Roman" panose="02020603050405020304" pitchFamily="18" charset="0"/>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ysClr val="windowText" lastClr="000000"/>
                </a:solidFill>
                <a:latin typeface="Georgia" panose="02040502050405020303" pitchFamily="18" charset="0"/>
                <a:ea typeface="+mn-ea"/>
                <a:cs typeface="+mn-cs"/>
              </a:defRPr>
            </a:pPr>
            <a:endParaRPr lang="en-US"/>
          </a:p>
        </c:txPr>
        <c:crossAx val="281221160"/>
        <c:crosses val="autoZero"/>
        <c:auto val="1"/>
        <c:lblAlgn val="ctr"/>
        <c:lblOffset val="100"/>
        <c:noMultiLvlLbl val="0"/>
      </c:catAx>
      <c:valAx>
        <c:axId val="281221160"/>
        <c:scaling>
          <c:orientation val="minMax"/>
          <c:max val="8000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1050" b="1" i="0" u="none" strike="noStrike" kern="1200" baseline="0">
                    <a:solidFill>
                      <a:schemeClr val="tx1"/>
                    </a:solidFill>
                    <a:latin typeface="Cambria" panose="02040503050406030204" pitchFamily="18" charset="0"/>
                    <a:ea typeface="Cambria" panose="02040503050406030204" pitchFamily="18" charset="0"/>
                    <a:cs typeface="+mn-cs"/>
                  </a:defRPr>
                </a:pPr>
                <a:r>
                  <a:rPr lang="en-US" sz="1050" b="1" i="0" u="none" strike="noStrike" kern="1200" baseline="0" dirty="0">
                    <a:solidFill>
                      <a:schemeClr val="tx1"/>
                    </a:solidFill>
                    <a:latin typeface="Cambria" panose="02040503050406030204" pitchFamily="18" charset="0"/>
                    <a:ea typeface="Cambria" panose="02040503050406030204" pitchFamily="18" charset="0"/>
                    <a:cs typeface="+mn-cs"/>
                  </a:rPr>
                  <a:t>Concentration (ppm)</a:t>
                </a:r>
              </a:p>
            </c:rich>
          </c:tx>
          <c:layout>
            <c:manualLayout>
              <c:xMode val="edge"/>
              <c:yMode val="edge"/>
              <c:x val="6.934089591730036E-2"/>
              <c:y val="0.27704009566726617"/>
            </c:manualLayout>
          </c:layout>
          <c:overlay val="0"/>
          <c:spPr>
            <a:noFill/>
            <a:ln>
              <a:noFill/>
            </a:ln>
            <a:effectLst/>
          </c:spPr>
          <c:txPr>
            <a:bodyPr rot="-5400000" spcFirstLastPara="1" vertOverflow="ellipsis" vert="horz" wrap="square" anchor="ctr" anchorCtr="1"/>
            <a:lstStyle/>
            <a:p>
              <a:pPr algn="ctr" rtl="0">
                <a:defRPr lang="en-US" sz="1050" b="1" i="0" u="none" strike="noStrike" kern="1200" baseline="0">
                  <a:solidFill>
                    <a:schemeClr val="tx1"/>
                  </a:solidFill>
                  <a:latin typeface="Cambria" panose="02040503050406030204" pitchFamily="18" charset="0"/>
                  <a:ea typeface="Cambria" panose="02040503050406030204" pitchFamily="18" charset="0"/>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ysClr val="windowText" lastClr="000000"/>
                </a:solidFill>
                <a:latin typeface="Georgia" panose="02040502050405020303" pitchFamily="18" charset="0"/>
                <a:ea typeface="+mn-ea"/>
                <a:cs typeface="+mn-cs"/>
              </a:defRPr>
            </a:pPr>
            <a:endParaRPr lang="en-US"/>
          </a:p>
        </c:txPr>
        <c:crossAx val="281219848"/>
        <c:crosses val="autoZero"/>
        <c:crossBetween val="between"/>
        <c:majorUnit val="20000"/>
        <c:dispUnits>
          <c:builtInUnit val="thousands"/>
        </c:dispUnits>
      </c:valAx>
      <c:spPr>
        <a:noFill/>
        <a:ln>
          <a:noFill/>
        </a:ln>
        <a:effectLst/>
      </c:spPr>
    </c:plotArea>
    <c:legend>
      <c:legendPos val="b"/>
      <c:layout>
        <c:manualLayout>
          <c:xMode val="edge"/>
          <c:yMode val="edge"/>
          <c:x val="0.40805172605427859"/>
          <c:y val="0.81536462498958662"/>
          <c:w val="0.58169829217648239"/>
          <c:h val="9.020810677588284E-2"/>
        </c:manualLayout>
      </c:layout>
      <c:overlay val="0"/>
      <c:spPr>
        <a:noFill/>
        <a:ln>
          <a:noFill/>
        </a:ln>
        <a:effectLst/>
      </c:spPr>
      <c:txPr>
        <a:bodyPr rot="0" spcFirstLastPara="1" vertOverflow="ellipsis" vert="horz" wrap="square" anchor="ctr" anchorCtr="1"/>
        <a:lstStyle/>
        <a:p>
          <a:pPr>
            <a:defRPr sz="1200" b="1" i="0" u="none" strike="noStrike" kern="1200" baseline="0">
              <a:solidFill>
                <a:sysClr val="windowText" lastClr="000000"/>
              </a:solidFill>
              <a:latin typeface="Georgia" panose="02040502050405020303" pitchFamily="18" charset="0"/>
              <a:ea typeface="+mn-ea"/>
              <a:cs typeface="Times New Roman" panose="02020603050405020304" pitchFamily="18"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100" b="1" i="0" u="none" strike="noStrike" kern="1200" spc="0" baseline="0">
              <a:solidFill>
                <a:srgbClr val="00B050"/>
              </a:solidFill>
              <a:latin typeface="+mn-lt"/>
              <a:ea typeface="+mn-ea"/>
              <a:cs typeface="+mn-cs"/>
            </a:defRPr>
          </a:pPr>
          <a:endParaRPr lang="en-US"/>
        </a:p>
      </c:txPr>
    </c:title>
    <c:autoTitleDeleted val="0"/>
    <c:plotArea>
      <c:layout/>
      <c:scatterChart>
        <c:scatterStyle val="lineMarker"/>
        <c:varyColors val="0"/>
        <c:ser>
          <c:idx val="0"/>
          <c:order val="0"/>
          <c:tx>
            <c:strRef>
              <c:f>D2V!$F$1</c:f>
              <c:strCache>
                <c:ptCount val="1"/>
                <c:pt idx="0">
                  <c:v>Al</c:v>
                </c:pt>
              </c:strCache>
            </c:strRef>
          </c:tx>
          <c:spPr>
            <a:ln w="12700" cap="rnd">
              <a:solidFill>
                <a:srgbClr val="00B050"/>
              </a:solidFill>
              <a:round/>
            </a:ln>
            <a:effectLst/>
          </c:spPr>
          <c:marker>
            <c:symbol val="circle"/>
            <c:size val="3"/>
            <c:spPr>
              <a:solidFill>
                <a:srgbClr val="00B050"/>
              </a:solidFill>
              <a:ln w="9525">
                <a:solidFill>
                  <a:srgbClr val="00B050"/>
                </a:solidFill>
              </a:ln>
              <a:effectLst/>
            </c:spPr>
          </c:marker>
          <c:xVal>
            <c:numRef>
              <c:f>D2V!$F$2:$F$16</c:f>
              <c:numCache>
                <c:formatCode>General</c:formatCode>
                <c:ptCount val="15"/>
                <c:pt idx="0">
                  <c:v>7.3949999999999996</c:v>
                </c:pt>
                <c:pt idx="1">
                  <c:v>7.8250000000000002</c:v>
                </c:pt>
                <c:pt idx="2">
                  <c:v>7.8070000000000004</c:v>
                </c:pt>
                <c:pt idx="3">
                  <c:v>7.532</c:v>
                </c:pt>
                <c:pt idx="4">
                  <c:v>7.9029999999999996</c:v>
                </c:pt>
                <c:pt idx="5">
                  <c:v>7.359</c:v>
                </c:pt>
                <c:pt idx="6">
                  <c:v>7.8109999999999999</c:v>
                </c:pt>
                <c:pt idx="7">
                  <c:v>8.0739999999999998</c:v>
                </c:pt>
                <c:pt idx="8">
                  <c:v>7.3920000000000003</c:v>
                </c:pt>
                <c:pt idx="9">
                  <c:v>7.6429999999999998</c:v>
                </c:pt>
                <c:pt idx="10">
                  <c:v>6.32</c:v>
                </c:pt>
                <c:pt idx="11">
                  <c:v>7.2770000000000001</c:v>
                </c:pt>
                <c:pt idx="12">
                  <c:v>7.343</c:v>
                </c:pt>
                <c:pt idx="13">
                  <c:v>7.0789999999999997</c:v>
                </c:pt>
                <c:pt idx="14">
                  <c:v>6.8079999999999998</c:v>
                </c:pt>
              </c:numCache>
            </c:numRef>
          </c:xVal>
          <c:yVal>
            <c:numRef>
              <c:f>D2V!$B$2:$B$16</c:f>
              <c:numCache>
                <c:formatCode>General</c:formatCode>
                <c:ptCount val="15"/>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numCache>
            </c:numRef>
          </c:yVal>
          <c:smooth val="0"/>
          <c:extLst>
            <c:ext xmlns:c16="http://schemas.microsoft.com/office/drawing/2014/chart" uri="{C3380CC4-5D6E-409C-BE32-E72D297353CC}">
              <c16:uniqueId val="{00000000-B8A0-4331-BAA1-1A1C756EB3A3}"/>
            </c:ext>
          </c:extLst>
        </c:ser>
        <c:dLbls>
          <c:showLegendKey val="0"/>
          <c:showVal val="0"/>
          <c:showCatName val="0"/>
          <c:showSerName val="0"/>
          <c:showPercent val="0"/>
          <c:showBubbleSize val="0"/>
        </c:dLbls>
        <c:axId val="60842111"/>
        <c:axId val="1"/>
      </c:scatterChart>
      <c:valAx>
        <c:axId val="60842111"/>
        <c:scaling>
          <c:orientation val="minMax"/>
          <c:max val="9"/>
          <c:min val="6"/>
        </c:scaling>
        <c:delete val="0"/>
        <c:axPos val="t"/>
        <c:numFmt formatCode="General" sourceLinked="1"/>
        <c:majorTickMark val="out"/>
        <c:minorTickMark val="out"/>
        <c:tickLblPos val="nextTo"/>
        <c:spPr>
          <a:noFill/>
          <a:ln w="9525" cap="flat" cmpd="sng" algn="ctr">
            <a:solidFill>
              <a:schemeClr val="bg1">
                <a:lumMod val="50000"/>
              </a:schemeClr>
            </a:solidFill>
            <a:round/>
          </a:ln>
          <a:effectLst/>
        </c:spPr>
        <c:txPr>
          <a:bodyPr rot="-5400000" vert="horz"/>
          <a:lstStyle/>
          <a:p>
            <a:pPr>
              <a:defRPr sz="700" b="0" i="0" u="none" strike="noStrike" baseline="0">
                <a:solidFill>
                  <a:srgbClr val="333333"/>
                </a:solidFill>
                <a:latin typeface="Calibri"/>
                <a:ea typeface="Calibri"/>
                <a:cs typeface="Calibri"/>
              </a:defRPr>
            </a:pPr>
            <a:endParaRPr lang="en-US"/>
          </a:p>
        </c:txPr>
        <c:crossAx val="1"/>
        <c:crosses val="autoZero"/>
        <c:crossBetween val="midCat"/>
      </c:valAx>
      <c:valAx>
        <c:axId val="1"/>
        <c:scaling>
          <c:orientation val="maxMin"/>
          <c:max val="15"/>
          <c:min val="1"/>
        </c:scaling>
        <c:delete val="1"/>
        <c:axPos val="l"/>
        <c:numFmt formatCode="General" sourceLinked="1"/>
        <c:majorTickMark val="out"/>
        <c:minorTickMark val="none"/>
        <c:tickLblPos val="nextTo"/>
        <c:crossAx val="60842111"/>
        <c:crosses val="autoZero"/>
        <c:crossBetween val="midCat"/>
        <c:majorUnit val="1"/>
      </c:valAx>
      <c:spPr>
        <a:noFill/>
        <a:ln>
          <a:solidFill>
            <a:schemeClr val="bg1">
              <a:lumMod val="50000"/>
            </a:schemeClr>
          </a:solidFill>
        </a:ln>
        <a:effectLst/>
      </c:spPr>
    </c:plotArea>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100" b="1" i="0" u="none" strike="noStrike" kern="1200" spc="0" baseline="0">
              <a:solidFill>
                <a:srgbClr val="0070C0"/>
              </a:solidFill>
              <a:latin typeface="+mn-lt"/>
              <a:ea typeface="+mn-ea"/>
              <a:cs typeface="+mn-cs"/>
            </a:defRPr>
          </a:pPr>
          <a:endParaRPr lang="en-US"/>
        </a:p>
      </c:txPr>
    </c:title>
    <c:autoTitleDeleted val="0"/>
    <c:plotArea>
      <c:layout/>
      <c:scatterChart>
        <c:scatterStyle val="lineMarker"/>
        <c:varyColors val="0"/>
        <c:ser>
          <c:idx val="0"/>
          <c:order val="0"/>
          <c:tx>
            <c:strRef>
              <c:f>D2V!$D$1</c:f>
              <c:strCache>
                <c:ptCount val="1"/>
                <c:pt idx="0">
                  <c:v>Ca</c:v>
                </c:pt>
              </c:strCache>
            </c:strRef>
          </c:tx>
          <c:spPr>
            <a:ln w="12700" cap="rnd">
              <a:solidFill>
                <a:srgbClr val="0070C0"/>
              </a:solidFill>
              <a:round/>
            </a:ln>
            <a:effectLst/>
          </c:spPr>
          <c:marker>
            <c:symbol val="circle"/>
            <c:size val="3"/>
            <c:spPr>
              <a:solidFill>
                <a:srgbClr val="0070C0"/>
              </a:solidFill>
              <a:ln w="9525">
                <a:solidFill>
                  <a:srgbClr val="0070C0"/>
                </a:solidFill>
              </a:ln>
              <a:effectLst/>
            </c:spPr>
          </c:marker>
          <c:xVal>
            <c:numRef>
              <c:f>D2V!$D$2:$D$16</c:f>
              <c:numCache>
                <c:formatCode>General</c:formatCode>
                <c:ptCount val="15"/>
                <c:pt idx="0">
                  <c:v>0.77400000000000002</c:v>
                </c:pt>
                <c:pt idx="1">
                  <c:v>0.82899999999999996</c:v>
                </c:pt>
                <c:pt idx="2">
                  <c:v>0.64700000000000002</c:v>
                </c:pt>
                <c:pt idx="3">
                  <c:v>0.82199999999999995</c:v>
                </c:pt>
                <c:pt idx="4">
                  <c:v>0.79600000000000004</c:v>
                </c:pt>
                <c:pt idx="5">
                  <c:v>0.85499999999999998</c:v>
                </c:pt>
                <c:pt idx="6">
                  <c:v>0.80800000000000005</c:v>
                </c:pt>
                <c:pt idx="7">
                  <c:v>0.69299999999999995</c:v>
                </c:pt>
                <c:pt idx="8">
                  <c:v>1.101</c:v>
                </c:pt>
                <c:pt idx="9">
                  <c:v>0.82899999999999996</c:v>
                </c:pt>
                <c:pt idx="10">
                  <c:v>0.879</c:v>
                </c:pt>
                <c:pt idx="11">
                  <c:v>0.97799999999999998</c:v>
                </c:pt>
                <c:pt idx="12">
                  <c:v>0.57899999999999996</c:v>
                </c:pt>
                <c:pt idx="13">
                  <c:v>0.871</c:v>
                </c:pt>
                <c:pt idx="14">
                  <c:v>0.72499999999999998</c:v>
                </c:pt>
              </c:numCache>
            </c:numRef>
          </c:xVal>
          <c:yVal>
            <c:numRef>
              <c:f>D2V!$B$2:$B$16</c:f>
              <c:numCache>
                <c:formatCode>General</c:formatCode>
                <c:ptCount val="15"/>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numCache>
            </c:numRef>
          </c:yVal>
          <c:smooth val="0"/>
          <c:extLst>
            <c:ext xmlns:c16="http://schemas.microsoft.com/office/drawing/2014/chart" uri="{C3380CC4-5D6E-409C-BE32-E72D297353CC}">
              <c16:uniqueId val="{00000000-1E08-4262-8812-96190E2DBA74}"/>
            </c:ext>
          </c:extLst>
        </c:ser>
        <c:dLbls>
          <c:showLegendKey val="0"/>
          <c:showVal val="0"/>
          <c:showCatName val="0"/>
          <c:showSerName val="0"/>
          <c:showPercent val="0"/>
          <c:showBubbleSize val="0"/>
        </c:dLbls>
        <c:axId val="60846079"/>
        <c:axId val="1"/>
      </c:scatterChart>
      <c:valAx>
        <c:axId val="60846079"/>
        <c:scaling>
          <c:orientation val="minMax"/>
          <c:max val="1.2"/>
          <c:min val="0"/>
        </c:scaling>
        <c:delete val="0"/>
        <c:axPos val="t"/>
        <c:numFmt formatCode="General" sourceLinked="1"/>
        <c:majorTickMark val="out"/>
        <c:minorTickMark val="out"/>
        <c:tickLblPos val="nextTo"/>
        <c:spPr>
          <a:noFill/>
          <a:ln w="9525" cap="flat" cmpd="sng" algn="ctr">
            <a:solidFill>
              <a:schemeClr val="bg1">
                <a:lumMod val="50000"/>
              </a:schemeClr>
            </a:solidFill>
            <a:round/>
          </a:ln>
          <a:effectLst/>
        </c:spPr>
        <c:txPr>
          <a:bodyPr rot="-5400000" vert="horz"/>
          <a:lstStyle/>
          <a:p>
            <a:pPr>
              <a:defRPr sz="700" b="0" i="0" u="none" strike="noStrike" baseline="0">
                <a:solidFill>
                  <a:srgbClr val="333333"/>
                </a:solidFill>
                <a:latin typeface="Calibri"/>
                <a:ea typeface="Calibri"/>
                <a:cs typeface="Calibri"/>
              </a:defRPr>
            </a:pPr>
            <a:endParaRPr lang="en-US"/>
          </a:p>
        </c:txPr>
        <c:crossAx val="1"/>
        <c:crosses val="autoZero"/>
        <c:crossBetween val="midCat"/>
      </c:valAx>
      <c:valAx>
        <c:axId val="1"/>
        <c:scaling>
          <c:orientation val="maxMin"/>
          <c:max val="15"/>
          <c:min val="1"/>
        </c:scaling>
        <c:delete val="1"/>
        <c:axPos val="l"/>
        <c:numFmt formatCode="General" sourceLinked="1"/>
        <c:majorTickMark val="out"/>
        <c:minorTickMark val="none"/>
        <c:tickLblPos val="nextTo"/>
        <c:crossAx val="60846079"/>
        <c:crosses val="autoZero"/>
        <c:crossBetween val="midCat"/>
        <c:majorUnit val="1"/>
      </c:valAx>
      <c:spPr>
        <a:noFill/>
        <a:ln>
          <a:solidFill>
            <a:schemeClr val="bg1">
              <a:lumMod val="50000"/>
            </a:schemeClr>
          </a:solidFill>
        </a:ln>
        <a:effectLst/>
      </c:spPr>
    </c:plotArea>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100" b="1" i="0" u="none" strike="noStrike" kern="1200" spc="0" baseline="0">
                <a:solidFill>
                  <a:srgbClr val="7030A0"/>
                </a:solidFill>
                <a:latin typeface="+mn-lt"/>
                <a:ea typeface="+mn-ea"/>
                <a:cs typeface="+mn-cs"/>
              </a:defRPr>
            </a:pPr>
            <a:r>
              <a:rPr lang="en-US" sz="1100" b="1">
                <a:solidFill>
                  <a:srgbClr val="7030A0"/>
                </a:solidFill>
              </a:rPr>
              <a:t>RBH</a:t>
            </a:r>
          </a:p>
        </c:rich>
      </c:tx>
      <c:overlay val="0"/>
      <c:spPr>
        <a:noFill/>
        <a:ln>
          <a:noFill/>
        </a:ln>
        <a:effectLst/>
      </c:spPr>
      <c:txPr>
        <a:bodyPr rot="0" spcFirstLastPara="1" vertOverflow="ellipsis" vert="horz" wrap="square" anchor="ctr" anchorCtr="1"/>
        <a:lstStyle/>
        <a:p>
          <a:pPr>
            <a:defRPr sz="1100" b="1" i="0" u="none" strike="noStrike" kern="1200" spc="0" baseline="0">
              <a:solidFill>
                <a:srgbClr val="7030A0"/>
              </a:solidFill>
              <a:latin typeface="+mn-lt"/>
              <a:ea typeface="+mn-ea"/>
              <a:cs typeface="+mn-cs"/>
            </a:defRPr>
          </a:pPr>
          <a:endParaRPr lang="en-US"/>
        </a:p>
      </c:txPr>
    </c:title>
    <c:autoTitleDeleted val="0"/>
    <c:plotArea>
      <c:layout/>
      <c:scatterChart>
        <c:scatterStyle val="lineMarker"/>
        <c:varyColors val="0"/>
        <c:ser>
          <c:idx val="0"/>
          <c:order val="0"/>
          <c:spPr>
            <a:ln w="12700" cap="rnd">
              <a:solidFill>
                <a:srgbClr val="7030A0"/>
              </a:solidFill>
              <a:round/>
            </a:ln>
            <a:effectLst/>
          </c:spPr>
          <c:marker>
            <c:symbol val="circle"/>
            <c:size val="3"/>
            <c:spPr>
              <a:solidFill>
                <a:srgbClr val="7030A0"/>
              </a:solidFill>
              <a:ln w="9525">
                <a:solidFill>
                  <a:srgbClr val="7030A0"/>
                </a:solidFill>
              </a:ln>
              <a:effectLst/>
            </c:spPr>
          </c:marker>
          <c:xVal>
            <c:numRef>
              <c:f>D2V!$H$4:$H$18</c:f>
              <c:numCache>
                <c:formatCode>General</c:formatCode>
                <c:ptCount val="15"/>
                <c:pt idx="0">
                  <c:v>316</c:v>
                </c:pt>
                <c:pt idx="1">
                  <c:v>307.8</c:v>
                </c:pt>
                <c:pt idx="2">
                  <c:v>159</c:v>
                </c:pt>
                <c:pt idx="3">
                  <c:v>131.19999999999999</c:v>
                </c:pt>
                <c:pt idx="4">
                  <c:v>163.6</c:v>
                </c:pt>
                <c:pt idx="5">
                  <c:v>335.8</c:v>
                </c:pt>
                <c:pt idx="6">
                  <c:v>353.8</c:v>
                </c:pt>
                <c:pt idx="7">
                  <c:v>281.2</c:v>
                </c:pt>
                <c:pt idx="8">
                  <c:v>291.39999999999998</c:v>
                </c:pt>
                <c:pt idx="9">
                  <c:v>339.8</c:v>
                </c:pt>
                <c:pt idx="10">
                  <c:v>256.8</c:v>
                </c:pt>
                <c:pt idx="11">
                  <c:v>269</c:v>
                </c:pt>
                <c:pt idx="12">
                  <c:v>247.4</c:v>
                </c:pt>
                <c:pt idx="13">
                  <c:v>236</c:v>
                </c:pt>
                <c:pt idx="14">
                  <c:v>221</c:v>
                </c:pt>
              </c:numCache>
            </c:numRef>
          </c:xVal>
          <c:yVal>
            <c:numRef>
              <c:f>D2V!$A$21:$A$35</c:f>
              <c:numCache>
                <c:formatCode>General</c:formatCode>
                <c:ptCount val="15"/>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numCache>
            </c:numRef>
          </c:yVal>
          <c:smooth val="0"/>
          <c:extLst>
            <c:ext xmlns:c16="http://schemas.microsoft.com/office/drawing/2014/chart" uri="{C3380CC4-5D6E-409C-BE32-E72D297353CC}">
              <c16:uniqueId val="{00000000-232D-4956-B062-95874CB33657}"/>
            </c:ext>
          </c:extLst>
        </c:ser>
        <c:dLbls>
          <c:showLegendKey val="0"/>
          <c:showVal val="0"/>
          <c:showCatName val="0"/>
          <c:showSerName val="0"/>
          <c:showPercent val="0"/>
          <c:showBubbleSize val="0"/>
        </c:dLbls>
        <c:axId val="1914791984"/>
        <c:axId val="1908074400"/>
      </c:scatterChart>
      <c:valAx>
        <c:axId val="1914791984"/>
        <c:scaling>
          <c:orientation val="minMax"/>
          <c:max val="420"/>
          <c:min val="120"/>
        </c:scaling>
        <c:delete val="0"/>
        <c:axPos val="t"/>
        <c:majorGridlines>
          <c:spPr>
            <a:ln w="9525" cap="flat" cmpd="sng" algn="ctr">
              <a:solidFill>
                <a:schemeClr val="tx1">
                  <a:lumMod val="15000"/>
                  <a:lumOff val="85000"/>
                </a:schemeClr>
              </a:solidFill>
              <a:round/>
            </a:ln>
            <a:effectLst/>
          </c:spPr>
        </c:majorGridlines>
        <c:numFmt formatCode="General" sourceLinked="1"/>
        <c:majorTickMark val="out"/>
        <c:minorTickMark val="out"/>
        <c:tickLblPos val="nextTo"/>
        <c:spPr>
          <a:noFill/>
          <a:ln w="9525" cap="flat" cmpd="sng" algn="ctr">
            <a:solidFill>
              <a:schemeClr val="tx1">
                <a:lumMod val="25000"/>
                <a:lumOff val="75000"/>
              </a:schemeClr>
            </a:solidFill>
            <a:round/>
          </a:ln>
          <a:effectLst/>
        </c:spPr>
        <c:txPr>
          <a:bodyPr rot="-5400000" spcFirstLastPara="1" vertOverflow="ellipsis"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1908074400"/>
        <c:crosses val="autoZero"/>
        <c:crossBetween val="midCat"/>
        <c:majorUnit val="150"/>
      </c:valAx>
      <c:valAx>
        <c:axId val="1908074400"/>
        <c:scaling>
          <c:orientation val="maxMin"/>
          <c:max val="15"/>
          <c:min val="1"/>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1914791984"/>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100" b="1" i="0" u="none" strike="noStrike" kern="1200" spc="0" baseline="0">
                <a:solidFill>
                  <a:srgbClr val="7030A0"/>
                </a:solidFill>
                <a:latin typeface="+mn-lt"/>
                <a:ea typeface="+mn-ea"/>
                <a:cs typeface="+mn-cs"/>
              </a:defRPr>
            </a:pPr>
            <a:r>
              <a:rPr lang="en-US" sz="1100" b="1">
                <a:solidFill>
                  <a:srgbClr val="7030A0"/>
                </a:solidFill>
              </a:rPr>
              <a:t>RBH</a:t>
            </a:r>
          </a:p>
        </c:rich>
      </c:tx>
      <c:overlay val="0"/>
      <c:spPr>
        <a:noFill/>
        <a:ln>
          <a:noFill/>
        </a:ln>
        <a:effectLst/>
      </c:spPr>
      <c:txPr>
        <a:bodyPr rot="0" spcFirstLastPara="1" vertOverflow="ellipsis" vert="horz" wrap="square" anchor="ctr" anchorCtr="1"/>
        <a:lstStyle/>
        <a:p>
          <a:pPr>
            <a:defRPr sz="1100" b="1" i="0" u="none" strike="noStrike" kern="1200" spc="0" baseline="0">
              <a:solidFill>
                <a:srgbClr val="7030A0"/>
              </a:solidFill>
              <a:latin typeface="+mn-lt"/>
              <a:ea typeface="+mn-ea"/>
              <a:cs typeface="+mn-cs"/>
            </a:defRPr>
          </a:pPr>
          <a:endParaRPr lang="en-US"/>
        </a:p>
      </c:txPr>
    </c:title>
    <c:autoTitleDeleted val="0"/>
    <c:plotArea>
      <c:layout>
        <c:manualLayout>
          <c:layoutTarget val="inner"/>
          <c:xMode val="edge"/>
          <c:yMode val="edge"/>
          <c:x val="0.13656114214773432"/>
          <c:y val="0.16731877238475026"/>
          <c:w val="0.7268777157045313"/>
          <c:h val="0.78538974008300555"/>
        </c:manualLayout>
      </c:layout>
      <c:scatterChart>
        <c:scatterStyle val="lineMarker"/>
        <c:varyColors val="0"/>
        <c:ser>
          <c:idx val="0"/>
          <c:order val="0"/>
          <c:spPr>
            <a:ln w="12700" cap="rnd">
              <a:solidFill>
                <a:srgbClr val="7030A0"/>
              </a:solidFill>
              <a:round/>
            </a:ln>
            <a:effectLst/>
          </c:spPr>
          <c:marker>
            <c:symbol val="circle"/>
            <c:size val="3"/>
            <c:spPr>
              <a:solidFill>
                <a:srgbClr val="7030A0"/>
              </a:solidFill>
              <a:ln w="9525">
                <a:solidFill>
                  <a:srgbClr val="7030A0"/>
                </a:solidFill>
              </a:ln>
              <a:effectLst/>
            </c:spPr>
          </c:marker>
          <c:xVal>
            <c:numRef>
              <c:f>'R3V'!$H$4:$H$18</c:f>
              <c:numCache>
                <c:formatCode>General</c:formatCode>
                <c:ptCount val="15"/>
                <c:pt idx="0">
                  <c:v>163.80000000000001</c:v>
                </c:pt>
                <c:pt idx="1">
                  <c:v>238.6</c:v>
                </c:pt>
                <c:pt idx="2">
                  <c:v>263</c:v>
                </c:pt>
                <c:pt idx="3">
                  <c:v>184.6</c:v>
                </c:pt>
                <c:pt idx="4">
                  <c:v>239.4</c:v>
                </c:pt>
                <c:pt idx="5">
                  <c:v>295.8</c:v>
                </c:pt>
                <c:pt idx="6">
                  <c:v>315.39999999999998</c:v>
                </c:pt>
                <c:pt idx="7">
                  <c:v>236.8</c:v>
                </c:pt>
                <c:pt idx="8">
                  <c:v>255.2</c:v>
                </c:pt>
                <c:pt idx="9">
                  <c:v>228.6</c:v>
                </c:pt>
                <c:pt idx="10">
                  <c:v>261.39999999999998</c:v>
                </c:pt>
                <c:pt idx="11">
                  <c:v>249.2</c:v>
                </c:pt>
                <c:pt idx="12">
                  <c:v>227.6</c:v>
                </c:pt>
                <c:pt idx="13">
                  <c:v>222.6</c:v>
                </c:pt>
                <c:pt idx="14">
                  <c:v>286.8</c:v>
                </c:pt>
              </c:numCache>
            </c:numRef>
          </c:xVal>
          <c:yVal>
            <c:numRef>
              <c:f>'R3V'!$A$21:$A$35</c:f>
              <c:numCache>
                <c:formatCode>General</c:formatCode>
                <c:ptCount val="15"/>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numCache>
            </c:numRef>
          </c:yVal>
          <c:smooth val="0"/>
          <c:extLst>
            <c:ext xmlns:c16="http://schemas.microsoft.com/office/drawing/2014/chart" uri="{C3380CC4-5D6E-409C-BE32-E72D297353CC}">
              <c16:uniqueId val="{00000000-1109-416E-B760-56E9327D9D62}"/>
            </c:ext>
          </c:extLst>
        </c:ser>
        <c:dLbls>
          <c:showLegendKey val="0"/>
          <c:showVal val="0"/>
          <c:showCatName val="0"/>
          <c:showSerName val="0"/>
          <c:showPercent val="0"/>
          <c:showBubbleSize val="0"/>
        </c:dLbls>
        <c:axId val="1914791984"/>
        <c:axId val="1908074400"/>
      </c:scatterChart>
      <c:valAx>
        <c:axId val="1914791984"/>
        <c:scaling>
          <c:orientation val="minMax"/>
          <c:max val="360"/>
          <c:min val="160"/>
        </c:scaling>
        <c:delete val="0"/>
        <c:axPos val="t"/>
        <c:majorGridlines>
          <c:spPr>
            <a:ln w="9525" cap="flat" cmpd="sng" algn="ctr">
              <a:solidFill>
                <a:schemeClr val="tx1">
                  <a:lumMod val="15000"/>
                  <a:lumOff val="85000"/>
                </a:schemeClr>
              </a:solidFill>
              <a:round/>
            </a:ln>
            <a:effectLst/>
          </c:spPr>
        </c:majorGridlines>
        <c:numFmt formatCode="General" sourceLinked="1"/>
        <c:majorTickMark val="out"/>
        <c:minorTickMark val="out"/>
        <c:tickLblPos val="nextTo"/>
        <c:spPr>
          <a:noFill/>
          <a:ln w="9525" cap="flat" cmpd="sng" algn="ctr">
            <a:solidFill>
              <a:schemeClr val="tx1">
                <a:lumMod val="25000"/>
                <a:lumOff val="75000"/>
              </a:schemeClr>
            </a:solidFill>
            <a:round/>
          </a:ln>
          <a:effectLst/>
        </c:spPr>
        <c:txPr>
          <a:bodyPr rot="-5400000" spcFirstLastPara="1" vertOverflow="ellipsis"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1908074400"/>
        <c:crosses val="autoZero"/>
        <c:crossBetween val="midCat"/>
        <c:majorUnit val="100"/>
      </c:valAx>
      <c:valAx>
        <c:axId val="1908074400"/>
        <c:scaling>
          <c:orientation val="maxMin"/>
          <c:max val="15"/>
          <c:min val="1"/>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1914791984"/>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1" i="0" u="none" strike="noStrike" kern="1200" spc="0" baseline="0">
                <a:solidFill>
                  <a:sysClr val="windowText" lastClr="000000"/>
                </a:solidFill>
                <a:latin typeface="Georgia" panose="02040502050405020303" pitchFamily="18" charset="0"/>
                <a:ea typeface="+mn-ea"/>
                <a:cs typeface="Times New Roman" panose="02020603050405020304" pitchFamily="18" charset="0"/>
              </a:defRPr>
            </a:pPr>
            <a:r>
              <a:rPr lang="en-US" sz="1200" b="1" dirty="0">
                <a:solidFill>
                  <a:sysClr val="windowText" lastClr="000000"/>
                </a:solidFill>
                <a:latin typeface="Georgia" panose="02040502050405020303" pitchFamily="18" charset="0"/>
                <a:cs typeface="Times New Roman" panose="02020603050405020304" pitchFamily="18" charset="0"/>
              </a:rPr>
              <a:t>Si</a:t>
            </a:r>
            <a:r>
              <a:rPr lang="en-US" sz="1200" b="1" baseline="0" dirty="0">
                <a:solidFill>
                  <a:sysClr val="windowText" lastClr="000000"/>
                </a:solidFill>
                <a:latin typeface="Georgia" panose="02040502050405020303" pitchFamily="18" charset="0"/>
                <a:cs typeface="Times New Roman" panose="02020603050405020304" pitchFamily="18" charset="0"/>
              </a:rPr>
              <a:t> </a:t>
            </a:r>
            <a:r>
              <a:rPr lang="en-US" sz="1200" b="1" dirty="0">
                <a:solidFill>
                  <a:sysClr val="windowText" lastClr="000000"/>
                </a:solidFill>
                <a:latin typeface="Georgia" panose="02040502050405020303" pitchFamily="18" charset="0"/>
                <a:cs typeface="Times New Roman" panose="02020603050405020304" pitchFamily="18" charset="0"/>
              </a:rPr>
              <a:t>Concentration</a:t>
            </a:r>
          </a:p>
        </c:rich>
      </c:tx>
      <c:layout>
        <c:manualLayout>
          <c:xMode val="edge"/>
          <c:yMode val="edge"/>
          <c:x val="0.35205647950731395"/>
          <c:y val="7.6684757215253571E-2"/>
        </c:manualLayout>
      </c:layout>
      <c:overlay val="0"/>
      <c:spPr>
        <a:noFill/>
        <a:ln>
          <a:noFill/>
        </a:ln>
        <a:effectLst/>
      </c:spPr>
      <c:txPr>
        <a:bodyPr rot="0" spcFirstLastPara="1" vertOverflow="ellipsis" vert="horz" wrap="square" anchor="ctr" anchorCtr="1"/>
        <a:lstStyle/>
        <a:p>
          <a:pPr>
            <a:defRPr sz="1200" b="1" i="0" u="none" strike="noStrike" kern="1200" spc="0" baseline="0">
              <a:solidFill>
                <a:sysClr val="windowText" lastClr="000000"/>
              </a:solidFill>
              <a:latin typeface="Georgia" panose="02040502050405020303" pitchFamily="18" charset="0"/>
              <a:ea typeface="+mn-ea"/>
              <a:cs typeface="Times New Roman" panose="02020603050405020304" pitchFamily="18" charset="0"/>
            </a:defRPr>
          </a:pPr>
          <a:endParaRPr lang="en-US"/>
        </a:p>
      </c:txPr>
    </c:title>
    <c:autoTitleDeleted val="0"/>
    <c:plotArea>
      <c:layout>
        <c:manualLayout>
          <c:layoutTarget val="inner"/>
          <c:xMode val="edge"/>
          <c:yMode val="edge"/>
          <c:x val="0.2453954333055379"/>
          <c:y val="0.18122704237501347"/>
          <c:w val="0.75182109812031073"/>
          <c:h val="0.50326309884478648"/>
        </c:manualLayout>
      </c:layout>
      <c:barChart>
        <c:barDir val="col"/>
        <c:grouping val="clustered"/>
        <c:varyColors val="0"/>
        <c:ser>
          <c:idx val="2"/>
          <c:order val="0"/>
          <c:tx>
            <c:strRef>
              <c:f>'Plots 2'!$A$22</c:f>
              <c:strCache>
                <c:ptCount val="1"/>
                <c:pt idx="0">
                  <c:v>0 days</c:v>
                </c:pt>
              </c:strCache>
            </c:strRef>
          </c:tx>
          <c:spPr>
            <a:pattFill prst="pct50">
              <a:fgClr>
                <a:schemeClr val="tx1">
                  <a:lumMod val="75000"/>
                  <a:lumOff val="25000"/>
                </a:schemeClr>
              </a:fgClr>
              <a:bgClr>
                <a:schemeClr val="bg1"/>
              </a:bgClr>
            </a:pattFill>
            <a:ln>
              <a:noFill/>
            </a:ln>
            <a:effectLst/>
          </c:spPr>
          <c:invertIfNegative val="0"/>
          <c:errBars>
            <c:errBarType val="both"/>
            <c:errValType val="cust"/>
            <c:noEndCap val="0"/>
            <c:plus>
              <c:numRef>
                <c:f>'Plot SSD'!$B$22:$F$22</c:f>
                <c:numCache>
                  <c:formatCode>General</c:formatCode>
                  <c:ptCount val="5"/>
                  <c:pt idx="0">
                    <c:v>189.607935</c:v>
                  </c:pt>
                  <c:pt idx="1">
                    <c:v>189.607935</c:v>
                  </c:pt>
                  <c:pt idx="2">
                    <c:v>189.607935</c:v>
                  </c:pt>
                  <c:pt idx="3">
                    <c:v>189.607935</c:v>
                  </c:pt>
                  <c:pt idx="4">
                    <c:v>189.607935</c:v>
                  </c:pt>
                </c:numCache>
              </c:numRef>
            </c:plus>
            <c:minus>
              <c:numRef>
                <c:f>'Plot SSD'!$B$22:$F$22</c:f>
                <c:numCache>
                  <c:formatCode>General</c:formatCode>
                  <c:ptCount val="5"/>
                  <c:pt idx="0">
                    <c:v>189.607935</c:v>
                  </c:pt>
                  <c:pt idx="1">
                    <c:v>189.607935</c:v>
                  </c:pt>
                  <c:pt idx="2">
                    <c:v>189.607935</c:v>
                  </c:pt>
                  <c:pt idx="3">
                    <c:v>189.607935</c:v>
                  </c:pt>
                  <c:pt idx="4">
                    <c:v>189.607935</c:v>
                  </c:pt>
                </c:numCache>
              </c:numRef>
            </c:minus>
            <c:spPr>
              <a:noFill/>
              <a:ln w="9525" cap="flat" cmpd="sng" algn="ctr">
                <a:solidFill>
                  <a:schemeClr val="tx1">
                    <a:lumMod val="65000"/>
                    <a:lumOff val="35000"/>
                  </a:schemeClr>
                </a:solidFill>
                <a:round/>
              </a:ln>
              <a:effectLst/>
            </c:spPr>
          </c:errBars>
          <c:val>
            <c:numRef>
              <c:f>'Plots 2'!$B$22:$F$22</c:f>
              <c:numCache>
                <c:formatCode>0.0</c:formatCode>
                <c:ptCount val="5"/>
                <c:pt idx="0">
                  <c:v>6011.3891109999995</c:v>
                </c:pt>
                <c:pt idx="1">
                  <c:v>6011.3891109999995</c:v>
                </c:pt>
                <c:pt idx="2">
                  <c:v>6011.3891109999995</c:v>
                </c:pt>
                <c:pt idx="3">
                  <c:v>6011.3891109999995</c:v>
                </c:pt>
                <c:pt idx="4">
                  <c:v>6011.3891109999995</c:v>
                </c:pt>
              </c:numCache>
            </c:numRef>
          </c:val>
          <c:extLst>
            <c:ext xmlns:c16="http://schemas.microsoft.com/office/drawing/2014/chart" uri="{C3380CC4-5D6E-409C-BE32-E72D297353CC}">
              <c16:uniqueId val="{00000000-F1A1-4DF2-AE96-5FB01F1CBA1D}"/>
            </c:ext>
          </c:extLst>
        </c:ser>
        <c:ser>
          <c:idx val="0"/>
          <c:order val="1"/>
          <c:tx>
            <c:strRef>
              <c:f>'Plots 2'!$A$23</c:f>
              <c:strCache>
                <c:ptCount val="1"/>
                <c:pt idx="0">
                  <c:v>7 days</c:v>
                </c:pt>
              </c:strCache>
            </c:strRef>
          </c:tx>
          <c:spPr>
            <a:pattFill prst="dkDnDiag">
              <a:fgClr>
                <a:srgbClr val="0070C0"/>
              </a:fgClr>
              <a:bgClr>
                <a:schemeClr val="bg1"/>
              </a:bgClr>
            </a:pattFill>
            <a:ln>
              <a:noFill/>
            </a:ln>
            <a:effectLst/>
          </c:spPr>
          <c:invertIfNegative val="0"/>
          <c:errBars>
            <c:errBarType val="both"/>
            <c:errValType val="cust"/>
            <c:noEndCap val="0"/>
            <c:plus>
              <c:numRef>
                <c:f>'Plot SSD'!$B$23:$F$23</c:f>
                <c:numCache>
                  <c:formatCode>General</c:formatCode>
                  <c:ptCount val="5"/>
                  <c:pt idx="0">
                    <c:v>309.809303</c:v>
                  </c:pt>
                  <c:pt idx="1">
                    <c:v>416.04935999999998</c:v>
                  </c:pt>
                  <c:pt idx="2">
                    <c:v>289.51576600000004</c:v>
                  </c:pt>
                  <c:pt idx="3">
                    <c:v>1259.9376600000001</c:v>
                  </c:pt>
                  <c:pt idx="4">
                    <c:v>460.50303300000002</c:v>
                  </c:pt>
                </c:numCache>
              </c:numRef>
            </c:plus>
            <c:minus>
              <c:numRef>
                <c:f>'Plot SSD'!$B$23:$F$23</c:f>
                <c:numCache>
                  <c:formatCode>General</c:formatCode>
                  <c:ptCount val="5"/>
                  <c:pt idx="0">
                    <c:v>309.809303</c:v>
                  </c:pt>
                  <c:pt idx="1">
                    <c:v>416.04935999999998</c:v>
                  </c:pt>
                  <c:pt idx="2">
                    <c:v>289.51576600000004</c:v>
                  </c:pt>
                  <c:pt idx="3">
                    <c:v>1259.9376600000001</c:v>
                  </c:pt>
                  <c:pt idx="4">
                    <c:v>460.50303300000002</c:v>
                  </c:pt>
                </c:numCache>
              </c:numRef>
            </c:minus>
            <c:spPr>
              <a:noFill/>
              <a:ln w="9525" cap="flat" cmpd="sng" algn="ctr">
                <a:solidFill>
                  <a:schemeClr val="tx1">
                    <a:lumMod val="65000"/>
                    <a:lumOff val="35000"/>
                  </a:schemeClr>
                </a:solidFill>
                <a:round/>
              </a:ln>
              <a:effectLst/>
            </c:spPr>
          </c:errBars>
          <c:cat>
            <c:strRef>
              <c:f>'Plots 2'!$B$21:$F$21</c:f>
              <c:strCache>
                <c:ptCount val="5"/>
                <c:pt idx="0">
                  <c:v>V2</c:v>
                </c:pt>
                <c:pt idx="1">
                  <c:v>V3</c:v>
                </c:pt>
                <c:pt idx="2">
                  <c:v>H1</c:v>
                </c:pt>
                <c:pt idx="3">
                  <c:v>H2</c:v>
                </c:pt>
                <c:pt idx="4">
                  <c:v>H3</c:v>
                </c:pt>
              </c:strCache>
            </c:strRef>
          </c:cat>
          <c:val>
            <c:numRef>
              <c:f>'Plots 2'!$B$23:$F$23</c:f>
              <c:numCache>
                <c:formatCode>0.0</c:formatCode>
                <c:ptCount val="5"/>
                <c:pt idx="0">
                  <c:v>15838.815868</c:v>
                </c:pt>
                <c:pt idx="1">
                  <c:v>15244.624906999999</c:v>
                </c:pt>
                <c:pt idx="2">
                  <c:v>17204.350427000001</c:v>
                </c:pt>
                <c:pt idx="3">
                  <c:v>34429.414835000003</c:v>
                </c:pt>
                <c:pt idx="4">
                  <c:v>18478.707999999999</c:v>
                </c:pt>
              </c:numCache>
            </c:numRef>
          </c:val>
          <c:extLst>
            <c:ext xmlns:c16="http://schemas.microsoft.com/office/drawing/2014/chart" uri="{C3380CC4-5D6E-409C-BE32-E72D297353CC}">
              <c16:uniqueId val="{00000001-F1A1-4DF2-AE96-5FB01F1CBA1D}"/>
            </c:ext>
          </c:extLst>
        </c:ser>
        <c:ser>
          <c:idx val="1"/>
          <c:order val="2"/>
          <c:tx>
            <c:strRef>
              <c:f>'Plots 2'!$A$24</c:f>
              <c:strCache>
                <c:ptCount val="1"/>
                <c:pt idx="0">
                  <c:v>30 days</c:v>
                </c:pt>
              </c:strCache>
            </c:strRef>
          </c:tx>
          <c:spPr>
            <a:pattFill prst="pct75">
              <a:fgClr>
                <a:schemeClr val="accent6">
                  <a:lumMod val="75000"/>
                </a:schemeClr>
              </a:fgClr>
              <a:bgClr>
                <a:schemeClr val="bg1"/>
              </a:bgClr>
            </a:pattFill>
            <a:ln>
              <a:noFill/>
            </a:ln>
            <a:effectLst/>
          </c:spPr>
          <c:invertIfNegative val="0"/>
          <c:errBars>
            <c:errBarType val="both"/>
            <c:errValType val="cust"/>
            <c:noEndCap val="0"/>
            <c:plus>
              <c:numRef>
                <c:f>'Plot SSD'!$B$24:$F$24</c:f>
                <c:numCache>
                  <c:formatCode>General</c:formatCode>
                  <c:ptCount val="5"/>
                  <c:pt idx="0">
                    <c:v>3605.8963630000003</c:v>
                  </c:pt>
                  <c:pt idx="1">
                    <c:v>403.080646</c:v>
                  </c:pt>
                  <c:pt idx="2">
                    <c:v>633.57227899999998</c:v>
                  </c:pt>
                  <c:pt idx="3">
                    <c:v>417.00708900000001</c:v>
                  </c:pt>
                  <c:pt idx="4">
                    <c:v>2346.5243770000002</c:v>
                  </c:pt>
                </c:numCache>
              </c:numRef>
            </c:plus>
            <c:minus>
              <c:numRef>
                <c:f>'Plot SSD'!$B$24:$F$24</c:f>
                <c:numCache>
                  <c:formatCode>General</c:formatCode>
                  <c:ptCount val="5"/>
                  <c:pt idx="0">
                    <c:v>3605.8963630000003</c:v>
                  </c:pt>
                  <c:pt idx="1">
                    <c:v>403.080646</c:v>
                  </c:pt>
                  <c:pt idx="2">
                    <c:v>633.57227899999998</c:v>
                  </c:pt>
                  <c:pt idx="3">
                    <c:v>417.00708900000001</c:v>
                  </c:pt>
                  <c:pt idx="4">
                    <c:v>2346.5243770000002</c:v>
                  </c:pt>
                </c:numCache>
              </c:numRef>
            </c:minus>
            <c:spPr>
              <a:noFill/>
              <a:ln w="9525" cap="flat" cmpd="sng" algn="ctr">
                <a:solidFill>
                  <a:schemeClr val="tx1">
                    <a:lumMod val="65000"/>
                    <a:lumOff val="35000"/>
                  </a:schemeClr>
                </a:solidFill>
                <a:round/>
              </a:ln>
              <a:effectLst/>
            </c:spPr>
          </c:errBars>
          <c:cat>
            <c:strRef>
              <c:f>'Plots 2'!$B$21:$F$21</c:f>
              <c:strCache>
                <c:ptCount val="5"/>
                <c:pt idx="0">
                  <c:v>V2</c:v>
                </c:pt>
                <c:pt idx="1">
                  <c:v>V3</c:v>
                </c:pt>
                <c:pt idx="2">
                  <c:v>H1</c:v>
                </c:pt>
                <c:pt idx="3">
                  <c:v>H2</c:v>
                </c:pt>
                <c:pt idx="4">
                  <c:v>H3</c:v>
                </c:pt>
              </c:strCache>
            </c:strRef>
          </c:cat>
          <c:val>
            <c:numRef>
              <c:f>'Plots 2'!$B$24:$F$24</c:f>
              <c:numCache>
                <c:formatCode>0.0</c:formatCode>
                <c:ptCount val="5"/>
                <c:pt idx="0">
                  <c:v>58376.291719999994</c:v>
                </c:pt>
                <c:pt idx="1">
                  <c:v>30831.662842999998</c:v>
                </c:pt>
                <c:pt idx="2">
                  <c:v>27068.316233000001</c:v>
                </c:pt>
                <c:pt idx="3">
                  <c:v>30624.821121000001</c:v>
                </c:pt>
                <c:pt idx="4">
                  <c:v>46484.491244999997</c:v>
                </c:pt>
              </c:numCache>
            </c:numRef>
          </c:val>
          <c:extLst>
            <c:ext xmlns:c16="http://schemas.microsoft.com/office/drawing/2014/chart" uri="{C3380CC4-5D6E-409C-BE32-E72D297353CC}">
              <c16:uniqueId val="{00000002-F1A1-4DF2-AE96-5FB01F1CBA1D}"/>
            </c:ext>
          </c:extLst>
        </c:ser>
        <c:dLbls>
          <c:showLegendKey val="0"/>
          <c:showVal val="0"/>
          <c:showCatName val="0"/>
          <c:showSerName val="0"/>
          <c:showPercent val="0"/>
          <c:showBubbleSize val="0"/>
        </c:dLbls>
        <c:gapWidth val="219"/>
        <c:overlap val="-27"/>
        <c:axId val="281219848"/>
        <c:axId val="281221160"/>
      </c:barChart>
      <c:catAx>
        <c:axId val="281219848"/>
        <c:scaling>
          <c:orientation val="minMax"/>
        </c:scaling>
        <c:delete val="0"/>
        <c:axPos val="b"/>
        <c:title>
          <c:tx>
            <c:rich>
              <a:bodyPr rot="0" spcFirstLastPara="1" vertOverflow="ellipsis" vert="horz" wrap="square" anchor="ctr" anchorCtr="1"/>
              <a:lstStyle/>
              <a:p>
                <a:pPr>
                  <a:defRPr sz="1100" b="0" i="0" u="none" strike="noStrike" kern="1200" baseline="0">
                    <a:solidFill>
                      <a:sysClr val="windowText" lastClr="000000"/>
                    </a:solidFill>
                    <a:latin typeface="Times New Roman" panose="02020603050405020304" pitchFamily="18" charset="0"/>
                    <a:ea typeface="+mn-ea"/>
                    <a:cs typeface="Times New Roman" panose="02020603050405020304" pitchFamily="18" charset="0"/>
                  </a:defRPr>
                </a:pPr>
                <a:r>
                  <a:rPr lang="en-US" sz="1100">
                    <a:solidFill>
                      <a:sysClr val="windowText" lastClr="000000"/>
                    </a:solidFill>
                    <a:latin typeface="Times New Roman" panose="02020603050405020304" pitchFamily="18" charset="0"/>
                    <a:cs typeface="Times New Roman" panose="02020603050405020304" pitchFamily="18" charset="0"/>
                  </a:rPr>
                  <a:t>Sample</a:t>
                </a:r>
              </a:p>
            </c:rich>
          </c:tx>
          <c:overlay val="0"/>
          <c:spPr>
            <a:noFill/>
            <a:ln>
              <a:noFill/>
            </a:ln>
            <a:effectLst/>
          </c:spPr>
          <c:txPr>
            <a:bodyPr rot="0" spcFirstLastPara="1" vertOverflow="ellipsis" vert="horz" wrap="square" anchor="ctr" anchorCtr="1"/>
            <a:lstStyle/>
            <a:p>
              <a:pPr>
                <a:defRPr sz="1100" b="0" i="0" u="none" strike="noStrike" kern="1200" baseline="0">
                  <a:solidFill>
                    <a:sysClr val="windowText" lastClr="000000"/>
                  </a:solidFill>
                  <a:latin typeface="Times New Roman" panose="02020603050405020304" pitchFamily="18" charset="0"/>
                  <a:ea typeface="+mn-ea"/>
                  <a:cs typeface="Times New Roman" panose="02020603050405020304" pitchFamily="18" charset="0"/>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ysClr val="windowText" lastClr="000000"/>
                </a:solidFill>
                <a:latin typeface="Georgia" panose="02040502050405020303" pitchFamily="18" charset="0"/>
                <a:ea typeface="+mn-ea"/>
                <a:cs typeface="+mn-cs"/>
              </a:defRPr>
            </a:pPr>
            <a:endParaRPr lang="en-US"/>
          </a:p>
        </c:txPr>
        <c:crossAx val="281221160"/>
        <c:crosses val="autoZero"/>
        <c:auto val="1"/>
        <c:lblAlgn val="ctr"/>
        <c:lblOffset val="100"/>
        <c:noMultiLvlLbl val="0"/>
      </c:catAx>
      <c:valAx>
        <c:axId val="281221160"/>
        <c:scaling>
          <c:orientation val="minMax"/>
          <c:max val="7000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100" b="0" i="0" u="none" strike="noStrike" kern="1200" baseline="0">
                    <a:solidFill>
                      <a:sysClr val="windowText" lastClr="000000"/>
                    </a:solidFill>
                    <a:latin typeface="Cambria" panose="02040503050406030204" pitchFamily="18" charset="0"/>
                    <a:ea typeface="Cambria" panose="02040503050406030204" pitchFamily="18" charset="0"/>
                    <a:cs typeface="Times New Roman" panose="02020603050405020304" pitchFamily="18" charset="0"/>
                  </a:defRPr>
                </a:pPr>
                <a:r>
                  <a:rPr lang="en-US" sz="1100" dirty="0">
                    <a:solidFill>
                      <a:sysClr val="windowText" lastClr="000000"/>
                    </a:solidFill>
                    <a:latin typeface="Cambria" panose="02040503050406030204" pitchFamily="18" charset="0"/>
                    <a:ea typeface="Cambria" panose="02040503050406030204" pitchFamily="18" charset="0"/>
                    <a:cs typeface="Times New Roman" panose="02020603050405020304" pitchFamily="18" charset="0"/>
                  </a:rPr>
                  <a:t>Concentration</a:t>
                </a:r>
                <a:r>
                  <a:rPr lang="en-US" sz="1100" baseline="0" dirty="0">
                    <a:solidFill>
                      <a:sysClr val="windowText" lastClr="000000"/>
                    </a:solidFill>
                    <a:latin typeface="Cambria" panose="02040503050406030204" pitchFamily="18" charset="0"/>
                    <a:ea typeface="Cambria" panose="02040503050406030204" pitchFamily="18" charset="0"/>
                    <a:cs typeface="Times New Roman" panose="02020603050405020304" pitchFamily="18" charset="0"/>
                  </a:rPr>
                  <a:t> (ppm)</a:t>
                </a:r>
                <a:endParaRPr lang="en-US" sz="1100" dirty="0">
                  <a:solidFill>
                    <a:sysClr val="windowText" lastClr="000000"/>
                  </a:solidFill>
                  <a:latin typeface="Cambria" panose="02040503050406030204" pitchFamily="18" charset="0"/>
                  <a:ea typeface="Cambria" panose="02040503050406030204" pitchFamily="18" charset="0"/>
                  <a:cs typeface="Times New Roman" panose="02020603050405020304" pitchFamily="18" charset="0"/>
                </a:endParaRPr>
              </a:p>
            </c:rich>
          </c:tx>
          <c:layout>
            <c:manualLayout>
              <c:xMode val="edge"/>
              <c:yMode val="edge"/>
              <c:x val="6.9681985628780196E-2"/>
              <c:y val="0.24575926391834094"/>
            </c:manualLayout>
          </c:layout>
          <c:overlay val="0"/>
          <c:spPr>
            <a:noFill/>
            <a:ln>
              <a:noFill/>
            </a:ln>
            <a:effectLst/>
          </c:spPr>
          <c:txPr>
            <a:bodyPr rot="-5400000" spcFirstLastPara="1" vertOverflow="ellipsis" vert="horz" wrap="square" anchor="ctr" anchorCtr="1"/>
            <a:lstStyle/>
            <a:p>
              <a:pPr>
                <a:defRPr sz="1100" b="0" i="0" u="none" strike="noStrike" kern="1200" baseline="0">
                  <a:solidFill>
                    <a:sysClr val="windowText" lastClr="000000"/>
                  </a:solidFill>
                  <a:latin typeface="Cambria" panose="02040503050406030204" pitchFamily="18" charset="0"/>
                  <a:ea typeface="Cambria" panose="02040503050406030204" pitchFamily="18" charset="0"/>
                  <a:cs typeface="Times New Roman" panose="02020603050405020304" pitchFamily="18" charset="0"/>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ysClr val="windowText" lastClr="000000"/>
                </a:solidFill>
                <a:latin typeface="Georgia" panose="02040502050405020303" pitchFamily="18" charset="0"/>
                <a:ea typeface="+mn-ea"/>
                <a:cs typeface="+mn-cs"/>
              </a:defRPr>
            </a:pPr>
            <a:endParaRPr lang="en-US"/>
          </a:p>
        </c:txPr>
        <c:crossAx val="281219848"/>
        <c:crosses val="autoZero"/>
        <c:crossBetween val="between"/>
        <c:majorUnit val="10000"/>
        <c:dispUnits>
          <c:builtInUnit val="thousands"/>
        </c:dispUnits>
      </c:valAx>
      <c:spPr>
        <a:noFill/>
        <a:ln>
          <a:noFill/>
        </a:ln>
        <a:effectLst/>
      </c:spPr>
    </c:plotArea>
    <c:legend>
      <c:legendPos val="b"/>
      <c:layout>
        <c:manualLayout>
          <c:xMode val="edge"/>
          <c:yMode val="edge"/>
          <c:x val="0.44417731167381491"/>
          <c:y val="0.84386988513287675"/>
          <c:w val="0.55268184454055258"/>
          <c:h val="9.020810677588284E-2"/>
        </c:manualLayout>
      </c:layout>
      <c:overlay val="0"/>
      <c:spPr>
        <a:noFill/>
        <a:ln>
          <a:noFill/>
        </a:ln>
        <a:effectLst/>
      </c:spPr>
      <c:txPr>
        <a:bodyPr rot="0" spcFirstLastPara="1" vertOverflow="ellipsis" vert="horz" wrap="square" anchor="ctr" anchorCtr="1"/>
        <a:lstStyle/>
        <a:p>
          <a:pPr>
            <a:defRPr sz="1200" b="1" i="0" u="none" strike="noStrike" kern="1200" baseline="0">
              <a:solidFill>
                <a:sysClr val="windowText" lastClr="000000"/>
              </a:solidFill>
              <a:latin typeface="Georgia" panose="02040502050405020303" pitchFamily="18" charset="0"/>
              <a:ea typeface="+mn-ea"/>
              <a:cs typeface="Times New Roman" panose="02020603050405020304" pitchFamily="18"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1" i="0" u="none" strike="noStrike" kern="1200" spc="0" baseline="0">
                <a:solidFill>
                  <a:sysClr val="windowText" lastClr="000000"/>
                </a:solidFill>
                <a:latin typeface="Georgia" panose="02040502050405020303" pitchFamily="18" charset="0"/>
                <a:ea typeface="+mn-ea"/>
                <a:cs typeface="Times New Roman" panose="02020603050405020304" pitchFamily="18" charset="0"/>
              </a:defRPr>
            </a:pPr>
            <a:r>
              <a:rPr lang="en-US" sz="1200" b="1">
                <a:solidFill>
                  <a:sysClr val="windowText" lastClr="000000"/>
                </a:solidFill>
                <a:latin typeface="Georgia" panose="02040502050405020303" pitchFamily="18" charset="0"/>
                <a:cs typeface="Times New Roman" panose="02020603050405020304" pitchFamily="18" charset="0"/>
              </a:rPr>
              <a:t>Al Concentration</a:t>
            </a:r>
          </a:p>
        </c:rich>
      </c:tx>
      <c:layout>
        <c:manualLayout>
          <c:xMode val="edge"/>
          <c:yMode val="edge"/>
          <c:x val="0.3617958358508423"/>
          <c:y val="0.11289195550084813"/>
        </c:manualLayout>
      </c:layout>
      <c:overlay val="0"/>
      <c:spPr>
        <a:noFill/>
        <a:ln>
          <a:noFill/>
        </a:ln>
        <a:effectLst/>
      </c:spPr>
      <c:txPr>
        <a:bodyPr rot="0" spcFirstLastPara="1" vertOverflow="ellipsis" vert="horz" wrap="square" anchor="ctr" anchorCtr="1"/>
        <a:lstStyle/>
        <a:p>
          <a:pPr>
            <a:defRPr sz="1200" b="1" i="0" u="none" strike="noStrike" kern="1200" spc="0" baseline="0">
              <a:solidFill>
                <a:sysClr val="windowText" lastClr="000000"/>
              </a:solidFill>
              <a:latin typeface="Georgia" panose="02040502050405020303" pitchFamily="18" charset="0"/>
              <a:ea typeface="+mn-ea"/>
              <a:cs typeface="Times New Roman" panose="02020603050405020304" pitchFamily="18" charset="0"/>
            </a:defRPr>
          </a:pPr>
          <a:endParaRPr lang="en-US"/>
        </a:p>
      </c:txPr>
    </c:title>
    <c:autoTitleDeleted val="0"/>
    <c:plotArea>
      <c:layout>
        <c:manualLayout>
          <c:layoutTarget val="inner"/>
          <c:xMode val="edge"/>
          <c:yMode val="edge"/>
          <c:x val="0.21114186484265224"/>
          <c:y val="0.19218190438540605"/>
          <c:w val="0.75182109812031073"/>
          <c:h val="0.50326309884478648"/>
        </c:manualLayout>
      </c:layout>
      <c:barChart>
        <c:barDir val="col"/>
        <c:grouping val="clustered"/>
        <c:varyColors val="0"/>
        <c:ser>
          <c:idx val="2"/>
          <c:order val="0"/>
          <c:tx>
            <c:strRef>
              <c:f>'Plots 2'!$A$16</c:f>
              <c:strCache>
                <c:ptCount val="1"/>
                <c:pt idx="0">
                  <c:v>0 days</c:v>
                </c:pt>
              </c:strCache>
            </c:strRef>
          </c:tx>
          <c:spPr>
            <a:pattFill prst="pct50">
              <a:fgClr>
                <a:schemeClr val="tx1">
                  <a:lumMod val="75000"/>
                  <a:lumOff val="25000"/>
                </a:schemeClr>
              </a:fgClr>
              <a:bgClr>
                <a:schemeClr val="bg1"/>
              </a:bgClr>
            </a:pattFill>
            <a:ln>
              <a:noFill/>
            </a:ln>
            <a:effectLst/>
          </c:spPr>
          <c:invertIfNegative val="0"/>
          <c:errBars>
            <c:errBarType val="both"/>
            <c:errValType val="cust"/>
            <c:noEndCap val="0"/>
            <c:plus>
              <c:numRef>
                <c:f>'Plot SSD'!$B$16:$F$16</c:f>
                <c:numCache>
                  <c:formatCode>General</c:formatCode>
                  <c:ptCount val="5"/>
                  <c:pt idx="0">
                    <c:v>13.404584</c:v>
                  </c:pt>
                  <c:pt idx="1">
                    <c:v>13.404584</c:v>
                  </c:pt>
                  <c:pt idx="2">
                    <c:v>13.404584</c:v>
                  </c:pt>
                  <c:pt idx="3">
                    <c:v>13.404584</c:v>
                  </c:pt>
                  <c:pt idx="4">
                    <c:v>13.404584</c:v>
                  </c:pt>
                </c:numCache>
              </c:numRef>
            </c:plus>
            <c:minus>
              <c:numRef>
                <c:f>'Plot SSD'!$B$16:$F$16</c:f>
                <c:numCache>
                  <c:formatCode>General</c:formatCode>
                  <c:ptCount val="5"/>
                  <c:pt idx="0">
                    <c:v>13.404584</c:v>
                  </c:pt>
                  <c:pt idx="1">
                    <c:v>13.404584</c:v>
                  </c:pt>
                  <c:pt idx="2">
                    <c:v>13.404584</c:v>
                  </c:pt>
                  <c:pt idx="3">
                    <c:v>13.404584</c:v>
                  </c:pt>
                  <c:pt idx="4">
                    <c:v>13.404584</c:v>
                  </c:pt>
                </c:numCache>
              </c:numRef>
            </c:minus>
            <c:spPr>
              <a:noFill/>
              <a:ln w="9525" cap="flat" cmpd="sng" algn="ctr">
                <a:solidFill>
                  <a:schemeClr val="tx1">
                    <a:lumMod val="65000"/>
                    <a:lumOff val="35000"/>
                  </a:schemeClr>
                </a:solidFill>
                <a:round/>
              </a:ln>
              <a:effectLst/>
            </c:spPr>
          </c:errBars>
          <c:cat>
            <c:strRef>
              <c:f>'Plots 2'!$B$15:$F$15</c:f>
              <c:strCache>
                <c:ptCount val="5"/>
                <c:pt idx="0">
                  <c:v>V2</c:v>
                </c:pt>
                <c:pt idx="1">
                  <c:v>V3</c:v>
                </c:pt>
                <c:pt idx="2">
                  <c:v>H1</c:v>
                </c:pt>
                <c:pt idx="3">
                  <c:v>H2</c:v>
                </c:pt>
                <c:pt idx="4">
                  <c:v>H3</c:v>
                </c:pt>
              </c:strCache>
            </c:strRef>
          </c:cat>
          <c:val>
            <c:numRef>
              <c:f>'Plots 2'!$B$16:$F$16</c:f>
              <c:numCache>
                <c:formatCode>0.0</c:formatCode>
                <c:ptCount val="5"/>
                <c:pt idx="0">
                  <c:v>272.65251499999999</c:v>
                </c:pt>
                <c:pt idx="1">
                  <c:v>272.65251499999999</c:v>
                </c:pt>
                <c:pt idx="2">
                  <c:v>272.65251499999999</c:v>
                </c:pt>
                <c:pt idx="3">
                  <c:v>272.65251499999999</c:v>
                </c:pt>
                <c:pt idx="4">
                  <c:v>272.65251499999999</c:v>
                </c:pt>
              </c:numCache>
            </c:numRef>
          </c:val>
          <c:extLst>
            <c:ext xmlns:c16="http://schemas.microsoft.com/office/drawing/2014/chart" uri="{C3380CC4-5D6E-409C-BE32-E72D297353CC}">
              <c16:uniqueId val="{00000000-4834-48E6-BDA1-A9AFEF71160A}"/>
            </c:ext>
          </c:extLst>
        </c:ser>
        <c:ser>
          <c:idx val="0"/>
          <c:order val="1"/>
          <c:tx>
            <c:strRef>
              <c:f>'Plots 2'!$A$17</c:f>
              <c:strCache>
                <c:ptCount val="1"/>
                <c:pt idx="0">
                  <c:v>7 days</c:v>
                </c:pt>
              </c:strCache>
            </c:strRef>
          </c:tx>
          <c:spPr>
            <a:pattFill prst="dkDnDiag">
              <a:fgClr>
                <a:srgbClr val="0070C0"/>
              </a:fgClr>
              <a:bgClr>
                <a:schemeClr val="bg1"/>
              </a:bgClr>
            </a:pattFill>
            <a:ln>
              <a:noFill/>
            </a:ln>
            <a:effectLst/>
          </c:spPr>
          <c:invertIfNegative val="0"/>
          <c:errBars>
            <c:errBarType val="both"/>
            <c:errValType val="cust"/>
            <c:noEndCap val="0"/>
            <c:plus>
              <c:numRef>
                <c:f>'Plot SSD'!$B$17:$F$17</c:f>
                <c:numCache>
                  <c:formatCode>General</c:formatCode>
                  <c:ptCount val="5"/>
                  <c:pt idx="0">
                    <c:v>8.2169539999999994</c:v>
                  </c:pt>
                  <c:pt idx="1">
                    <c:v>3.6665370000000004</c:v>
                  </c:pt>
                  <c:pt idx="2">
                    <c:v>10.723376</c:v>
                  </c:pt>
                  <c:pt idx="3">
                    <c:v>10.0932</c:v>
                  </c:pt>
                  <c:pt idx="4">
                    <c:v>10.867156999999999</c:v>
                  </c:pt>
                </c:numCache>
              </c:numRef>
            </c:plus>
            <c:minus>
              <c:numRef>
                <c:f>'Plot SSD'!$B$17:$F$17</c:f>
                <c:numCache>
                  <c:formatCode>General</c:formatCode>
                  <c:ptCount val="5"/>
                  <c:pt idx="0">
                    <c:v>8.2169539999999994</c:v>
                  </c:pt>
                  <c:pt idx="1">
                    <c:v>3.6665370000000004</c:v>
                  </c:pt>
                  <c:pt idx="2">
                    <c:v>10.723376</c:v>
                  </c:pt>
                  <c:pt idx="3">
                    <c:v>10.0932</c:v>
                  </c:pt>
                  <c:pt idx="4">
                    <c:v>10.867156999999999</c:v>
                  </c:pt>
                </c:numCache>
              </c:numRef>
            </c:minus>
            <c:spPr>
              <a:noFill/>
              <a:ln w="9525" cap="flat" cmpd="sng" algn="ctr">
                <a:solidFill>
                  <a:schemeClr val="tx1">
                    <a:lumMod val="65000"/>
                    <a:lumOff val="35000"/>
                  </a:schemeClr>
                </a:solidFill>
                <a:round/>
              </a:ln>
              <a:effectLst/>
            </c:spPr>
          </c:errBars>
          <c:cat>
            <c:strRef>
              <c:f>'Plots 2'!$B$15:$F$15</c:f>
              <c:strCache>
                <c:ptCount val="5"/>
                <c:pt idx="0">
                  <c:v>V2</c:v>
                </c:pt>
                <c:pt idx="1">
                  <c:v>V3</c:v>
                </c:pt>
                <c:pt idx="2">
                  <c:v>H1</c:v>
                </c:pt>
                <c:pt idx="3">
                  <c:v>H2</c:v>
                </c:pt>
                <c:pt idx="4">
                  <c:v>H3</c:v>
                </c:pt>
              </c:strCache>
            </c:strRef>
          </c:cat>
          <c:val>
            <c:numRef>
              <c:f>'Plots 2'!$B$17:$F$17</c:f>
              <c:numCache>
                <c:formatCode>0.0</c:formatCode>
                <c:ptCount val="5"/>
                <c:pt idx="0">
                  <c:v>359.22359499999999</c:v>
                </c:pt>
                <c:pt idx="1">
                  <c:v>415.83601999999996</c:v>
                </c:pt>
                <c:pt idx="2">
                  <c:v>326.73803399999997</c:v>
                </c:pt>
                <c:pt idx="3">
                  <c:v>307.672303</c:v>
                </c:pt>
                <c:pt idx="4">
                  <c:v>309.525666</c:v>
                </c:pt>
              </c:numCache>
            </c:numRef>
          </c:val>
          <c:extLst>
            <c:ext xmlns:c16="http://schemas.microsoft.com/office/drawing/2014/chart" uri="{C3380CC4-5D6E-409C-BE32-E72D297353CC}">
              <c16:uniqueId val="{00000001-4834-48E6-BDA1-A9AFEF71160A}"/>
            </c:ext>
          </c:extLst>
        </c:ser>
        <c:ser>
          <c:idx val="1"/>
          <c:order val="2"/>
          <c:tx>
            <c:strRef>
              <c:f>'Plots 2'!$A$18</c:f>
              <c:strCache>
                <c:ptCount val="1"/>
                <c:pt idx="0">
                  <c:v>30 days</c:v>
                </c:pt>
              </c:strCache>
            </c:strRef>
          </c:tx>
          <c:spPr>
            <a:pattFill prst="pct75">
              <a:fgClr>
                <a:schemeClr val="accent6">
                  <a:lumMod val="75000"/>
                </a:schemeClr>
              </a:fgClr>
              <a:bgClr>
                <a:schemeClr val="bg1"/>
              </a:bgClr>
            </a:pattFill>
            <a:ln>
              <a:noFill/>
            </a:ln>
            <a:effectLst/>
          </c:spPr>
          <c:invertIfNegative val="0"/>
          <c:errBars>
            <c:errBarType val="both"/>
            <c:errValType val="cust"/>
            <c:noEndCap val="0"/>
            <c:plus>
              <c:numRef>
                <c:f>'Plot SSD'!$B$18:$F$18</c:f>
                <c:numCache>
                  <c:formatCode>General</c:formatCode>
                  <c:ptCount val="5"/>
                  <c:pt idx="0">
                    <c:v>9.9186460000000007</c:v>
                  </c:pt>
                  <c:pt idx="1">
                    <c:v>16.698363000000001</c:v>
                  </c:pt>
                  <c:pt idx="2">
                    <c:v>6.5191239999999997</c:v>
                  </c:pt>
                  <c:pt idx="3">
                    <c:v>11.028774</c:v>
                  </c:pt>
                  <c:pt idx="4">
                    <c:v>5.6801900000000005</c:v>
                  </c:pt>
                </c:numCache>
              </c:numRef>
            </c:plus>
            <c:minus>
              <c:numRef>
                <c:f>'Plot SSD'!$B$18:$F$18</c:f>
                <c:numCache>
                  <c:formatCode>General</c:formatCode>
                  <c:ptCount val="5"/>
                  <c:pt idx="0">
                    <c:v>9.9186460000000007</c:v>
                  </c:pt>
                  <c:pt idx="1">
                    <c:v>16.698363000000001</c:v>
                  </c:pt>
                  <c:pt idx="2">
                    <c:v>6.5191239999999997</c:v>
                  </c:pt>
                  <c:pt idx="3">
                    <c:v>11.028774</c:v>
                  </c:pt>
                  <c:pt idx="4">
                    <c:v>5.6801900000000005</c:v>
                  </c:pt>
                </c:numCache>
              </c:numRef>
            </c:minus>
            <c:spPr>
              <a:noFill/>
              <a:ln w="9525" cap="flat" cmpd="sng" algn="ctr">
                <a:solidFill>
                  <a:schemeClr val="tx1">
                    <a:lumMod val="65000"/>
                    <a:lumOff val="35000"/>
                  </a:schemeClr>
                </a:solidFill>
                <a:round/>
              </a:ln>
              <a:effectLst/>
            </c:spPr>
          </c:errBars>
          <c:cat>
            <c:strRef>
              <c:f>'Plots 2'!$B$15:$F$15</c:f>
              <c:strCache>
                <c:ptCount val="5"/>
                <c:pt idx="0">
                  <c:v>V2</c:v>
                </c:pt>
                <c:pt idx="1">
                  <c:v>V3</c:v>
                </c:pt>
                <c:pt idx="2">
                  <c:v>H1</c:v>
                </c:pt>
                <c:pt idx="3">
                  <c:v>H2</c:v>
                </c:pt>
                <c:pt idx="4">
                  <c:v>H3</c:v>
                </c:pt>
              </c:strCache>
            </c:strRef>
          </c:cat>
          <c:val>
            <c:numRef>
              <c:f>'Plots 2'!$B$18:$F$18</c:f>
              <c:numCache>
                <c:formatCode>0.0</c:formatCode>
                <c:ptCount val="5"/>
                <c:pt idx="0">
                  <c:v>293.97244599999999</c:v>
                </c:pt>
                <c:pt idx="1">
                  <c:v>265.23597799999999</c:v>
                </c:pt>
                <c:pt idx="2">
                  <c:v>300.78232600000001</c:v>
                </c:pt>
                <c:pt idx="3">
                  <c:v>300.94939699999998</c:v>
                </c:pt>
                <c:pt idx="4">
                  <c:v>298.33261900000002</c:v>
                </c:pt>
              </c:numCache>
            </c:numRef>
          </c:val>
          <c:extLst>
            <c:ext xmlns:c16="http://schemas.microsoft.com/office/drawing/2014/chart" uri="{C3380CC4-5D6E-409C-BE32-E72D297353CC}">
              <c16:uniqueId val="{00000002-4834-48E6-BDA1-A9AFEF71160A}"/>
            </c:ext>
          </c:extLst>
        </c:ser>
        <c:dLbls>
          <c:showLegendKey val="0"/>
          <c:showVal val="0"/>
          <c:showCatName val="0"/>
          <c:showSerName val="0"/>
          <c:showPercent val="0"/>
          <c:showBubbleSize val="0"/>
        </c:dLbls>
        <c:gapWidth val="219"/>
        <c:overlap val="-27"/>
        <c:axId val="281219848"/>
        <c:axId val="281221160"/>
      </c:barChart>
      <c:catAx>
        <c:axId val="281219848"/>
        <c:scaling>
          <c:orientation val="minMax"/>
        </c:scaling>
        <c:delete val="0"/>
        <c:axPos val="b"/>
        <c:title>
          <c:tx>
            <c:rich>
              <a:bodyPr rot="0" spcFirstLastPara="1" vertOverflow="ellipsis" vert="horz" wrap="square" anchor="ctr" anchorCtr="1"/>
              <a:lstStyle/>
              <a:p>
                <a:pPr>
                  <a:defRPr sz="1100" b="0" i="0" u="none" strike="noStrike" kern="1200" baseline="0">
                    <a:solidFill>
                      <a:sysClr val="windowText" lastClr="000000"/>
                    </a:solidFill>
                    <a:latin typeface="Georgia" panose="02040502050405020303" pitchFamily="18" charset="0"/>
                    <a:ea typeface="+mn-ea"/>
                    <a:cs typeface="Times New Roman" panose="02020603050405020304" pitchFamily="18" charset="0"/>
                  </a:defRPr>
                </a:pPr>
                <a:r>
                  <a:rPr lang="en-US" sz="1100">
                    <a:solidFill>
                      <a:sysClr val="windowText" lastClr="000000"/>
                    </a:solidFill>
                    <a:latin typeface="Georgia" panose="02040502050405020303" pitchFamily="18" charset="0"/>
                    <a:cs typeface="Times New Roman" panose="02020603050405020304" pitchFamily="18" charset="0"/>
                  </a:rPr>
                  <a:t>Sample</a:t>
                </a:r>
              </a:p>
            </c:rich>
          </c:tx>
          <c:overlay val="0"/>
          <c:spPr>
            <a:noFill/>
            <a:ln>
              <a:noFill/>
            </a:ln>
            <a:effectLst/>
          </c:spPr>
          <c:txPr>
            <a:bodyPr rot="0" spcFirstLastPara="1" vertOverflow="ellipsis" vert="horz" wrap="square" anchor="ctr" anchorCtr="1"/>
            <a:lstStyle/>
            <a:p>
              <a:pPr>
                <a:defRPr sz="1100" b="0" i="0" u="none" strike="noStrike" kern="1200" baseline="0">
                  <a:solidFill>
                    <a:sysClr val="windowText" lastClr="000000"/>
                  </a:solidFill>
                  <a:latin typeface="Georgia" panose="02040502050405020303" pitchFamily="18" charset="0"/>
                  <a:ea typeface="+mn-ea"/>
                  <a:cs typeface="Times New Roman" panose="02020603050405020304" pitchFamily="18" charset="0"/>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ysClr val="windowText" lastClr="000000"/>
                </a:solidFill>
                <a:latin typeface="Georgia" panose="02040502050405020303" pitchFamily="18" charset="0"/>
                <a:ea typeface="+mn-ea"/>
                <a:cs typeface="+mn-cs"/>
              </a:defRPr>
            </a:pPr>
            <a:endParaRPr lang="en-US"/>
          </a:p>
        </c:txPr>
        <c:crossAx val="281221160"/>
        <c:crosses val="autoZero"/>
        <c:auto val="1"/>
        <c:lblAlgn val="ctr"/>
        <c:lblOffset val="100"/>
        <c:noMultiLvlLbl val="0"/>
      </c:catAx>
      <c:valAx>
        <c:axId val="281221160"/>
        <c:scaling>
          <c:orientation val="minMax"/>
          <c:max val="50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1050" b="1" i="0" u="none" strike="noStrike" kern="1200" baseline="0">
                    <a:solidFill>
                      <a:schemeClr val="tx1"/>
                    </a:solidFill>
                    <a:latin typeface="Cambria" panose="02040503050406030204" pitchFamily="18" charset="0"/>
                    <a:ea typeface="Cambria" panose="02040503050406030204" pitchFamily="18" charset="0"/>
                    <a:cs typeface="+mn-cs"/>
                  </a:defRPr>
                </a:pPr>
                <a:r>
                  <a:rPr lang="en-US" sz="1050" b="1" i="0" u="none" strike="noStrike" kern="1200" baseline="0" dirty="0">
                    <a:solidFill>
                      <a:schemeClr val="tx1"/>
                    </a:solidFill>
                    <a:latin typeface="Cambria" panose="02040503050406030204" pitchFamily="18" charset="0"/>
                    <a:ea typeface="Cambria" panose="02040503050406030204" pitchFamily="18" charset="0"/>
                    <a:cs typeface="+mn-cs"/>
                  </a:rPr>
                  <a:t>Concentration (ppm)</a:t>
                </a:r>
              </a:p>
            </c:rich>
          </c:tx>
          <c:layout>
            <c:manualLayout>
              <c:xMode val="edge"/>
              <c:yMode val="edge"/>
              <c:x val="2.7844120360026304E-2"/>
              <c:y val="0.28015619985274409"/>
            </c:manualLayout>
          </c:layout>
          <c:overlay val="0"/>
          <c:spPr>
            <a:noFill/>
            <a:ln>
              <a:noFill/>
            </a:ln>
            <a:effectLst/>
          </c:spPr>
          <c:txPr>
            <a:bodyPr rot="-5400000" spcFirstLastPara="1" vertOverflow="ellipsis" vert="horz" wrap="square" anchor="ctr" anchorCtr="1"/>
            <a:lstStyle/>
            <a:p>
              <a:pPr algn="ctr" rtl="0">
                <a:defRPr lang="en-US" sz="1050" b="1" i="0" u="none" strike="noStrike" kern="1200" baseline="0">
                  <a:solidFill>
                    <a:schemeClr val="tx1"/>
                  </a:solidFill>
                  <a:latin typeface="Cambria" panose="02040503050406030204" pitchFamily="18" charset="0"/>
                  <a:ea typeface="Cambria" panose="02040503050406030204" pitchFamily="18" charset="0"/>
                  <a:cs typeface="+mn-cs"/>
                </a:defRPr>
              </a:pPr>
              <a:endParaRPr lang="en-US"/>
            </a:p>
          </c:txPr>
        </c:title>
        <c:numFmt formatCode="0.00" sourceLinked="0"/>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ysClr val="windowText" lastClr="000000"/>
                </a:solidFill>
                <a:latin typeface="Georgia" panose="02040502050405020303" pitchFamily="18" charset="0"/>
                <a:ea typeface="+mn-ea"/>
                <a:cs typeface="+mn-cs"/>
              </a:defRPr>
            </a:pPr>
            <a:endParaRPr lang="en-US"/>
          </a:p>
        </c:txPr>
        <c:crossAx val="281219848"/>
        <c:crosses val="autoZero"/>
        <c:crossBetween val="between"/>
        <c:majorUnit val="100"/>
        <c:dispUnits>
          <c:builtInUnit val="thousands"/>
        </c:dispUnits>
      </c:valAx>
      <c:spPr>
        <a:noFill/>
        <a:ln>
          <a:noFill/>
        </a:ln>
        <a:effectLst/>
      </c:spPr>
    </c:plotArea>
    <c:legend>
      <c:legendPos val="b"/>
      <c:layout>
        <c:manualLayout>
          <c:xMode val="edge"/>
          <c:yMode val="edge"/>
          <c:x val="0.42000892280615743"/>
          <c:y val="0.8366960837024523"/>
          <c:w val="0.56829092177397578"/>
          <c:h val="9.020810677588284E-2"/>
        </c:manualLayout>
      </c:layout>
      <c:overlay val="0"/>
      <c:spPr>
        <a:noFill/>
        <a:ln>
          <a:noFill/>
        </a:ln>
        <a:effectLst/>
      </c:spPr>
      <c:txPr>
        <a:bodyPr rot="0" spcFirstLastPara="1" vertOverflow="ellipsis" vert="horz" wrap="square" anchor="ctr" anchorCtr="1"/>
        <a:lstStyle/>
        <a:p>
          <a:pPr>
            <a:defRPr sz="1200" b="1" i="0" u="none" strike="noStrike" kern="1200" baseline="0">
              <a:solidFill>
                <a:sysClr val="windowText" lastClr="000000"/>
              </a:solidFill>
              <a:latin typeface="Georgia" panose="02040502050405020303" pitchFamily="18" charset="0"/>
              <a:ea typeface="+mn-ea"/>
              <a:cs typeface="Times New Roman" panose="02020603050405020304" pitchFamily="18"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ysClr val="windowText" lastClr="000000"/>
                </a:solidFill>
                <a:latin typeface="Cambria" panose="02040503050406030204" pitchFamily="18" charset="0"/>
                <a:ea typeface="Cambria" panose="02040503050406030204" pitchFamily="18" charset="0"/>
                <a:cs typeface="+mn-cs"/>
              </a:defRPr>
            </a:pPr>
            <a:r>
              <a:rPr lang="en-US" b="1">
                <a:solidFill>
                  <a:sysClr val="windowText" lastClr="000000"/>
                </a:solidFill>
                <a:latin typeface="Cambria" panose="02040503050406030204" pitchFamily="18" charset="0"/>
                <a:ea typeface="Cambria" panose="02040503050406030204" pitchFamily="18" charset="0"/>
              </a:rPr>
              <a:t>Ca Concentration</a:t>
            </a:r>
          </a:p>
        </c:rich>
      </c:tx>
      <c:layout>
        <c:manualLayout>
          <c:xMode val="edge"/>
          <c:yMode val="edge"/>
          <c:x val="0.33637572426088247"/>
          <c:y val="0"/>
        </c:manualLayout>
      </c:layout>
      <c:overlay val="0"/>
      <c:spPr>
        <a:noFill/>
        <a:ln>
          <a:noFill/>
        </a:ln>
        <a:effectLst/>
      </c:spPr>
      <c:txPr>
        <a:bodyPr rot="0" spcFirstLastPara="1" vertOverflow="ellipsis" vert="horz" wrap="square" anchor="ctr" anchorCtr="1"/>
        <a:lstStyle/>
        <a:p>
          <a:pPr>
            <a:defRPr sz="1400" b="1" i="0" u="none" strike="noStrike" kern="1200" spc="0" baseline="0">
              <a:solidFill>
                <a:sysClr val="windowText" lastClr="000000"/>
              </a:solidFill>
              <a:latin typeface="Cambria" panose="02040503050406030204" pitchFamily="18" charset="0"/>
              <a:ea typeface="Cambria" panose="02040503050406030204" pitchFamily="18" charset="0"/>
              <a:cs typeface="+mn-cs"/>
            </a:defRPr>
          </a:pPr>
          <a:endParaRPr lang="en-US"/>
        </a:p>
      </c:txPr>
    </c:title>
    <c:autoTitleDeleted val="0"/>
    <c:plotArea>
      <c:layout>
        <c:manualLayout>
          <c:layoutTarget val="inner"/>
          <c:xMode val="edge"/>
          <c:yMode val="edge"/>
          <c:x val="0.17245010647254"/>
          <c:y val="9.1842660159696873E-2"/>
          <c:w val="0.79295869855890666"/>
          <c:h val="0.56892082611498962"/>
        </c:manualLayout>
      </c:layout>
      <c:barChart>
        <c:barDir val="col"/>
        <c:grouping val="clustered"/>
        <c:varyColors val="0"/>
        <c:ser>
          <c:idx val="0"/>
          <c:order val="0"/>
          <c:tx>
            <c:strRef>
              <c:f>'All Plots'!$A$59</c:f>
              <c:strCache>
                <c:ptCount val="1"/>
                <c:pt idx="0">
                  <c:v>0 days</c:v>
                </c:pt>
              </c:strCache>
            </c:strRef>
          </c:tx>
          <c:spPr>
            <a:solidFill>
              <a:schemeClr val="bg1">
                <a:lumMod val="50000"/>
              </a:schemeClr>
            </a:solidFill>
            <a:ln>
              <a:noFill/>
            </a:ln>
            <a:effectLst/>
          </c:spPr>
          <c:invertIfNegative val="0"/>
          <c:errBars>
            <c:errBarType val="both"/>
            <c:errValType val="cust"/>
            <c:noEndCap val="0"/>
            <c:plus>
              <c:numRef>
                <c:f>'All Plots'!$M$59:$T$59</c:f>
                <c:numCache>
                  <c:formatCode>General</c:formatCode>
                  <c:ptCount val="8"/>
                  <c:pt idx="0">
                    <c:v>21350.433014999999</c:v>
                  </c:pt>
                  <c:pt idx="1">
                    <c:v>21350.433014999999</c:v>
                  </c:pt>
                  <c:pt idx="2">
                    <c:v>21350.433014999999</c:v>
                  </c:pt>
                  <c:pt idx="3">
                    <c:v>21350.433014999999</c:v>
                  </c:pt>
                  <c:pt idx="4">
                    <c:v>21350.433014999999</c:v>
                  </c:pt>
                  <c:pt idx="5">
                    <c:v>21350.433014999999</c:v>
                  </c:pt>
                  <c:pt idx="6">
                    <c:v>21350.433014999999</c:v>
                  </c:pt>
                  <c:pt idx="7">
                    <c:v>21350.433014999999</c:v>
                  </c:pt>
                </c:numCache>
              </c:numRef>
            </c:plus>
            <c:minus>
              <c:numRef>
                <c:f>'All Plots'!$M$59:$T$59</c:f>
                <c:numCache>
                  <c:formatCode>General</c:formatCode>
                  <c:ptCount val="8"/>
                  <c:pt idx="0">
                    <c:v>21350.433014999999</c:v>
                  </c:pt>
                  <c:pt idx="1">
                    <c:v>21350.433014999999</c:v>
                  </c:pt>
                  <c:pt idx="2">
                    <c:v>21350.433014999999</c:v>
                  </c:pt>
                  <c:pt idx="3">
                    <c:v>21350.433014999999</c:v>
                  </c:pt>
                  <c:pt idx="4">
                    <c:v>21350.433014999999</c:v>
                  </c:pt>
                  <c:pt idx="5">
                    <c:v>21350.433014999999</c:v>
                  </c:pt>
                  <c:pt idx="6">
                    <c:v>21350.433014999999</c:v>
                  </c:pt>
                  <c:pt idx="7">
                    <c:v>21350.433014999999</c:v>
                  </c:pt>
                </c:numCache>
              </c:numRef>
            </c:minus>
            <c:spPr>
              <a:noFill/>
              <a:ln w="9525" cap="flat" cmpd="sng" algn="ctr">
                <a:solidFill>
                  <a:schemeClr val="tx1">
                    <a:lumMod val="65000"/>
                    <a:lumOff val="35000"/>
                  </a:schemeClr>
                </a:solidFill>
                <a:round/>
              </a:ln>
              <a:effectLst/>
            </c:spPr>
          </c:errBars>
          <c:cat>
            <c:strRef>
              <c:f>'All Plots'!$B$58:$I$58</c:f>
              <c:strCache>
                <c:ptCount val="8"/>
                <c:pt idx="0">
                  <c:v>V1</c:v>
                </c:pt>
                <c:pt idx="1">
                  <c:v>V2</c:v>
                </c:pt>
                <c:pt idx="2">
                  <c:v>V3</c:v>
                </c:pt>
                <c:pt idx="3">
                  <c:v>V4</c:v>
                </c:pt>
                <c:pt idx="4">
                  <c:v>V5</c:v>
                </c:pt>
                <c:pt idx="5">
                  <c:v>H1</c:v>
                </c:pt>
                <c:pt idx="6">
                  <c:v>H2</c:v>
                </c:pt>
                <c:pt idx="7">
                  <c:v>H3</c:v>
                </c:pt>
              </c:strCache>
            </c:strRef>
          </c:cat>
          <c:val>
            <c:numRef>
              <c:f>'All Plots'!$B$59:$I$59</c:f>
              <c:numCache>
                <c:formatCode>0.00</c:formatCode>
                <c:ptCount val="8"/>
                <c:pt idx="0">
                  <c:v>494052.25768299995</c:v>
                </c:pt>
                <c:pt idx="1">
                  <c:v>494052.25768299995</c:v>
                </c:pt>
                <c:pt idx="2">
                  <c:v>494052.25768299995</c:v>
                </c:pt>
                <c:pt idx="3">
                  <c:v>494052.25768299995</c:v>
                </c:pt>
                <c:pt idx="4">
                  <c:v>494052.25768299995</c:v>
                </c:pt>
                <c:pt idx="5">
                  <c:v>494052.25768299995</c:v>
                </c:pt>
                <c:pt idx="6">
                  <c:v>494052.25768299995</c:v>
                </c:pt>
                <c:pt idx="7">
                  <c:v>494052.25768299995</c:v>
                </c:pt>
              </c:numCache>
            </c:numRef>
          </c:val>
          <c:extLst>
            <c:ext xmlns:c16="http://schemas.microsoft.com/office/drawing/2014/chart" uri="{C3380CC4-5D6E-409C-BE32-E72D297353CC}">
              <c16:uniqueId val="{00000000-E2E6-4CAB-8919-DF93ACA00D0B}"/>
            </c:ext>
          </c:extLst>
        </c:ser>
        <c:ser>
          <c:idx val="1"/>
          <c:order val="1"/>
          <c:tx>
            <c:strRef>
              <c:f>'All Plots'!$A$60</c:f>
              <c:strCache>
                <c:ptCount val="1"/>
                <c:pt idx="0">
                  <c:v>7 days</c:v>
                </c:pt>
              </c:strCache>
            </c:strRef>
          </c:tx>
          <c:spPr>
            <a:solidFill>
              <a:srgbClr val="0070C0"/>
            </a:solidFill>
            <a:ln>
              <a:noFill/>
            </a:ln>
            <a:effectLst/>
          </c:spPr>
          <c:invertIfNegative val="0"/>
          <c:errBars>
            <c:errBarType val="both"/>
            <c:errValType val="cust"/>
            <c:noEndCap val="0"/>
            <c:plus>
              <c:numRef>
                <c:f>'All Plots'!$M$60:$T$60</c:f>
                <c:numCache>
                  <c:formatCode>General</c:formatCode>
                  <c:ptCount val="8"/>
                  <c:pt idx="0">
                    <c:v>6865.9145339999995</c:v>
                  </c:pt>
                  <c:pt idx="1">
                    <c:v>3117.8758080000002</c:v>
                  </c:pt>
                  <c:pt idx="2">
                    <c:v>18629.883891000001</c:v>
                  </c:pt>
                  <c:pt idx="3">
                    <c:v>12250.955761000001</c:v>
                  </c:pt>
                  <c:pt idx="4">
                    <c:v>9925.0249179999992</c:v>
                  </c:pt>
                  <c:pt idx="5">
                    <c:v>15834.972880999998</c:v>
                  </c:pt>
                  <c:pt idx="6">
                    <c:v>8134.0511260000003</c:v>
                  </c:pt>
                  <c:pt idx="7">
                    <c:v>16060.612327000001</c:v>
                  </c:pt>
                </c:numCache>
              </c:numRef>
            </c:plus>
            <c:minus>
              <c:numRef>
                <c:f>'All Plots'!$M$60:$T$60</c:f>
                <c:numCache>
                  <c:formatCode>General</c:formatCode>
                  <c:ptCount val="8"/>
                  <c:pt idx="0">
                    <c:v>6865.9145339999995</c:v>
                  </c:pt>
                  <c:pt idx="1">
                    <c:v>3117.8758080000002</c:v>
                  </c:pt>
                  <c:pt idx="2">
                    <c:v>18629.883891000001</c:v>
                  </c:pt>
                  <c:pt idx="3">
                    <c:v>12250.955761000001</c:v>
                  </c:pt>
                  <c:pt idx="4">
                    <c:v>9925.0249179999992</c:v>
                  </c:pt>
                  <c:pt idx="5">
                    <c:v>15834.972880999998</c:v>
                  </c:pt>
                  <c:pt idx="6">
                    <c:v>8134.0511260000003</c:v>
                  </c:pt>
                  <c:pt idx="7">
                    <c:v>16060.612327000001</c:v>
                  </c:pt>
                </c:numCache>
              </c:numRef>
            </c:minus>
            <c:spPr>
              <a:noFill/>
              <a:ln w="9525" cap="flat" cmpd="sng" algn="ctr">
                <a:solidFill>
                  <a:schemeClr val="tx1">
                    <a:lumMod val="65000"/>
                    <a:lumOff val="35000"/>
                  </a:schemeClr>
                </a:solidFill>
                <a:round/>
              </a:ln>
              <a:effectLst/>
            </c:spPr>
          </c:errBars>
          <c:cat>
            <c:strRef>
              <c:f>'All Plots'!$B$58:$I$58</c:f>
              <c:strCache>
                <c:ptCount val="8"/>
                <c:pt idx="0">
                  <c:v>V1</c:v>
                </c:pt>
                <c:pt idx="1">
                  <c:v>V2</c:v>
                </c:pt>
                <c:pt idx="2">
                  <c:v>V3</c:v>
                </c:pt>
                <c:pt idx="3">
                  <c:v>V4</c:v>
                </c:pt>
                <c:pt idx="4">
                  <c:v>V5</c:v>
                </c:pt>
                <c:pt idx="5">
                  <c:v>H1</c:v>
                </c:pt>
                <c:pt idx="6">
                  <c:v>H2</c:v>
                </c:pt>
                <c:pt idx="7">
                  <c:v>H3</c:v>
                </c:pt>
              </c:strCache>
            </c:strRef>
          </c:cat>
          <c:val>
            <c:numRef>
              <c:f>'All Plots'!$B$60:$I$60</c:f>
              <c:numCache>
                <c:formatCode>0.00</c:formatCode>
                <c:ptCount val="8"/>
                <c:pt idx="0">
                  <c:v>406614.83208800002</c:v>
                </c:pt>
                <c:pt idx="1">
                  <c:v>441292.56186800002</c:v>
                </c:pt>
                <c:pt idx="2">
                  <c:v>403210.51473699999</c:v>
                </c:pt>
                <c:pt idx="3">
                  <c:v>466723.92453700001</c:v>
                </c:pt>
                <c:pt idx="4">
                  <c:v>394016.08228199999</c:v>
                </c:pt>
                <c:pt idx="5">
                  <c:v>421729.78280799999</c:v>
                </c:pt>
                <c:pt idx="6">
                  <c:v>428776.64681099996</c:v>
                </c:pt>
                <c:pt idx="7">
                  <c:v>463751.39787300007</c:v>
                </c:pt>
              </c:numCache>
            </c:numRef>
          </c:val>
          <c:extLst>
            <c:ext xmlns:c16="http://schemas.microsoft.com/office/drawing/2014/chart" uri="{C3380CC4-5D6E-409C-BE32-E72D297353CC}">
              <c16:uniqueId val="{00000001-E2E6-4CAB-8919-DF93ACA00D0B}"/>
            </c:ext>
          </c:extLst>
        </c:ser>
        <c:ser>
          <c:idx val="2"/>
          <c:order val="2"/>
          <c:tx>
            <c:strRef>
              <c:f>'All Plots'!$A$61</c:f>
              <c:strCache>
                <c:ptCount val="1"/>
                <c:pt idx="0">
                  <c:v>30 days</c:v>
                </c:pt>
              </c:strCache>
            </c:strRef>
          </c:tx>
          <c:spPr>
            <a:solidFill>
              <a:schemeClr val="accent6">
                <a:lumMod val="75000"/>
              </a:schemeClr>
            </a:solidFill>
            <a:ln>
              <a:noFill/>
            </a:ln>
            <a:effectLst/>
          </c:spPr>
          <c:invertIfNegative val="0"/>
          <c:errBars>
            <c:errBarType val="both"/>
            <c:errValType val="cust"/>
            <c:noEndCap val="0"/>
            <c:plus>
              <c:numRef>
                <c:f>'All Plots'!$M$61:$T$61</c:f>
                <c:numCache>
                  <c:formatCode>General</c:formatCode>
                  <c:ptCount val="8"/>
                  <c:pt idx="0">
                    <c:v>20412.006685</c:v>
                  </c:pt>
                  <c:pt idx="1">
                    <c:v>11947.302903</c:v>
                  </c:pt>
                  <c:pt idx="2">
                    <c:v>10053.436546999999</c:v>
                  </c:pt>
                  <c:pt idx="3">
                    <c:v>13226.331719999998</c:v>
                  </c:pt>
                  <c:pt idx="4">
                    <c:v>11828.413575999999</c:v>
                  </c:pt>
                  <c:pt idx="5">
                    <c:v>23004.254463999998</c:v>
                  </c:pt>
                  <c:pt idx="6">
                    <c:v>11426.429206999999</c:v>
                  </c:pt>
                  <c:pt idx="7">
                    <c:v>24035.687675000001</c:v>
                  </c:pt>
                </c:numCache>
              </c:numRef>
            </c:plus>
            <c:minus>
              <c:numRef>
                <c:f>'All Plots'!$M$61:$T$61</c:f>
                <c:numCache>
                  <c:formatCode>General</c:formatCode>
                  <c:ptCount val="8"/>
                  <c:pt idx="0">
                    <c:v>20412.006685</c:v>
                  </c:pt>
                  <c:pt idx="1">
                    <c:v>11947.302903</c:v>
                  </c:pt>
                  <c:pt idx="2">
                    <c:v>10053.436546999999</c:v>
                  </c:pt>
                  <c:pt idx="3">
                    <c:v>13226.331719999998</c:v>
                  </c:pt>
                  <c:pt idx="4">
                    <c:v>11828.413575999999</c:v>
                  </c:pt>
                  <c:pt idx="5">
                    <c:v>23004.254463999998</c:v>
                  </c:pt>
                  <c:pt idx="6">
                    <c:v>11426.429206999999</c:v>
                  </c:pt>
                  <c:pt idx="7">
                    <c:v>24035.687675000001</c:v>
                  </c:pt>
                </c:numCache>
              </c:numRef>
            </c:minus>
            <c:spPr>
              <a:noFill/>
              <a:ln w="9525" cap="flat" cmpd="sng" algn="ctr">
                <a:solidFill>
                  <a:schemeClr val="tx1">
                    <a:lumMod val="65000"/>
                    <a:lumOff val="35000"/>
                  </a:schemeClr>
                </a:solidFill>
                <a:round/>
              </a:ln>
              <a:effectLst/>
            </c:spPr>
          </c:errBars>
          <c:cat>
            <c:strRef>
              <c:f>'All Plots'!$B$58:$I$58</c:f>
              <c:strCache>
                <c:ptCount val="8"/>
                <c:pt idx="0">
                  <c:v>V1</c:v>
                </c:pt>
                <c:pt idx="1">
                  <c:v>V2</c:v>
                </c:pt>
                <c:pt idx="2">
                  <c:v>V3</c:v>
                </c:pt>
                <c:pt idx="3">
                  <c:v>V4</c:v>
                </c:pt>
                <c:pt idx="4">
                  <c:v>V5</c:v>
                </c:pt>
                <c:pt idx="5">
                  <c:v>H1</c:v>
                </c:pt>
                <c:pt idx="6">
                  <c:v>H2</c:v>
                </c:pt>
                <c:pt idx="7">
                  <c:v>H3</c:v>
                </c:pt>
              </c:strCache>
            </c:strRef>
          </c:cat>
          <c:val>
            <c:numRef>
              <c:f>'All Plots'!$B$61:$I$61</c:f>
              <c:numCache>
                <c:formatCode>0.00</c:formatCode>
                <c:ptCount val="8"/>
                <c:pt idx="0">
                  <c:v>431069.70431900001</c:v>
                </c:pt>
                <c:pt idx="1">
                  <c:v>412014.70629799995</c:v>
                </c:pt>
                <c:pt idx="2">
                  <c:v>410863.82415500004</c:v>
                </c:pt>
                <c:pt idx="3">
                  <c:v>439798.57180700003</c:v>
                </c:pt>
                <c:pt idx="4">
                  <c:v>474640.57890699996</c:v>
                </c:pt>
                <c:pt idx="5">
                  <c:v>438092.80803199997</c:v>
                </c:pt>
                <c:pt idx="6">
                  <c:v>456574.88550199999</c:v>
                </c:pt>
                <c:pt idx="7">
                  <c:v>469422.02615099994</c:v>
                </c:pt>
              </c:numCache>
            </c:numRef>
          </c:val>
          <c:extLst>
            <c:ext xmlns:c16="http://schemas.microsoft.com/office/drawing/2014/chart" uri="{C3380CC4-5D6E-409C-BE32-E72D297353CC}">
              <c16:uniqueId val="{00000002-E2E6-4CAB-8919-DF93ACA00D0B}"/>
            </c:ext>
          </c:extLst>
        </c:ser>
        <c:dLbls>
          <c:showLegendKey val="0"/>
          <c:showVal val="0"/>
          <c:showCatName val="0"/>
          <c:showSerName val="0"/>
          <c:showPercent val="0"/>
          <c:showBubbleSize val="0"/>
        </c:dLbls>
        <c:gapWidth val="219"/>
        <c:overlap val="-27"/>
        <c:axId val="555848656"/>
        <c:axId val="555849736"/>
      </c:barChart>
      <c:catAx>
        <c:axId val="555848656"/>
        <c:scaling>
          <c:orientation val="minMax"/>
        </c:scaling>
        <c:delete val="0"/>
        <c:axPos val="b"/>
        <c:title>
          <c:tx>
            <c:rich>
              <a:bodyPr rot="0" spcFirstLastPara="1" vertOverflow="ellipsis" vert="horz" wrap="square" anchor="ctr" anchorCtr="1"/>
              <a:lstStyle/>
              <a:p>
                <a:pPr>
                  <a:defRPr sz="1100" b="1" i="0" u="none" strike="noStrike" kern="1200" baseline="0">
                    <a:solidFill>
                      <a:schemeClr val="tx1"/>
                    </a:solidFill>
                    <a:latin typeface="Cambria" panose="02040503050406030204" pitchFamily="18" charset="0"/>
                    <a:ea typeface="Cambria" panose="02040503050406030204" pitchFamily="18" charset="0"/>
                    <a:cs typeface="+mn-cs"/>
                  </a:defRPr>
                </a:pPr>
                <a:r>
                  <a:rPr lang="en-US" sz="1100" b="1">
                    <a:solidFill>
                      <a:schemeClr val="tx1"/>
                    </a:solidFill>
                    <a:latin typeface="Cambria" panose="02040503050406030204" pitchFamily="18" charset="0"/>
                    <a:ea typeface="Cambria" panose="02040503050406030204" pitchFamily="18" charset="0"/>
                  </a:rPr>
                  <a:t>Sample</a:t>
                </a:r>
              </a:p>
            </c:rich>
          </c:tx>
          <c:overlay val="0"/>
          <c:spPr>
            <a:noFill/>
            <a:ln>
              <a:noFill/>
            </a:ln>
            <a:effectLst/>
          </c:spPr>
          <c:txPr>
            <a:bodyPr rot="0" spcFirstLastPara="1" vertOverflow="ellipsis" vert="horz" wrap="square" anchor="ctr" anchorCtr="1"/>
            <a:lstStyle/>
            <a:p>
              <a:pPr>
                <a:defRPr sz="1100" b="1" i="0" u="none" strike="noStrike" kern="1200" baseline="0">
                  <a:solidFill>
                    <a:schemeClr val="tx1"/>
                  </a:solidFill>
                  <a:latin typeface="Cambria" panose="02040503050406030204" pitchFamily="18" charset="0"/>
                  <a:ea typeface="Cambria" panose="02040503050406030204" pitchFamily="18" charset="0"/>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solidFill>
                <a:latin typeface="+mn-lt"/>
                <a:ea typeface="+mn-ea"/>
                <a:cs typeface="+mn-cs"/>
              </a:defRPr>
            </a:pPr>
            <a:endParaRPr lang="en-US"/>
          </a:p>
        </c:txPr>
        <c:crossAx val="555849736"/>
        <c:crosses val="autoZero"/>
        <c:auto val="1"/>
        <c:lblAlgn val="ctr"/>
        <c:lblOffset val="100"/>
        <c:noMultiLvlLbl val="0"/>
      </c:catAx>
      <c:valAx>
        <c:axId val="555849736"/>
        <c:scaling>
          <c:orientation val="minMax"/>
          <c:max val="500000"/>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50" b="1" i="0" u="none" strike="noStrike" kern="1200" baseline="0">
                    <a:solidFill>
                      <a:schemeClr val="tx1"/>
                    </a:solidFill>
                    <a:latin typeface="Cambria" panose="02040503050406030204" pitchFamily="18" charset="0"/>
                    <a:ea typeface="Cambria" panose="02040503050406030204" pitchFamily="18" charset="0"/>
                    <a:cs typeface="+mn-cs"/>
                  </a:defRPr>
                </a:pPr>
                <a:r>
                  <a:rPr lang="en-US" sz="1050" b="1" dirty="0">
                    <a:solidFill>
                      <a:schemeClr val="tx1"/>
                    </a:solidFill>
                    <a:latin typeface="Cambria" panose="02040503050406030204" pitchFamily="18" charset="0"/>
                    <a:ea typeface="Cambria" panose="02040503050406030204" pitchFamily="18" charset="0"/>
                  </a:rPr>
                  <a:t>Concentration</a:t>
                </a:r>
                <a:r>
                  <a:rPr lang="en-US" sz="1050" b="1" baseline="0" dirty="0">
                    <a:solidFill>
                      <a:schemeClr val="tx1"/>
                    </a:solidFill>
                    <a:latin typeface="Cambria" panose="02040503050406030204" pitchFamily="18" charset="0"/>
                    <a:ea typeface="Cambria" panose="02040503050406030204" pitchFamily="18" charset="0"/>
                  </a:rPr>
                  <a:t> (ppm)</a:t>
                </a:r>
                <a:endParaRPr lang="en-US" sz="1050" b="1" dirty="0">
                  <a:solidFill>
                    <a:schemeClr val="tx1"/>
                  </a:solidFill>
                  <a:latin typeface="Cambria" panose="02040503050406030204" pitchFamily="18" charset="0"/>
                  <a:ea typeface="Cambria" panose="02040503050406030204" pitchFamily="18" charset="0"/>
                </a:endParaRPr>
              </a:p>
            </c:rich>
          </c:tx>
          <c:overlay val="0"/>
          <c:spPr>
            <a:noFill/>
            <a:ln>
              <a:noFill/>
            </a:ln>
            <a:effectLst/>
          </c:spPr>
          <c:txPr>
            <a:bodyPr rot="-5400000" spcFirstLastPara="1" vertOverflow="ellipsis" vert="horz" wrap="square" anchor="ctr" anchorCtr="1"/>
            <a:lstStyle/>
            <a:p>
              <a:pPr>
                <a:defRPr sz="1050" b="1" i="0" u="none" strike="noStrike" kern="1200" baseline="0">
                  <a:solidFill>
                    <a:schemeClr val="tx1"/>
                  </a:solidFill>
                  <a:latin typeface="Cambria" panose="02040503050406030204" pitchFamily="18" charset="0"/>
                  <a:ea typeface="Cambria" panose="02040503050406030204" pitchFamily="18" charset="0"/>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chemeClr val="tx1"/>
                </a:solidFill>
                <a:latin typeface="+mn-lt"/>
                <a:ea typeface="+mn-ea"/>
                <a:cs typeface="+mn-cs"/>
              </a:defRPr>
            </a:pPr>
            <a:endParaRPr lang="en-US"/>
          </a:p>
        </c:txPr>
        <c:crossAx val="555848656"/>
        <c:crosses val="autoZero"/>
        <c:crossBetween val="between"/>
        <c:majorUnit val="100000"/>
        <c:dispUnits>
          <c:builtInUnit val="thousands"/>
        </c:dispUnits>
      </c:valAx>
      <c:spPr>
        <a:noFill/>
        <a:ln>
          <a:noFill/>
        </a:ln>
        <a:effectLst/>
      </c:spPr>
    </c:plotArea>
    <c:legend>
      <c:legendPos val="b"/>
      <c:layout>
        <c:manualLayout>
          <c:xMode val="edge"/>
          <c:yMode val="edge"/>
          <c:x val="0.25631630612491257"/>
          <c:y val="0.83900413247147754"/>
          <c:w val="0.46870917751328173"/>
          <c:h val="8.4337276673379327E-2"/>
        </c:manualLayout>
      </c:layout>
      <c:overlay val="0"/>
      <c:spPr>
        <a:noFill/>
        <a:ln>
          <a:noFill/>
        </a:ln>
        <a:effectLst/>
      </c:spPr>
      <c:txPr>
        <a:bodyPr rot="0" spcFirstLastPara="1" vertOverflow="ellipsis" vert="horz" wrap="square" anchor="ctr" anchorCtr="1"/>
        <a:lstStyle/>
        <a:p>
          <a:pPr>
            <a:defRPr sz="1100" b="1" i="0" u="none" strike="noStrike" kern="1200" baseline="0">
              <a:solidFill>
                <a:schemeClr val="tx1"/>
              </a:solidFill>
              <a:latin typeface="Cambria" panose="02040503050406030204" pitchFamily="18" charset="0"/>
              <a:ea typeface="Cambria" panose="02040503050406030204" pitchFamily="18"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ysClr val="windowText" lastClr="000000"/>
                </a:solidFill>
                <a:latin typeface="Cambria" panose="02040503050406030204" pitchFamily="18" charset="0"/>
                <a:ea typeface="Cambria" panose="02040503050406030204" pitchFamily="18" charset="0"/>
                <a:cs typeface="+mn-cs"/>
              </a:defRPr>
            </a:pPr>
            <a:r>
              <a:rPr lang="en-US" b="1" dirty="0">
                <a:solidFill>
                  <a:sysClr val="windowText" lastClr="000000"/>
                </a:solidFill>
                <a:latin typeface="Cambria" panose="02040503050406030204" pitchFamily="18" charset="0"/>
                <a:ea typeface="Cambria" panose="02040503050406030204" pitchFamily="18" charset="0"/>
              </a:rPr>
              <a:t>Si Concentration</a:t>
            </a:r>
          </a:p>
        </c:rich>
      </c:tx>
      <c:layout>
        <c:manualLayout>
          <c:xMode val="edge"/>
          <c:yMode val="edge"/>
          <c:x val="0.36037031318797569"/>
          <c:y val="5.2172497139288988E-2"/>
        </c:manualLayout>
      </c:layout>
      <c:overlay val="0"/>
      <c:spPr>
        <a:noFill/>
        <a:ln>
          <a:noFill/>
        </a:ln>
        <a:effectLst/>
      </c:spPr>
      <c:txPr>
        <a:bodyPr rot="0" spcFirstLastPara="1" vertOverflow="ellipsis" vert="horz" wrap="square" anchor="ctr" anchorCtr="1"/>
        <a:lstStyle/>
        <a:p>
          <a:pPr>
            <a:defRPr sz="1400" b="1" i="0" u="none" strike="noStrike" kern="1200" spc="0" baseline="0">
              <a:solidFill>
                <a:sysClr val="windowText" lastClr="000000"/>
              </a:solidFill>
              <a:latin typeface="Cambria" panose="02040503050406030204" pitchFamily="18" charset="0"/>
              <a:ea typeface="Cambria" panose="02040503050406030204" pitchFamily="18" charset="0"/>
              <a:cs typeface="+mn-cs"/>
            </a:defRPr>
          </a:pPr>
          <a:endParaRPr lang="en-US"/>
        </a:p>
      </c:txPr>
    </c:title>
    <c:autoTitleDeleted val="0"/>
    <c:plotArea>
      <c:layout>
        <c:manualLayout>
          <c:layoutTarget val="inner"/>
          <c:xMode val="edge"/>
          <c:yMode val="edge"/>
          <c:x val="0.16929305405451767"/>
          <c:y val="0.14425714132061773"/>
          <c:w val="0.79875342379588177"/>
          <c:h val="0.51561253574021459"/>
        </c:manualLayout>
      </c:layout>
      <c:barChart>
        <c:barDir val="col"/>
        <c:grouping val="clustered"/>
        <c:varyColors val="0"/>
        <c:ser>
          <c:idx val="0"/>
          <c:order val="0"/>
          <c:tx>
            <c:strRef>
              <c:f>'All Plots'!$A$41</c:f>
              <c:strCache>
                <c:ptCount val="1"/>
                <c:pt idx="0">
                  <c:v>0 days</c:v>
                </c:pt>
              </c:strCache>
            </c:strRef>
          </c:tx>
          <c:spPr>
            <a:solidFill>
              <a:schemeClr val="bg1">
                <a:lumMod val="50000"/>
              </a:schemeClr>
            </a:solidFill>
            <a:ln>
              <a:noFill/>
            </a:ln>
            <a:effectLst/>
          </c:spPr>
          <c:invertIfNegative val="0"/>
          <c:errBars>
            <c:errBarType val="both"/>
            <c:errValType val="cust"/>
            <c:noEndCap val="0"/>
            <c:plus>
              <c:numRef>
                <c:f>'All Plots'!$M$41:$T$41</c:f>
                <c:numCache>
                  <c:formatCode>General</c:formatCode>
                  <c:ptCount val="8"/>
                  <c:pt idx="0">
                    <c:v>738.063086</c:v>
                  </c:pt>
                  <c:pt idx="1">
                    <c:v>738.063086</c:v>
                  </c:pt>
                  <c:pt idx="2">
                    <c:v>738.063086</c:v>
                  </c:pt>
                  <c:pt idx="3">
                    <c:v>738.063086</c:v>
                  </c:pt>
                  <c:pt idx="4">
                    <c:v>738.063086</c:v>
                  </c:pt>
                  <c:pt idx="5">
                    <c:v>738.063086</c:v>
                  </c:pt>
                  <c:pt idx="6">
                    <c:v>738.063086</c:v>
                  </c:pt>
                  <c:pt idx="7">
                    <c:v>738.063086</c:v>
                  </c:pt>
                </c:numCache>
              </c:numRef>
            </c:plus>
            <c:minus>
              <c:numRef>
                <c:f>'All Plots'!$M$41:$T$41</c:f>
                <c:numCache>
                  <c:formatCode>General</c:formatCode>
                  <c:ptCount val="8"/>
                  <c:pt idx="0">
                    <c:v>738.063086</c:v>
                  </c:pt>
                  <c:pt idx="1">
                    <c:v>738.063086</c:v>
                  </c:pt>
                  <c:pt idx="2">
                    <c:v>738.063086</c:v>
                  </c:pt>
                  <c:pt idx="3">
                    <c:v>738.063086</c:v>
                  </c:pt>
                  <c:pt idx="4">
                    <c:v>738.063086</c:v>
                  </c:pt>
                  <c:pt idx="5">
                    <c:v>738.063086</c:v>
                  </c:pt>
                  <c:pt idx="6">
                    <c:v>738.063086</c:v>
                  </c:pt>
                  <c:pt idx="7">
                    <c:v>738.063086</c:v>
                  </c:pt>
                </c:numCache>
              </c:numRef>
            </c:minus>
            <c:spPr>
              <a:noFill/>
              <a:ln w="9525" cap="flat" cmpd="sng" algn="ctr">
                <a:solidFill>
                  <a:schemeClr val="tx1">
                    <a:lumMod val="65000"/>
                    <a:lumOff val="35000"/>
                  </a:schemeClr>
                </a:solidFill>
                <a:round/>
              </a:ln>
              <a:effectLst/>
            </c:spPr>
          </c:errBars>
          <c:cat>
            <c:strRef>
              <c:f>'All Plots'!$B$40:$I$40</c:f>
              <c:strCache>
                <c:ptCount val="8"/>
                <c:pt idx="0">
                  <c:v>V1</c:v>
                </c:pt>
                <c:pt idx="1">
                  <c:v>V2</c:v>
                </c:pt>
                <c:pt idx="2">
                  <c:v>V3</c:v>
                </c:pt>
                <c:pt idx="3">
                  <c:v>V4</c:v>
                </c:pt>
                <c:pt idx="4">
                  <c:v>V5</c:v>
                </c:pt>
                <c:pt idx="5">
                  <c:v>H1</c:v>
                </c:pt>
                <c:pt idx="6">
                  <c:v>H2</c:v>
                </c:pt>
                <c:pt idx="7">
                  <c:v>H3</c:v>
                </c:pt>
              </c:strCache>
            </c:strRef>
          </c:cat>
          <c:val>
            <c:numRef>
              <c:f>'All Plots'!$B$41:$I$41</c:f>
              <c:numCache>
                <c:formatCode>0.00</c:formatCode>
                <c:ptCount val="8"/>
                <c:pt idx="0">
                  <c:v>22182.635389999999</c:v>
                </c:pt>
                <c:pt idx="1">
                  <c:v>22182.635389999999</c:v>
                </c:pt>
                <c:pt idx="2">
                  <c:v>22182.635389999999</c:v>
                </c:pt>
                <c:pt idx="3">
                  <c:v>22182.635389999999</c:v>
                </c:pt>
                <c:pt idx="4">
                  <c:v>22182.635389999999</c:v>
                </c:pt>
                <c:pt idx="5">
                  <c:v>22182.635389999999</c:v>
                </c:pt>
                <c:pt idx="6">
                  <c:v>22182.635389999999</c:v>
                </c:pt>
                <c:pt idx="7">
                  <c:v>22182.635389999999</c:v>
                </c:pt>
              </c:numCache>
            </c:numRef>
          </c:val>
          <c:extLst>
            <c:ext xmlns:c16="http://schemas.microsoft.com/office/drawing/2014/chart" uri="{C3380CC4-5D6E-409C-BE32-E72D297353CC}">
              <c16:uniqueId val="{00000000-4408-45C6-BEE7-7978CC1EAD87}"/>
            </c:ext>
          </c:extLst>
        </c:ser>
        <c:ser>
          <c:idx val="1"/>
          <c:order val="1"/>
          <c:tx>
            <c:strRef>
              <c:f>'All Plots'!$A$42</c:f>
              <c:strCache>
                <c:ptCount val="1"/>
                <c:pt idx="0">
                  <c:v>7 days</c:v>
                </c:pt>
              </c:strCache>
            </c:strRef>
          </c:tx>
          <c:spPr>
            <a:solidFill>
              <a:schemeClr val="accent1"/>
            </a:solidFill>
            <a:ln>
              <a:noFill/>
            </a:ln>
            <a:effectLst/>
          </c:spPr>
          <c:invertIfNegative val="0"/>
          <c:errBars>
            <c:errBarType val="both"/>
            <c:errValType val="cust"/>
            <c:noEndCap val="0"/>
            <c:plus>
              <c:numRef>
                <c:f>'All Plots'!$M$42:$T$42</c:f>
                <c:numCache>
                  <c:formatCode>General</c:formatCode>
                  <c:ptCount val="8"/>
                  <c:pt idx="0">
                    <c:v>341.96151100000003</c:v>
                  </c:pt>
                  <c:pt idx="1">
                    <c:v>1199.253827</c:v>
                  </c:pt>
                  <c:pt idx="2">
                    <c:v>1024.2683120000002</c:v>
                  </c:pt>
                  <c:pt idx="3">
                    <c:v>484.36850800000002</c:v>
                  </c:pt>
                  <c:pt idx="4">
                    <c:v>419.48101500000001</c:v>
                  </c:pt>
                  <c:pt idx="5">
                    <c:v>603.52470599999992</c:v>
                  </c:pt>
                  <c:pt idx="6">
                    <c:v>707.55918299999996</c:v>
                  </c:pt>
                  <c:pt idx="7">
                    <c:v>886.5691569999999</c:v>
                  </c:pt>
                </c:numCache>
              </c:numRef>
            </c:plus>
            <c:minus>
              <c:numRef>
                <c:f>'All Plots'!$M$42:$T$42</c:f>
                <c:numCache>
                  <c:formatCode>General</c:formatCode>
                  <c:ptCount val="8"/>
                  <c:pt idx="0">
                    <c:v>341.96151100000003</c:v>
                  </c:pt>
                  <c:pt idx="1">
                    <c:v>1199.253827</c:v>
                  </c:pt>
                  <c:pt idx="2">
                    <c:v>1024.2683120000002</c:v>
                  </c:pt>
                  <c:pt idx="3">
                    <c:v>484.36850800000002</c:v>
                  </c:pt>
                  <c:pt idx="4">
                    <c:v>419.48101500000001</c:v>
                  </c:pt>
                  <c:pt idx="5">
                    <c:v>603.52470599999992</c:v>
                  </c:pt>
                  <c:pt idx="6">
                    <c:v>707.55918299999996</c:v>
                  </c:pt>
                  <c:pt idx="7">
                    <c:v>886.5691569999999</c:v>
                  </c:pt>
                </c:numCache>
              </c:numRef>
            </c:minus>
            <c:spPr>
              <a:noFill/>
              <a:ln w="9525" cap="flat" cmpd="sng" algn="ctr">
                <a:solidFill>
                  <a:schemeClr val="tx1">
                    <a:lumMod val="65000"/>
                    <a:lumOff val="35000"/>
                  </a:schemeClr>
                </a:solidFill>
                <a:round/>
              </a:ln>
              <a:effectLst/>
            </c:spPr>
          </c:errBars>
          <c:cat>
            <c:strRef>
              <c:f>'All Plots'!$B$40:$I$40</c:f>
              <c:strCache>
                <c:ptCount val="8"/>
                <c:pt idx="0">
                  <c:v>V1</c:v>
                </c:pt>
                <c:pt idx="1">
                  <c:v>V2</c:v>
                </c:pt>
                <c:pt idx="2">
                  <c:v>V3</c:v>
                </c:pt>
                <c:pt idx="3">
                  <c:v>V4</c:v>
                </c:pt>
                <c:pt idx="4">
                  <c:v>V5</c:v>
                </c:pt>
                <c:pt idx="5">
                  <c:v>H1</c:v>
                </c:pt>
                <c:pt idx="6">
                  <c:v>H2</c:v>
                </c:pt>
                <c:pt idx="7">
                  <c:v>H3</c:v>
                </c:pt>
              </c:strCache>
            </c:strRef>
          </c:cat>
          <c:val>
            <c:numRef>
              <c:f>'All Plots'!$B$42:$I$42</c:f>
              <c:numCache>
                <c:formatCode>0.00</c:formatCode>
                <c:ptCount val="8"/>
                <c:pt idx="0">
                  <c:v>26156.748307999998</c:v>
                </c:pt>
                <c:pt idx="1">
                  <c:v>39861.673989000003</c:v>
                </c:pt>
                <c:pt idx="2">
                  <c:v>34208.981845000002</c:v>
                </c:pt>
                <c:pt idx="3">
                  <c:v>26551.161898999999</c:v>
                </c:pt>
                <c:pt idx="4">
                  <c:v>22421.146109000001</c:v>
                </c:pt>
                <c:pt idx="5">
                  <c:v>26178.564782000001</c:v>
                </c:pt>
                <c:pt idx="6">
                  <c:v>40650.582907000004</c:v>
                </c:pt>
                <c:pt idx="7">
                  <c:v>24740.688297000001</c:v>
                </c:pt>
              </c:numCache>
            </c:numRef>
          </c:val>
          <c:extLst>
            <c:ext xmlns:c16="http://schemas.microsoft.com/office/drawing/2014/chart" uri="{C3380CC4-5D6E-409C-BE32-E72D297353CC}">
              <c16:uniqueId val="{00000001-4408-45C6-BEE7-7978CC1EAD87}"/>
            </c:ext>
          </c:extLst>
        </c:ser>
        <c:ser>
          <c:idx val="2"/>
          <c:order val="2"/>
          <c:tx>
            <c:strRef>
              <c:f>'All Plots'!$A$43</c:f>
              <c:strCache>
                <c:ptCount val="1"/>
                <c:pt idx="0">
                  <c:v>30 days</c:v>
                </c:pt>
              </c:strCache>
            </c:strRef>
          </c:tx>
          <c:spPr>
            <a:solidFill>
              <a:schemeClr val="accent6">
                <a:lumMod val="75000"/>
              </a:schemeClr>
            </a:solidFill>
            <a:ln>
              <a:noFill/>
            </a:ln>
            <a:effectLst/>
          </c:spPr>
          <c:invertIfNegative val="0"/>
          <c:errBars>
            <c:errBarType val="both"/>
            <c:errValType val="cust"/>
            <c:noEndCap val="0"/>
            <c:plus>
              <c:numRef>
                <c:f>'All Plots'!$M$43:$T$43</c:f>
                <c:numCache>
                  <c:formatCode>General</c:formatCode>
                  <c:ptCount val="8"/>
                  <c:pt idx="0">
                    <c:v>2493.1150209999996</c:v>
                  </c:pt>
                  <c:pt idx="1">
                    <c:v>1796.4667810000001</c:v>
                  </c:pt>
                  <c:pt idx="2">
                    <c:v>2224.4317179999998</c:v>
                  </c:pt>
                  <c:pt idx="3">
                    <c:v>1261.2478530000001</c:v>
                  </c:pt>
                  <c:pt idx="4">
                    <c:v>1027.9979819999999</c:v>
                  </c:pt>
                  <c:pt idx="5">
                    <c:v>929.9604159999999</c:v>
                  </c:pt>
                  <c:pt idx="6">
                    <c:v>1299.9086889999999</c:v>
                  </c:pt>
                  <c:pt idx="7">
                    <c:v>1748.5728259999998</c:v>
                  </c:pt>
                </c:numCache>
              </c:numRef>
            </c:plus>
            <c:minus>
              <c:numRef>
                <c:f>'All Plots'!$M$43:$T$43</c:f>
                <c:numCache>
                  <c:formatCode>General</c:formatCode>
                  <c:ptCount val="8"/>
                  <c:pt idx="0">
                    <c:v>2493.1150209999996</c:v>
                  </c:pt>
                  <c:pt idx="1">
                    <c:v>1796.4667810000001</c:v>
                  </c:pt>
                  <c:pt idx="2">
                    <c:v>2224.4317179999998</c:v>
                  </c:pt>
                  <c:pt idx="3">
                    <c:v>1261.2478530000001</c:v>
                  </c:pt>
                  <c:pt idx="4">
                    <c:v>1027.9979819999999</c:v>
                  </c:pt>
                  <c:pt idx="5">
                    <c:v>929.9604159999999</c:v>
                  </c:pt>
                  <c:pt idx="6">
                    <c:v>1299.9086889999999</c:v>
                  </c:pt>
                  <c:pt idx="7">
                    <c:v>1748.5728259999998</c:v>
                  </c:pt>
                </c:numCache>
              </c:numRef>
            </c:minus>
            <c:spPr>
              <a:noFill/>
              <a:ln w="9525" cap="flat" cmpd="sng" algn="ctr">
                <a:solidFill>
                  <a:schemeClr val="tx1">
                    <a:lumMod val="65000"/>
                    <a:lumOff val="35000"/>
                  </a:schemeClr>
                </a:solidFill>
                <a:round/>
              </a:ln>
              <a:effectLst/>
            </c:spPr>
          </c:errBars>
          <c:cat>
            <c:strRef>
              <c:f>'All Plots'!$B$40:$I$40</c:f>
              <c:strCache>
                <c:ptCount val="8"/>
                <c:pt idx="0">
                  <c:v>V1</c:v>
                </c:pt>
                <c:pt idx="1">
                  <c:v>V2</c:v>
                </c:pt>
                <c:pt idx="2">
                  <c:v>V3</c:v>
                </c:pt>
                <c:pt idx="3">
                  <c:v>V4</c:v>
                </c:pt>
                <c:pt idx="4">
                  <c:v>V5</c:v>
                </c:pt>
                <c:pt idx="5">
                  <c:v>H1</c:v>
                </c:pt>
                <c:pt idx="6">
                  <c:v>H2</c:v>
                </c:pt>
                <c:pt idx="7">
                  <c:v>H3</c:v>
                </c:pt>
              </c:strCache>
            </c:strRef>
          </c:cat>
          <c:val>
            <c:numRef>
              <c:f>'All Plots'!$B$43:$I$43</c:f>
              <c:numCache>
                <c:formatCode>0.00</c:formatCode>
                <c:ptCount val="8"/>
                <c:pt idx="0">
                  <c:v>55978.787322000004</c:v>
                </c:pt>
                <c:pt idx="1">
                  <c:v>56257.737199999996</c:v>
                </c:pt>
                <c:pt idx="2">
                  <c:v>61934.853236000003</c:v>
                </c:pt>
                <c:pt idx="3">
                  <c:v>49012.858876999999</c:v>
                </c:pt>
                <c:pt idx="4">
                  <c:v>42277.265571999997</c:v>
                </c:pt>
                <c:pt idx="5">
                  <c:v>49179.569278999996</c:v>
                </c:pt>
                <c:pt idx="6">
                  <c:v>49306.798474999996</c:v>
                </c:pt>
                <c:pt idx="7">
                  <c:v>51828.439087000006</c:v>
                </c:pt>
              </c:numCache>
            </c:numRef>
          </c:val>
          <c:extLst>
            <c:ext xmlns:c16="http://schemas.microsoft.com/office/drawing/2014/chart" uri="{C3380CC4-5D6E-409C-BE32-E72D297353CC}">
              <c16:uniqueId val="{00000002-4408-45C6-BEE7-7978CC1EAD87}"/>
            </c:ext>
          </c:extLst>
        </c:ser>
        <c:dLbls>
          <c:showLegendKey val="0"/>
          <c:showVal val="0"/>
          <c:showCatName val="0"/>
          <c:showSerName val="0"/>
          <c:showPercent val="0"/>
          <c:showBubbleSize val="0"/>
        </c:dLbls>
        <c:gapWidth val="219"/>
        <c:overlap val="-27"/>
        <c:axId val="555848656"/>
        <c:axId val="555849736"/>
      </c:barChart>
      <c:catAx>
        <c:axId val="555848656"/>
        <c:scaling>
          <c:orientation val="minMax"/>
        </c:scaling>
        <c:delete val="0"/>
        <c:axPos val="b"/>
        <c:title>
          <c:tx>
            <c:rich>
              <a:bodyPr rot="0" spcFirstLastPara="1" vertOverflow="ellipsis" vert="horz" wrap="square" anchor="ctr" anchorCtr="1"/>
              <a:lstStyle/>
              <a:p>
                <a:pPr algn="ctr" rtl="0">
                  <a:defRPr lang="en-US" sz="1100" b="1" i="0" u="none" strike="noStrike" kern="1200" baseline="0">
                    <a:solidFill>
                      <a:schemeClr val="tx1"/>
                    </a:solidFill>
                    <a:latin typeface="Cambria" panose="02040503050406030204" pitchFamily="18" charset="0"/>
                    <a:ea typeface="Cambria" panose="02040503050406030204" pitchFamily="18" charset="0"/>
                    <a:cs typeface="+mn-cs"/>
                  </a:defRPr>
                </a:pPr>
                <a:r>
                  <a:rPr lang="en-US" sz="1100" b="1" i="0" u="none" strike="noStrike" kern="1200" baseline="0">
                    <a:solidFill>
                      <a:schemeClr val="tx1"/>
                    </a:solidFill>
                    <a:latin typeface="Cambria" panose="02040503050406030204" pitchFamily="18" charset="0"/>
                    <a:ea typeface="Cambria" panose="02040503050406030204" pitchFamily="18" charset="0"/>
                    <a:cs typeface="+mn-cs"/>
                  </a:rPr>
                  <a:t>Sample</a:t>
                </a:r>
              </a:p>
            </c:rich>
          </c:tx>
          <c:overlay val="0"/>
          <c:spPr>
            <a:noFill/>
            <a:ln>
              <a:noFill/>
            </a:ln>
            <a:effectLst/>
          </c:spPr>
          <c:txPr>
            <a:bodyPr rot="0" spcFirstLastPara="1" vertOverflow="ellipsis" vert="horz" wrap="square" anchor="ctr" anchorCtr="1"/>
            <a:lstStyle/>
            <a:p>
              <a:pPr algn="ctr" rtl="0">
                <a:defRPr lang="en-US" sz="1100" b="1" i="0" u="none" strike="noStrike" kern="1200" baseline="0">
                  <a:solidFill>
                    <a:schemeClr val="tx1"/>
                  </a:solidFill>
                  <a:latin typeface="Cambria" panose="02040503050406030204" pitchFamily="18" charset="0"/>
                  <a:ea typeface="Cambria" panose="02040503050406030204" pitchFamily="18" charset="0"/>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solidFill>
                <a:latin typeface="+mn-lt"/>
                <a:ea typeface="+mn-ea"/>
                <a:cs typeface="+mn-cs"/>
              </a:defRPr>
            </a:pPr>
            <a:endParaRPr lang="en-US"/>
          </a:p>
        </c:txPr>
        <c:crossAx val="555849736"/>
        <c:crosses val="autoZero"/>
        <c:auto val="1"/>
        <c:lblAlgn val="ctr"/>
        <c:lblOffset val="100"/>
        <c:noMultiLvlLbl val="0"/>
      </c:catAx>
      <c:valAx>
        <c:axId val="555849736"/>
        <c:scaling>
          <c:orientation val="minMax"/>
          <c:max val="70000"/>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1050" b="1" i="0" u="none" strike="noStrike" kern="1200" baseline="0">
                    <a:solidFill>
                      <a:schemeClr val="tx1"/>
                    </a:solidFill>
                    <a:latin typeface="Cambria" panose="02040503050406030204" pitchFamily="18" charset="0"/>
                    <a:ea typeface="Cambria" panose="02040503050406030204" pitchFamily="18" charset="0"/>
                    <a:cs typeface="+mn-cs"/>
                  </a:defRPr>
                </a:pPr>
                <a:r>
                  <a:rPr lang="en-US" sz="1050" b="1" i="0" u="none" strike="noStrike" kern="1200" baseline="0" dirty="0">
                    <a:solidFill>
                      <a:schemeClr val="tx1"/>
                    </a:solidFill>
                    <a:latin typeface="Cambria" panose="02040503050406030204" pitchFamily="18" charset="0"/>
                    <a:ea typeface="Cambria" panose="02040503050406030204" pitchFamily="18" charset="0"/>
                    <a:cs typeface="+mn-cs"/>
                  </a:rPr>
                  <a:t>Concentration (ppm)</a:t>
                </a:r>
              </a:p>
            </c:rich>
          </c:tx>
          <c:layout>
            <c:manualLayout>
              <c:xMode val="edge"/>
              <c:yMode val="edge"/>
              <c:x val="6.1002178649237473E-2"/>
              <c:y val="0.17271486703295716"/>
            </c:manualLayout>
          </c:layout>
          <c:overlay val="0"/>
          <c:spPr>
            <a:noFill/>
            <a:ln>
              <a:noFill/>
            </a:ln>
            <a:effectLst/>
          </c:spPr>
          <c:txPr>
            <a:bodyPr rot="-5400000" spcFirstLastPara="1" vertOverflow="ellipsis" vert="horz" wrap="square" anchor="ctr" anchorCtr="1"/>
            <a:lstStyle/>
            <a:p>
              <a:pPr algn="ctr" rtl="0">
                <a:defRPr lang="en-US" sz="1050" b="1" i="0" u="none" strike="noStrike" kern="1200" baseline="0">
                  <a:solidFill>
                    <a:schemeClr val="tx1"/>
                  </a:solidFill>
                  <a:latin typeface="Cambria" panose="02040503050406030204" pitchFamily="18" charset="0"/>
                  <a:ea typeface="Cambria" panose="02040503050406030204" pitchFamily="18" charset="0"/>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chemeClr val="tx1"/>
                </a:solidFill>
                <a:latin typeface="+mn-lt"/>
                <a:ea typeface="+mn-ea"/>
                <a:cs typeface="+mn-cs"/>
              </a:defRPr>
            </a:pPr>
            <a:endParaRPr lang="en-US"/>
          </a:p>
        </c:txPr>
        <c:crossAx val="555848656"/>
        <c:crosses val="autoZero"/>
        <c:crossBetween val="between"/>
        <c:majorUnit val="10000"/>
        <c:dispUnits>
          <c:builtInUnit val="thousands"/>
        </c:dispUnits>
      </c:valAx>
      <c:spPr>
        <a:noFill/>
        <a:ln>
          <a:noFill/>
        </a:ln>
        <a:effectLst/>
      </c:spPr>
    </c:plotArea>
    <c:legend>
      <c:legendPos val="b"/>
      <c:layout>
        <c:manualLayout>
          <c:xMode val="edge"/>
          <c:yMode val="edge"/>
          <c:x val="0.28108234836658491"/>
          <c:y val="0.84062403833800903"/>
          <c:w val="0.43783530326683023"/>
          <c:h val="8.3488693095752409E-2"/>
        </c:manualLayout>
      </c:layout>
      <c:overlay val="0"/>
      <c:spPr>
        <a:noFill/>
        <a:ln>
          <a:noFill/>
        </a:ln>
        <a:effectLst/>
      </c:spPr>
      <c:txPr>
        <a:bodyPr rot="0" spcFirstLastPara="1" vertOverflow="ellipsis" vert="horz" wrap="square" anchor="ctr" anchorCtr="1"/>
        <a:lstStyle/>
        <a:p>
          <a:pPr>
            <a:defRPr sz="1100" b="1" i="0" u="none" strike="noStrike" kern="1200" baseline="0">
              <a:solidFill>
                <a:schemeClr val="tx1"/>
              </a:solidFill>
              <a:latin typeface="Cambria" panose="02040503050406030204" pitchFamily="18" charset="0"/>
              <a:ea typeface="Cambria" panose="02040503050406030204" pitchFamily="18"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solidFill>
                <a:latin typeface="Cambria" panose="02040503050406030204" pitchFamily="18" charset="0"/>
                <a:ea typeface="Cambria" panose="02040503050406030204" pitchFamily="18" charset="0"/>
                <a:cs typeface="+mn-cs"/>
              </a:defRPr>
            </a:pPr>
            <a:r>
              <a:rPr lang="en-US">
                <a:solidFill>
                  <a:schemeClr val="tx1"/>
                </a:solidFill>
              </a:rPr>
              <a:t>Al Concentration</a:t>
            </a:r>
          </a:p>
        </c:rich>
      </c:tx>
      <c:layout>
        <c:manualLayout>
          <c:xMode val="edge"/>
          <c:yMode val="edge"/>
          <c:x val="0.33372637944066508"/>
          <c:y val="5.7584337060319596E-2"/>
        </c:manualLayout>
      </c:layout>
      <c:overlay val="0"/>
      <c:spPr>
        <a:noFill/>
        <a:ln>
          <a:noFill/>
        </a:ln>
        <a:effectLst/>
      </c:spPr>
      <c:txPr>
        <a:bodyPr rot="0" spcFirstLastPara="1" vertOverflow="ellipsis" vert="horz" wrap="square" anchor="ctr" anchorCtr="1"/>
        <a:lstStyle/>
        <a:p>
          <a:pPr>
            <a:defRPr sz="1400" b="1" i="0" u="none" strike="noStrike" kern="1200" spc="0" baseline="0">
              <a:solidFill>
                <a:schemeClr val="tx1"/>
              </a:solidFill>
              <a:latin typeface="Cambria" panose="02040503050406030204" pitchFamily="18" charset="0"/>
              <a:ea typeface="Cambria" panose="02040503050406030204" pitchFamily="18" charset="0"/>
              <a:cs typeface="+mn-cs"/>
            </a:defRPr>
          </a:pPr>
          <a:endParaRPr lang="en-US"/>
        </a:p>
      </c:txPr>
    </c:title>
    <c:autoTitleDeleted val="0"/>
    <c:plotArea>
      <c:layout>
        <c:manualLayout>
          <c:layoutTarget val="inner"/>
          <c:xMode val="edge"/>
          <c:yMode val="edge"/>
          <c:x val="0.16934240362811789"/>
          <c:y val="0.15075118465415199"/>
          <c:w val="0.7973998488284203"/>
          <c:h val="0.5075129800914624"/>
        </c:manualLayout>
      </c:layout>
      <c:barChart>
        <c:barDir val="col"/>
        <c:grouping val="clustered"/>
        <c:varyColors val="0"/>
        <c:ser>
          <c:idx val="0"/>
          <c:order val="0"/>
          <c:tx>
            <c:strRef>
              <c:f>'All Plots'!$A$35</c:f>
              <c:strCache>
                <c:ptCount val="1"/>
                <c:pt idx="0">
                  <c:v>0 days</c:v>
                </c:pt>
              </c:strCache>
            </c:strRef>
          </c:tx>
          <c:spPr>
            <a:solidFill>
              <a:schemeClr val="bg1">
                <a:lumMod val="50000"/>
              </a:schemeClr>
            </a:solidFill>
            <a:ln>
              <a:noFill/>
            </a:ln>
            <a:effectLst/>
          </c:spPr>
          <c:invertIfNegative val="0"/>
          <c:errBars>
            <c:errBarType val="both"/>
            <c:errValType val="cust"/>
            <c:noEndCap val="0"/>
            <c:plus>
              <c:numRef>
                <c:f>'All Plots'!$M$35:$T$35</c:f>
                <c:numCache>
                  <c:formatCode>General</c:formatCode>
                  <c:ptCount val="8"/>
                  <c:pt idx="0">
                    <c:v>7.4966649999999992</c:v>
                  </c:pt>
                  <c:pt idx="1">
                    <c:v>7.4966649999999992</c:v>
                  </c:pt>
                  <c:pt idx="2">
                    <c:v>7.4966649999999992</c:v>
                  </c:pt>
                  <c:pt idx="3">
                    <c:v>7.4966649999999992</c:v>
                  </c:pt>
                  <c:pt idx="4">
                    <c:v>7.4966649999999992</c:v>
                  </c:pt>
                  <c:pt idx="5">
                    <c:v>7.4966649999999992</c:v>
                  </c:pt>
                  <c:pt idx="6">
                    <c:v>7.4966649999999992</c:v>
                  </c:pt>
                  <c:pt idx="7">
                    <c:v>7.4966649999999992</c:v>
                  </c:pt>
                </c:numCache>
              </c:numRef>
            </c:plus>
            <c:minus>
              <c:numRef>
                <c:f>'All Plots'!$M$35:$T$35</c:f>
                <c:numCache>
                  <c:formatCode>General</c:formatCode>
                  <c:ptCount val="8"/>
                  <c:pt idx="0">
                    <c:v>7.4966649999999992</c:v>
                  </c:pt>
                  <c:pt idx="1">
                    <c:v>7.4966649999999992</c:v>
                  </c:pt>
                  <c:pt idx="2">
                    <c:v>7.4966649999999992</c:v>
                  </c:pt>
                  <c:pt idx="3">
                    <c:v>7.4966649999999992</c:v>
                  </c:pt>
                  <c:pt idx="4">
                    <c:v>7.4966649999999992</c:v>
                  </c:pt>
                  <c:pt idx="5">
                    <c:v>7.4966649999999992</c:v>
                  </c:pt>
                  <c:pt idx="6">
                    <c:v>7.4966649999999992</c:v>
                  </c:pt>
                  <c:pt idx="7">
                    <c:v>7.4966649999999992</c:v>
                  </c:pt>
                </c:numCache>
              </c:numRef>
            </c:minus>
            <c:spPr>
              <a:noFill/>
              <a:ln w="9525" cap="flat" cmpd="sng" algn="ctr">
                <a:solidFill>
                  <a:schemeClr val="tx1">
                    <a:lumMod val="65000"/>
                    <a:lumOff val="35000"/>
                  </a:schemeClr>
                </a:solidFill>
                <a:round/>
              </a:ln>
              <a:effectLst/>
            </c:spPr>
          </c:errBars>
          <c:cat>
            <c:strRef>
              <c:f>'All Plots'!$B$34:$I$34</c:f>
              <c:strCache>
                <c:ptCount val="8"/>
                <c:pt idx="0">
                  <c:v>V1</c:v>
                </c:pt>
                <c:pt idx="1">
                  <c:v>V2</c:v>
                </c:pt>
                <c:pt idx="2">
                  <c:v>V3</c:v>
                </c:pt>
                <c:pt idx="3">
                  <c:v>V4</c:v>
                </c:pt>
                <c:pt idx="4">
                  <c:v>V5</c:v>
                </c:pt>
                <c:pt idx="5">
                  <c:v>H1</c:v>
                </c:pt>
                <c:pt idx="6">
                  <c:v>H2</c:v>
                </c:pt>
                <c:pt idx="7">
                  <c:v>H3</c:v>
                </c:pt>
              </c:strCache>
            </c:strRef>
          </c:cat>
          <c:val>
            <c:numRef>
              <c:f>'All Plots'!$B$35:$I$35</c:f>
              <c:numCache>
                <c:formatCode>0.00</c:formatCode>
                <c:ptCount val="8"/>
                <c:pt idx="0">
                  <c:v>107.78259299999999</c:v>
                </c:pt>
                <c:pt idx="1">
                  <c:v>107.78259299999999</c:v>
                </c:pt>
                <c:pt idx="2">
                  <c:v>107.78259299999999</c:v>
                </c:pt>
                <c:pt idx="3">
                  <c:v>107.78259299999999</c:v>
                </c:pt>
                <c:pt idx="4">
                  <c:v>107.78259299999999</c:v>
                </c:pt>
                <c:pt idx="5">
                  <c:v>107.78259299999999</c:v>
                </c:pt>
                <c:pt idx="6">
                  <c:v>107.78259299999999</c:v>
                </c:pt>
                <c:pt idx="7">
                  <c:v>107.78259299999999</c:v>
                </c:pt>
              </c:numCache>
            </c:numRef>
          </c:val>
          <c:extLst>
            <c:ext xmlns:c16="http://schemas.microsoft.com/office/drawing/2014/chart" uri="{C3380CC4-5D6E-409C-BE32-E72D297353CC}">
              <c16:uniqueId val="{00000000-CBBC-4D99-A560-821E3BD5D562}"/>
            </c:ext>
          </c:extLst>
        </c:ser>
        <c:ser>
          <c:idx val="1"/>
          <c:order val="1"/>
          <c:tx>
            <c:strRef>
              <c:f>'All Plots'!$A$36</c:f>
              <c:strCache>
                <c:ptCount val="1"/>
                <c:pt idx="0">
                  <c:v>7 days</c:v>
                </c:pt>
              </c:strCache>
            </c:strRef>
          </c:tx>
          <c:spPr>
            <a:solidFill>
              <a:schemeClr val="accent1"/>
            </a:solidFill>
            <a:ln>
              <a:noFill/>
            </a:ln>
            <a:effectLst/>
          </c:spPr>
          <c:invertIfNegative val="0"/>
          <c:errBars>
            <c:errBarType val="both"/>
            <c:errValType val="cust"/>
            <c:noEndCap val="0"/>
            <c:plus>
              <c:numRef>
                <c:f>'All Plots'!$M$36:$T$36</c:f>
                <c:numCache>
                  <c:formatCode>General</c:formatCode>
                  <c:ptCount val="8"/>
                  <c:pt idx="0">
                    <c:v>3.4735849999999999</c:v>
                  </c:pt>
                  <c:pt idx="1">
                    <c:v>13.616449999999999</c:v>
                  </c:pt>
                  <c:pt idx="2">
                    <c:v>5.9706630000000001</c:v>
                  </c:pt>
                  <c:pt idx="3">
                    <c:v>6.1378110000000001</c:v>
                  </c:pt>
                  <c:pt idx="4">
                    <c:v>7.4554949999999991</c:v>
                  </c:pt>
                  <c:pt idx="5">
                    <c:v>8.9227760000000007</c:v>
                  </c:pt>
                  <c:pt idx="6">
                    <c:v>7.7108999999999996</c:v>
                  </c:pt>
                  <c:pt idx="7">
                    <c:v>7.2969419999999996</c:v>
                  </c:pt>
                </c:numCache>
              </c:numRef>
            </c:plus>
            <c:minus>
              <c:numRef>
                <c:f>'All Plots'!$M$36:$T$36</c:f>
                <c:numCache>
                  <c:formatCode>General</c:formatCode>
                  <c:ptCount val="8"/>
                  <c:pt idx="0">
                    <c:v>3.4735849999999999</c:v>
                  </c:pt>
                  <c:pt idx="1">
                    <c:v>13.616449999999999</c:v>
                  </c:pt>
                  <c:pt idx="2">
                    <c:v>5.9706630000000001</c:v>
                  </c:pt>
                  <c:pt idx="3">
                    <c:v>6.1378110000000001</c:v>
                  </c:pt>
                  <c:pt idx="4">
                    <c:v>7.4554949999999991</c:v>
                  </c:pt>
                  <c:pt idx="5">
                    <c:v>8.9227760000000007</c:v>
                  </c:pt>
                  <c:pt idx="6">
                    <c:v>7.7108999999999996</c:v>
                  </c:pt>
                  <c:pt idx="7">
                    <c:v>7.2969419999999996</c:v>
                  </c:pt>
                </c:numCache>
              </c:numRef>
            </c:minus>
            <c:spPr>
              <a:noFill/>
              <a:ln w="9525" cap="flat" cmpd="sng" algn="ctr">
                <a:solidFill>
                  <a:schemeClr val="tx1">
                    <a:lumMod val="65000"/>
                    <a:lumOff val="35000"/>
                  </a:schemeClr>
                </a:solidFill>
                <a:round/>
              </a:ln>
              <a:effectLst/>
            </c:spPr>
          </c:errBars>
          <c:cat>
            <c:strRef>
              <c:f>'All Plots'!$B$34:$I$34</c:f>
              <c:strCache>
                <c:ptCount val="8"/>
                <c:pt idx="0">
                  <c:v>V1</c:v>
                </c:pt>
                <c:pt idx="1">
                  <c:v>V2</c:v>
                </c:pt>
                <c:pt idx="2">
                  <c:v>V3</c:v>
                </c:pt>
                <c:pt idx="3">
                  <c:v>V4</c:v>
                </c:pt>
                <c:pt idx="4">
                  <c:v>V5</c:v>
                </c:pt>
                <c:pt idx="5">
                  <c:v>H1</c:v>
                </c:pt>
                <c:pt idx="6">
                  <c:v>H2</c:v>
                </c:pt>
                <c:pt idx="7">
                  <c:v>H3</c:v>
                </c:pt>
              </c:strCache>
            </c:strRef>
          </c:cat>
          <c:val>
            <c:numRef>
              <c:f>'All Plots'!$B$36:$I$36</c:f>
              <c:numCache>
                <c:formatCode>0.00</c:formatCode>
                <c:ptCount val="8"/>
                <c:pt idx="0">
                  <c:v>170.41360400000002</c:v>
                </c:pt>
                <c:pt idx="1">
                  <c:v>343.741308</c:v>
                </c:pt>
                <c:pt idx="2">
                  <c:v>171.29244500000001</c:v>
                </c:pt>
                <c:pt idx="3">
                  <c:v>162.84034800000001</c:v>
                </c:pt>
                <c:pt idx="4">
                  <c:v>103.894757</c:v>
                </c:pt>
                <c:pt idx="5">
                  <c:v>159.94440800000001</c:v>
                </c:pt>
                <c:pt idx="6">
                  <c:v>156.15930399999999</c:v>
                </c:pt>
                <c:pt idx="7">
                  <c:v>146.51871199999999</c:v>
                </c:pt>
              </c:numCache>
            </c:numRef>
          </c:val>
          <c:extLst>
            <c:ext xmlns:c16="http://schemas.microsoft.com/office/drawing/2014/chart" uri="{C3380CC4-5D6E-409C-BE32-E72D297353CC}">
              <c16:uniqueId val="{00000001-CBBC-4D99-A560-821E3BD5D562}"/>
            </c:ext>
          </c:extLst>
        </c:ser>
        <c:ser>
          <c:idx val="2"/>
          <c:order val="2"/>
          <c:tx>
            <c:strRef>
              <c:f>'All Plots'!$A$37</c:f>
              <c:strCache>
                <c:ptCount val="1"/>
                <c:pt idx="0">
                  <c:v>30 days</c:v>
                </c:pt>
              </c:strCache>
            </c:strRef>
          </c:tx>
          <c:spPr>
            <a:solidFill>
              <a:schemeClr val="accent6">
                <a:lumMod val="75000"/>
              </a:schemeClr>
            </a:solidFill>
            <a:ln>
              <a:noFill/>
            </a:ln>
            <a:effectLst/>
          </c:spPr>
          <c:invertIfNegative val="0"/>
          <c:errBars>
            <c:errBarType val="both"/>
            <c:errValType val="cust"/>
            <c:noEndCap val="0"/>
            <c:plus>
              <c:numRef>
                <c:f>'All Plots'!$M$37:$T$37</c:f>
                <c:numCache>
                  <c:formatCode>General</c:formatCode>
                  <c:ptCount val="8"/>
                  <c:pt idx="0">
                    <c:v>8.9047390000000011</c:v>
                  </c:pt>
                  <c:pt idx="1">
                    <c:v>12.90695</c:v>
                  </c:pt>
                  <c:pt idx="2">
                    <c:v>10.105485999999999</c:v>
                  </c:pt>
                  <c:pt idx="3">
                    <c:v>7.0282070000000001</c:v>
                  </c:pt>
                  <c:pt idx="4">
                    <c:v>2.6090469999999999</c:v>
                  </c:pt>
                  <c:pt idx="5">
                    <c:v>5.9508350000000005</c:v>
                  </c:pt>
                  <c:pt idx="6">
                    <c:v>5.6014559999999998</c:v>
                  </c:pt>
                  <c:pt idx="7">
                    <c:v>4.4202630000000003</c:v>
                  </c:pt>
                </c:numCache>
              </c:numRef>
            </c:plus>
            <c:minus>
              <c:numRef>
                <c:f>'All Plots'!$M$37:$T$37</c:f>
                <c:numCache>
                  <c:formatCode>General</c:formatCode>
                  <c:ptCount val="8"/>
                  <c:pt idx="0">
                    <c:v>8.9047390000000011</c:v>
                  </c:pt>
                  <c:pt idx="1">
                    <c:v>12.90695</c:v>
                  </c:pt>
                  <c:pt idx="2">
                    <c:v>10.105485999999999</c:v>
                  </c:pt>
                  <c:pt idx="3">
                    <c:v>7.0282070000000001</c:v>
                  </c:pt>
                  <c:pt idx="4">
                    <c:v>2.6090469999999999</c:v>
                  </c:pt>
                  <c:pt idx="5">
                    <c:v>5.9508350000000005</c:v>
                  </c:pt>
                  <c:pt idx="6">
                    <c:v>5.6014559999999998</c:v>
                  </c:pt>
                  <c:pt idx="7">
                    <c:v>4.4202630000000003</c:v>
                  </c:pt>
                </c:numCache>
              </c:numRef>
            </c:minus>
            <c:spPr>
              <a:noFill/>
              <a:ln w="9525" cap="flat" cmpd="sng" algn="ctr">
                <a:solidFill>
                  <a:schemeClr val="tx1">
                    <a:lumMod val="65000"/>
                    <a:lumOff val="35000"/>
                  </a:schemeClr>
                </a:solidFill>
                <a:round/>
              </a:ln>
              <a:effectLst/>
            </c:spPr>
          </c:errBars>
          <c:cat>
            <c:strRef>
              <c:f>'All Plots'!$B$34:$I$34</c:f>
              <c:strCache>
                <c:ptCount val="8"/>
                <c:pt idx="0">
                  <c:v>V1</c:v>
                </c:pt>
                <c:pt idx="1">
                  <c:v>V2</c:v>
                </c:pt>
                <c:pt idx="2">
                  <c:v>V3</c:v>
                </c:pt>
                <c:pt idx="3">
                  <c:v>V4</c:v>
                </c:pt>
                <c:pt idx="4">
                  <c:v>V5</c:v>
                </c:pt>
                <c:pt idx="5">
                  <c:v>H1</c:v>
                </c:pt>
                <c:pt idx="6">
                  <c:v>H2</c:v>
                </c:pt>
                <c:pt idx="7">
                  <c:v>H3</c:v>
                </c:pt>
              </c:strCache>
            </c:strRef>
          </c:cat>
          <c:val>
            <c:numRef>
              <c:f>'All Plots'!$B$37:$I$37</c:f>
              <c:numCache>
                <c:formatCode>0.00</c:formatCode>
                <c:ptCount val="8"/>
                <c:pt idx="0">
                  <c:v>118.62438</c:v>
                </c:pt>
                <c:pt idx="1">
                  <c:v>102.672411</c:v>
                </c:pt>
                <c:pt idx="2">
                  <c:v>101.36178</c:v>
                </c:pt>
                <c:pt idx="3">
                  <c:v>90.431198999999992</c:v>
                </c:pt>
                <c:pt idx="4">
                  <c:v>91.880633000000003</c:v>
                </c:pt>
                <c:pt idx="5">
                  <c:v>99.331406999999999</c:v>
                </c:pt>
                <c:pt idx="6">
                  <c:v>87.345267000000007</c:v>
                </c:pt>
                <c:pt idx="7">
                  <c:v>84.658297000000005</c:v>
                </c:pt>
              </c:numCache>
            </c:numRef>
          </c:val>
          <c:extLst>
            <c:ext xmlns:c16="http://schemas.microsoft.com/office/drawing/2014/chart" uri="{C3380CC4-5D6E-409C-BE32-E72D297353CC}">
              <c16:uniqueId val="{00000002-CBBC-4D99-A560-821E3BD5D562}"/>
            </c:ext>
          </c:extLst>
        </c:ser>
        <c:dLbls>
          <c:showLegendKey val="0"/>
          <c:showVal val="0"/>
          <c:showCatName val="0"/>
          <c:showSerName val="0"/>
          <c:showPercent val="0"/>
          <c:showBubbleSize val="0"/>
        </c:dLbls>
        <c:gapWidth val="219"/>
        <c:overlap val="-27"/>
        <c:axId val="555848656"/>
        <c:axId val="555849736"/>
      </c:barChart>
      <c:catAx>
        <c:axId val="555848656"/>
        <c:scaling>
          <c:orientation val="minMax"/>
        </c:scaling>
        <c:delete val="0"/>
        <c:axPos val="b"/>
        <c:title>
          <c:tx>
            <c:rich>
              <a:bodyPr rot="0" spcFirstLastPara="1" vertOverflow="ellipsis" vert="horz" wrap="square" anchor="ctr" anchorCtr="1"/>
              <a:lstStyle/>
              <a:p>
                <a:pPr algn="ctr" rtl="0">
                  <a:defRPr lang="en-US" sz="1100" b="1" i="0" u="none" strike="noStrike" kern="1200" baseline="0">
                    <a:solidFill>
                      <a:schemeClr val="tx1"/>
                    </a:solidFill>
                    <a:latin typeface="Cambria" panose="02040503050406030204" pitchFamily="18" charset="0"/>
                    <a:ea typeface="Cambria" panose="02040503050406030204" pitchFamily="18" charset="0"/>
                    <a:cs typeface="+mn-cs"/>
                  </a:defRPr>
                </a:pPr>
                <a:r>
                  <a:rPr lang="en-US" sz="1100" b="1" i="0" u="none" strike="noStrike" kern="1200" baseline="0">
                    <a:solidFill>
                      <a:schemeClr val="tx1"/>
                    </a:solidFill>
                    <a:latin typeface="Cambria" panose="02040503050406030204" pitchFamily="18" charset="0"/>
                    <a:ea typeface="Cambria" panose="02040503050406030204" pitchFamily="18" charset="0"/>
                    <a:cs typeface="+mn-cs"/>
                  </a:rPr>
                  <a:t>Sample</a:t>
                </a:r>
              </a:p>
            </c:rich>
          </c:tx>
          <c:overlay val="0"/>
          <c:spPr>
            <a:noFill/>
            <a:ln>
              <a:noFill/>
            </a:ln>
            <a:effectLst/>
          </c:spPr>
          <c:txPr>
            <a:bodyPr rot="0" spcFirstLastPara="1" vertOverflow="ellipsis" vert="horz" wrap="square" anchor="ctr" anchorCtr="1"/>
            <a:lstStyle/>
            <a:p>
              <a:pPr algn="ctr" rtl="0">
                <a:defRPr lang="en-US" sz="1100" b="1" i="0" u="none" strike="noStrike" kern="1200" baseline="0">
                  <a:solidFill>
                    <a:schemeClr val="tx1"/>
                  </a:solidFill>
                  <a:latin typeface="Cambria" panose="02040503050406030204" pitchFamily="18" charset="0"/>
                  <a:ea typeface="Cambria" panose="02040503050406030204" pitchFamily="18" charset="0"/>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solidFill>
                <a:latin typeface="Cambria" panose="02040503050406030204" pitchFamily="18" charset="0"/>
                <a:ea typeface="Cambria" panose="02040503050406030204" pitchFamily="18" charset="0"/>
                <a:cs typeface="+mn-cs"/>
              </a:defRPr>
            </a:pPr>
            <a:endParaRPr lang="en-US"/>
          </a:p>
        </c:txPr>
        <c:crossAx val="555849736"/>
        <c:crosses val="autoZero"/>
        <c:auto val="1"/>
        <c:lblAlgn val="ctr"/>
        <c:lblOffset val="100"/>
        <c:noMultiLvlLbl val="0"/>
      </c:catAx>
      <c:valAx>
        <c:axId val="555849736"/>
        <c:scaling>
          <c:orientation val="minMax"/>
          <c:max val="200"/>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1050" b="1" i="0" u="none" strike="noStrike" kern="1200" baseline="0">
                    <a:solidFill>
                      <a:schemeClr val="tx1"/>
                    </a:solidFill>
                    <a:latin typeface="Cambria" panose="02040503050406030204" pitchFamily="18" charset="0"/>
                    <a:ea typeface="Cambria" panose="02040503050406030204" pitchFamily="18" charset="0"/>
                    <a:cs typeface="+mn-cs"/>
                  </a:defRPr>
                </a:pPr>
                <a:r>
                  <a:rPr lang="en-US" sz="1050" b="1" i="0" u="none" strike="noStrike" kern="1200" baseline="0" dirty="0">
                    <a:solidFill>
                      <a:schemeClr val="tx1"/>
                    </a:solidFill>
                    <a:latin typeface="Cambria" panose="02040503050406030204" pitchFamily="18" charset="0"/>
                    <a:ea typeface="Cambria" panose="02040503050406030204" pitchFamily="18" charset="0"/>
                    <a:cs typeface="+mn-cs"/>
                  </a:rPr>
                  <a:t>Concentration (ppm)</a:t>
                </a:r>
              </a:p>
            </c:rich>
          </c:tx>
          <c:overlay val="0"/>
          <c:spPr>
            <a:noFill/>
            <a:ln>
              <a:noFill/>
            </a:ln>
            <a:effectLst/>
          </c:spPr>
          <c:txPr>
            <a:bodyPr rot="-5400000" spcFirstLastPara="1" vertOverflow="ellipsis" vert="horz" wrap="square" anchor="ctr" anchorCtr="1"/>
            <a:lstStyle/>
            <a:p>
              <a:pPr algn="ctr" rtl="0">
                <a:defRPr lang="en-US" sz="1050" b="1" i="0" u="none" strike="noStrike" kern="1200" baseline="0">
                  <a:solidFill>
                    <a:schemeClr val="tx1"/>
                  </a:solidFill>
                  <a:latin typeface="Cambria" panose="02040503050406030204" pitchFamily="18" charset="0"/>
                  <a:ea typeface="Cambria" panose="02040503050406030204" pitchFamily="18" charset="0"/>
                  <a:cs typeface="+mn-cs"/>
                </a:defRPr>
              </a:pPr>
              <a:endParaRPr lang="en-US"/>
            </a:p>
          </c:txPr>
        </c:title>
        <c:numFmt formatCode="0.00" sourceLinked="0"/>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chemeClr val="tx1"/>
                </a:solidFill>
                <a:latin typeface="Cambria" panose="02040503050406030204" pitchFamily="18" charset="0"/>
                <a:ea typeface="Cambria" panose="02040503050406030204" pitchFamily="18" charset="0"/>
                <a:cs typeface="+mn-cs"/>
              </a:defRPr>
            </a:pPr>
            <a:endParaRPr lang="en-US"/>
          </a:p>
        </c:txPr>
        <c:crossAx val="555848656"/>
        <c:crosses val="autoZero"/>
        <c:crossBetween val="between"/>
        <c:majorUnit val="40"/>
        <c:dispUnits>
          <c:builtInUnit val="thousands"/>
        </c:dispUnits>
      </c:valAx>
      <c:spPr>
        <a:noFill/>
        <a:ln>
          <a:noFill/>
        </a:ln>
        <a:effectLst/>
      </c:spPr>
    </c:plotArea>
    <c:legend>
      <c:legendPos val="b"/>
      <c:layout>
        <c:manualLayout>
          <c:xMode val="edge"/>
          <c:yMode val="edge"/>
          <c:x val="0.26610007082448028"/>
          <c:y val="0.84354970408678742"/>
          <c:w val="0.45570613197159882"/>
          <c:h val="8.4469874587812896E-2"/>
        </c:manualLayout>
      </c:layout>
      <c:overlay val="0"/>
      <c:spPr>
        <a:noFill/>
        <a:ln>
          <a:noFill/>
        </a:ln>
        <a:effectLst/>
      </c:spPr>
      <c:txPr>
        <a:bodyPr rot="0" spcFirstLastPara="1" vertOverflow="ellipsis" vert="horz" wrap="square" anchor="ctr" anchorCtr="1"/>
        <a:lstStyle/>
        <a:p>
          <a:pPr>
            <a:defRPr sz="1100" b="1" i="0" u="none" strike="noStrike" kern="1200" baseline="0">
              <a:solidFill>
                <a:schemeClr val="tx1"/>
              </a:solidFill>
              <a:latin typeface="Cambria" panose="02040503050406030204" pitchFamily="18" charset="0"/>
              <a:ea typeface="Cambria" panose="02040503050406030204" pitchFamily="18"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b="1">
          <a:latin typeface="Cambria" panose="02040503050406030204" pitchFamily="18" charset="0"/>
          <a:ea typeface="Cambria" panose="02040503050406030204" pitchFamily="18" charset="0"/>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100" b="1" i="0" u="none" strike="noStrike" kern="1200" spc="0" baseline="0">
              <a:solidFill>
                <a:schemeClr val="tx1">
                  <a:lumMod val="75000"/>
                  <a:lumOff val="25000"/>
                </a:schemeClr>
              </a:solidFill>
              <a:latin typeface="+mn-lt"/>
              <a:ea typeface="+mn-ea"/>
              <a:cs typeface="+mn-cs"/>
            </a:defRPr>
          </a:pPr>
          <a:endParaRPr lang="en-US"/>
        </a:p>
      </c:txPr>
    </c:title>
    <c:autoTitleDeleted val="0"/>
    <c:plotArea>
      <c:layout/>
      <c:scatterChart>
        <c:scatterStyle val="lineMarker"/>
        <c:varyColors val="0"/>
        <c:ser>
          <c:idx val="0"/>
          <c:order val="0"/>
          <c:tx>
            <c:strRef>
              <c:f>D2V!$G$1</c:f>
              <c:strCache>
                <c:ptCount val="1"/>
                <c:pt idx="0">
                  <c:v>Si</c:v>
                </c:pt>
              </c:strCache>
            </c:strRef>
          </c:tx>
          <c:spPr>
            <a:ln w="12700" cap="rnd">
              <a:solidFill>
                <a:schemeClr val="tx1">
                  <a:lumMod val="75000"/>
                  <a:lumOff val="25000"/>
                </a:schemeClr>
              </a:solidFill>
              <a:round/>
            </a:ln>
            <a:effectLst/>
          </c:spPr>
          <c:marker>
            <c:symbol val="circle"/>
            <c:size val="3"/>
            <c:spPr>
              <a:solidFill>
                <a:schemeClr val="tx1">
                  <a:lumMod val="75000"/>
                  <a:lumOff val="25000"/>
                </a:schemeClr>
              </a:solidFill>
              <a:ln w="9525">
                <a:solidFill>
                  <a:schemeClr val="tx1">
                    <a:lumMod val="75000"/>
                    <a:lumOff val="25000"/>
                  </a:schemeClr>
                </a:solidFill>
              </a:ln>
              <a:effectLst/>
            </c:spPr>
          </c:marker>
          <c:xVal>
            <c:numRef>
              <c:f>D2V!$G$2:$G$16</c:f>
              <c:numCache>
                <c:formatCode>General</c:formatCode>
                <c:ptCount val="15"/>
                <c:pt idx="0">
                  <c:v>33.444000000000003</c:v>
                </c:pt>
                <c:pt idx="1">
                  <c:v>33.725999999999999</c:v>
                </c:pt>
                <c:pt idx="2">
                  <c:v>33.720999999999997</c:v>
                </c:pt>
                <c:pt idx="3">
                  <c:v>34.415999999999997</c:v>
                </c:pt>
                <c:pt idx="4">
                  <c:v>34.26</c:v>
                </c:pt>
                <c:pt idx="5">
                  <c:v>34.369</c:v>
                </c:pt>
                <c:pt idx="6">
                  <c:v>34.533999999999999</c:v>
                </c:pt>
                <c:pt idx="7">
                  <c:v>33.945999999999998</c:v>
                </c:pt>
                <c:pt idx="8">
                  <c:v>34.201999999999998</c:v>
                </c:pt>
                <c:pt idx="9">
                  <c:v>34.210999999999999</c:v>
                </c:pt>
                <c:pt idx="10">
                  <c:v>32.140999999999998</c:v>
                </c:pt>
                <c:pt idx="11">
                  <c:v>33.228000000000002</c:v>
                </c:pt>
                <c:pt idx="12">
                  <c:v>32.189</c:v>
                </c:pt>
                <c:pt idx="13">
                  <c:v>33.177999999999997</c:v>
                </c:pt>
                <c:pt idx="14">
                  <c:v>32.335999999999999</c:v>
                </c:pt>
              </c:numCache>
            </c:numRef>
          </c:xVal>
          <c:yVal>
            <c:numRef>
              <c:f>D2V!$B$2:$B$16</c:f>
              <c:numCache>
                <c:formatCode>General</c:formatCode>
                <c:ptCount val="15"/>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numCache>
            </c:numRef>
          </c:yVal>
          <c:smooth val="0"/>
          <c:extLst>
            <c:ext xmlns:c16="http://schemas.microsoft.com/office/drawing/2014/chart" uri="{C3380CC4-5D6E-409C-BE32-E72D297353CC}">
              <c16:uniqueId val="{00000000-E97D-4E98-8F92-828AB821AF8C}"/>
            </c:ext>
          </c:extLst>
        </c:ser>
        <c:dLbls>
          <c:showLegendKey val="0"/>
          <c:showVal val="0"/>
          <c:showCatName val="0"/>
          <c:showSerName val="0"/>
          <c:showPercent val="0"/>
          <c:showBubbleSize val="0"/>
        </c:dLbls>
        <c:axId val="60848559"/>
        <c:axId val="1"/>
      </c:scatterChart>
      <c:valAx>
        <c:axId val="60848559"/>
        <c:scaling>
          <c:orientation val="minMax"/>
          <c:min val="32"/>
        </c:scaling>
        <c:delete val="0"/>
        <c:axPos val="t"/>
        <c:numFmt formatCode="General" sourceLinked="1"/>
        <c:majorTickMark val="out"/>
        <c:minorTickMark val="out"/>
        <c:tickLblPos val="nextTo"/>
        <c:spPr>
          <a:noFill/>
          <a:ln w="9525" cap="flat" cmpd="sng" algn="ctr">
            <a:solidFill>
              <a:schemeClr val="bg1">
                <a:lumMod val="50000"/>
              </a:schemeClr>
            </a:solidFill>
            <a:round/>
          </a:ln>
          <a:effectLst/>
        </c:spPr>
        <c:txPr>
          <a:bodyPr rot="-5400000" vert="horz"/>
          <a:lstStyle/>
          <a:p>
            <a:pPr>
              <a:defRPr sz="700" b="0" i="0" u="none" strike="noStrike" baseline="0">
                <a:solidFill>
                  <a:srgbClr val="333333"/>
                </a:solidFill>
                <a:latin typeface="Calibri"/>
                <a:ea typeface="Calibri"/>
                <a:cs typeface="Calibri"/>
              </a:defRPr>
            </a:pPr>
            <a:endParaRPr lang="en-US"/>
          </a:p>
        </c:txPr>
        <c:crossAx val="1"/>
        <c:crosses val="autoZero"/>
        <c:crossBetween val="midCat"/>
      </c:valAx>
      <c:valAx>
        <c:axId val="1"/>
        <c:scaling>
          <c:orientation val="maxMin"/>
          <c:max val="15"/>
          <c:min val="1"/>
        </c:scaling>
        <c:delete val="1"/>
        <c:axPos val="l"/>
        <c:numFmt formatCode="General" sourceLinked="1"/>
        <c:majorTickMark val="out"/>
        <c:minorTickMark val="none"/>
        <c:tickLblPos val="nextTo"/>
        <c:crossAx val="60848559"/>
        <c:crosses val="autoZero"/>
        <c:crossBetween val="midCat"/>
        <c:majorUnit val="1"/>
      </c:valAx>
      <c:spPr>
        <a:noFill/>
        <a:ln>
          <a:solidFill>
            <a:schemeClr val="bg1">
              <a:lumMod val="50000"/>
            </a:schemeClr>
          </a:solidFill>
        </a:ln>
        <a:effectLst/>
      </c:spPr>
    </c:plotArea>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solidFill>
          <a:schemeClr val="bg1"/>
        </a:solidFill>
        <a:ln>
          <a:noFill/>
        </a:ln>
        <a:effectLst/>
      </c:spPr>
      <c:txPr>
        <a:bodyPr rot="0" spcFirstLastPara="1" vertOverflow="ellipsis" vert="horz" wrap="square" anchor="ctr" anchorCtr="1"/>
        <a:lstStyle/>
        <a:p>
          <a:pPr>
            <a:defRPr sz="1100" b="1" i="0" u="none" strike="noStrike" kern="1200" spc="0" baseline="0">
              <a:solidFill>
                <a:srgbClr val="C00000"/>
              </a:solidFill>
              <a:latin typeface="+mn-lt"/>
              <a:ea typeface="+mn-ea"/>
              <a:cs typeface="+mn-cs"/>
            </a:defRPr>
          </a:pPr>
          <a:endParaRPr lang="en-US"/>
        </a:p>
      </c:txPr>
    </c:title>
    <c:autoTitleDeleted val="0"/>
    <c:plotArea>
      <c:layout/>
      <c:scatterChart>
        <c:scatterStyle val="lineMarker"/>
        <c:varyColors val="0"/>
        <c:ser>
          <c:idx val="0"/>
          <c:order val="0"/>
          <c:tx>
            <c:strRef>
              <c:f>D2V!$C$1</c:f>
              <c:strCache>
                <c:ptCount val="1"/>
                <c:pt idx="0">
                  <c:v>Fe</c:v>
                </c:pt>
              </c:strCache>
            </c:strRef>
          </c:tx>
          <c:spPr>
            <a:ln w="12700" cap="rnd">
              <a:solidFill>
                <a:srgbClr val="C00000"/>
              </a:solidFill>
              <a:round/>
            </a:ln>
            <a:effectLst/>
          </c:spPr>
          <c:marker>
            <c:symbol val="circle"/>
            <c:size val="3"/>
            <c:spPr>
              <a:solidFill>
                <a:srgbClr val="C00000"/>
              </a:solidFill>
              <a:ln w="9525">
                <a:solidFill>
                  <a:srgbClr val="C00000"/>
                </a:solidFill>
              </a:ln>
              <a:effectLst/>
            </c:spPr>
          </c:marker>
          <c:xVal>
            <c:numRef>
              <c:f>D2V!$C$2:$C$16</c:f>
              <c:numCache>
                <c:formatCode>General</c:formatCode>
                <c:ptCount val="15"/>
                <c:pt idx="0">
                  <c:v>2.8330000000000002</c:v>
                </c:pt>
                <c:pt idx="1">
                  <c:v>2.8340000000000001</c:v>
                </c:pt>
                <c:pt idx="2">
                  <c:v>2.5680000000000001</c:v>
                </c:pt>
                <c:pt idx="3">
                  <c:v>4.2990000000000004</c:v>
                </c:pt>
                <c:pt idx="4">
                  <c:v>3.6629999999999998</c:v>
                </c:pt>
                <c:pt idx="5">
                  <c:v>2.9</c:v>
                </c:pt>
                <c:pt idx="6">
                  <c:v>2.968</c:v>
                </c:pt>
                <c:pt idx="7">
                  <c:v>2.544</c:v>
                </c:pt>
                <c:pt idx="8">
                  <c:v>3.4929999999999999</c:v>
                </c:pt>
                <c:pt idx="9">
                  <c:v>3.12</c:v>
                </c:pt>
                <c:pt idx="10">
                  <c:v>3.222</c:v>
                </c:pt>
                <c:pt idx="11">
                  <c:v>3.105</c:v>
                </c:pt>
                <c:pt idx="12">
                  <c:v>2.556</c:v>
                </c:pt>
                <c:pt idx="13">
                  <c:v>2.9079999999999999</c:v>
                </c:pt>
                <c:pt idx="14">
                  <c:v>2.8740000000000001</c:v>
                </c:pt>
              </c:numCache>
            </c:numRef>
          </c:xVal>
          <c:yVal>
            <c:numRef>
              <c:f>D2V!$B$2:$B$16</c:f>
              <c:numCache>
                <c:formatCode>General</c:formatCode>
                <c:ptCount val="15"/>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numCache>
            </c:numRef>
          </c:yVal>
          <c:smooth val="0"/>
          <c:extLst>
            <c:ext xmlns:c16="http://schemas.microsoft.com/office/drawing/2014/chart" uri="{C3380CC4-5D6E-409C-BE32-E72D297353CC}">
              <c16:uniqueId val="{00000000-6537-4F66-A262-6696432399F9}"/>
            </c:ext>
          </c:extLst>
        </c:ser>
        <c:dLbls>
          <c:showLegendKey val="0"/>
          <c:showVal val="0"/>
          <c:showCatName val="0"/>
          <c:showSerName val="0"/>
          <c:showPercent val="0"/>
          <c:showBubbleSize val="0"/>
        </c:dLbls>
        <c:axId val="60847567"/>
        <c:axId val="1"/>
      </c:scatterChart>
      <c:valAx>
        <c:axId val="60847567"/>
        <c:scaling>
          <c:orientation val="minMax"/>
          <c:max val="4.5"/>
          <c:min val="2.5"/>
        </c:scaling>
        <c:delete val="0"/>
        <c:axPos val="t"/>
        <c:numFmt formatCode="General" sourceLinked="1"/>
        <c:majorTickMark val="out"/>
        <c:minorTickMark val="out"/>
        <c:tickLblPos val="nextTo"/>
        <c:spPr>
          <a:noFill/>
          <a:ln w="9525" cap="flat" cmpd="sng" algn="ctr">
            <a:solidFill>
              <a:schemeClr val="bg1">
                <a:lumMod val="50000"/>
              </a:schemeClr>
            </a:solidFill>
            <a:round/>
          </a:ln>
          <a:effectLst/>
        </c:spPr>
        <c:txPr>
          <a:bodyPr rot="-5400000" vert="horz"/>
          <a:lstStyle/>
          <a:p>
            <a:pPr>
              <a:defRPr sz="700" b="0" i="0" u="none" strike="noStrike" baseline="0">
                <a:solidFill>
                  <a:srgbClr val="333333"/>
                </a:solidFill>
                <a:latin typeface="Calibri"/>
                <a:ea typeface="Calibri"/>
                <a:cs typeface="Calibri"/>
              </a:defRPr>
            </a:pPr>
            <a:endParaRPr lang="en-US"/>
          </a:p>
        </c:txPr>
        <c:crossAx val="1"/>
        <c:crosses val="autoZero"/>
        <c:crossBetween val="midCat"/>
        <c:majorUnit val="0.60000000000000009"/>
      </c:valAx>
      <c:valAx>
        <c:axId val="1"/>
        <c:scaling>
          <c:orientation val="maxMin"/>
          <c:max val="15"/>
          <c:min val="1"/>
        </c:scaling>
        <c:delete val="1"/>
        <c:axPos val="l"/>
        <c:numFmt formatCode="General" sourceLinked="1"/>
        <c:majorTickMark val="out"/>
        <c:minorTickMark val="none"/>
        <c:tickLblPos val="nextTo"/>
        <c:crossAx val="60847567"/>
        <c:crosses val="autoZero"/>
        <c:crossBetween val="midCat"/>
        <c:majorUnit val="1"/>
      </c:valAx>
      <c:spPr>
        <a:noFill/>
        <a:ln>
          <a:solidFill>
            <a:schemeClr val="bg1">
              <a:lumMod val="50000"/>
            </a:schemeClr>
          </a:solidFill>
        </a:ln>
        <a:effectLst/>
      </c:spPr>
    </c:plotArea>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100" b="1" i="0" u="none" strike="noStrike" kern="1200" spc="0" baseline="0">
              <a:solidFill>
                <a:srgbClr val="7030A0"/>
              </a:solidFill>
              <a:latin typeface="+mn-lt"/>
              <a:ea typeface="+mn-ea"/>
              <a:cs typeface="+mn-cs"/>
            </a:defRPr>
          </a:pPr>
          <a:endParaRPr lang="en-US"/>
        </a:p>
      </c:txPr>
    </c:title>
    <c:autoTitleDeleted val="0"/>
    <c:plotArea>
      <c:layout/>
      <c:scatterChart>
        <c:scatterStyle val="lineMarker"/>
        <c:varyColors val="0"/>
        <c:ser>
          <c:idx val="0"/>
          <c:order val="0"/>
          <c:tx>
            <c:strRef>
              <c:f>D2V!$E$1</c:f>
              <c:strCache>
                <c:ptCount val="1"/>
                <c:pt idx="0">
                  <c:v>K</c:v>
                </c:pt>
              </c:strCache>
            </c:strRef>
          </c:tx>
          <c:spPr>
            <a:ln w="12700" cap="rnd">
              <a:solidFill>
                <a:schemeClr val="accent4"/>
              </a:solidFill>
              <a:round/>
            </a:ln>
            <a:effectLst/>
          </c:spPr>
          <c:marker>
            <c:symbol val="circle"/>
            <c:size val="3"/>
            <c:spPr>
              <a:solidFill>
                <a:schemeClr val="accent4"/>
              </a:solidFill>
              <a:ln w="9525">
                <a:solidFill>
                  <a:schemeClr val="accent4"/>
                </a:solidFill>
              </a:ln>
              <a:effectLst/>
            </c:spPr>
          </c:marker>
          <c:xVal>
            <c:numRef>
              <c:f>D2V!$E$2:$E$16</c:f>
              <c:numCache>
                <c:formatCode>General</c:formatCode>
                <c:ptCount val="15"/>
                <c:pt idx="0">
                  <c:v>1.6839999999999999</c:v>
                </c:pt>
                <c:pt idx="1">
                  <c:v>1.6779999999999999</c:v>
                </c:pt>
                <c:pt idx="2">
                  <c:v>1.716</c:v>
                </c:pt>
                <c:pt idx="3">
                  <c:v>1.603</c:v>
                </c:pt>
                <c:pt idx="4">
                  <c:v>1.635</c:v>
                </c:pt>
                <c:pt idx="5">
                  <c:v>1.6479999999999999</c:v>
                </c:pt>
                <c:pt idx="6">
                  <c:v>1.714</c:v>
                </c:pt>
                <c:pt idx="7">
                  <c:v>1.7230000000000001</c:v>
                </c:pt>
                <c:pt idx="8">
                  <c:v>1.593</c:v>
                </c:pt>
                <c:pt idx="9">
                  <c:v>1.66</c:v>
                </c:pt>
                <c:pt idx="10">
                  <c:v>1.601</c:v>
                </c:pt>
                <c:pt idx="11">
                  <c:v>1.667</c:v>
                </c:pt>
                <c:pt idx="12">
                  <c:v>1.7330000000000001</c:v>
                </c:pt>
                <c:pt idx="13">
                  <c:v>1.647</c:v>
                </c:pt>
                <c:pt idx="14">
                  <c:v>1.665</c:v>
                </c:pt>
              </c:numCache>
            </c:numRef>
          </c:xVal>
          <c:yVal>
            <c:numRef>
              <c:f>D2V!$B$2:$B$16</c:f>
              <c:numCache>
                <c:formatCode>General</c:formatCode>
                <c:ptCount val="15"/>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numCache>
            </c:numRef>
          </c:yVal>
          <c:smooth val="0"/>
          <c:extLst>
            <c:ext xmlns:c16="http://schemas.microsoft.com/office/drawing/2014/chart" uri="{C3380CC4-5D6E-409C-BE32-E72D297353CC}">
              <c16:uniqueId val="{00000000-5770-4D82-9BAF-BAAA3BDAF48E}"/>
            </c:ext>
          </c:extLst>
        </c:ser>
        <c:dLbls>
          <c:showLegendKey val="0"/>
          <c:showVal val="0"/>
          <c:showCatName val="0"/>
          <c:showSerName val="0"/>
          <c:showPercent val="0"/>
          <c:showBubbleSize val="0"/>
        </c:dLbls>
        <c:axId val="60845583"/>
        <c:axId val="1"/>
      </c:scatterChart>
      <c:valAx>
        <c:axId val="60845583"/>
        <c:scaling>
          <c:orientation val="minMax"/>
        </c:scaling>
        <c:delete val="0"/>
        <c:axPos val="t"/>
        <c:numFmt formatCode="General" sourceLinked="1"/>
        <c:majorTickMark val="out"/>
        <c:minorTickMark val="out"/>
        <c:tickLblPos val="nextTo"/>
        <c:spPr>
          <a:noFill/>
          <a:ln w="9525" cap="flat" cmpd="sng" algn="ctr">
            <a:solidFill>
              <a:schemeClr val="bg1">
                <a:lumMod val="50000"/>
              </a:schemeClr>
            </a:solidFill>
            <a:round/>
          </a:ln>
          <a:effectLst/>
        </c:spPr>
        <c:txPr>
          <a:bodyPr rot="-5400000" vert="horz"/>
          <a:lstStyle/>
          <a:p>
            <a:pPr>
              <a:defRPr sz="700" b="0" i="0" u="none" strike="noStrike" baseline="0">
                <a:solidFill>
                  <a:srgbClr val="333333"/>
                </a:solidFill>
                <a:latin typeface="Calibri"/>
                <a:ea typeface="Calibri"/>
                <a:cs typeface="Calibri"/>
              </a:defRPr>
            </a:pPr>
            <a:endParaRPr lang="en-US"/>
          </a:p>
        </c:txPr>
        <c:crossAx val="1"/>
        <c:crosses val="autoZero"/>
        <c:crossBetween val="midCat"/>
      </c:valAx>
      <c:valAx>
        <c:axId val="1"/>
        <c:scaling>
          <c:orientation val="maxMin"/>
          <c:max val="15"/>
          <c:min val="1"/>
        </c:scaling>
        <c:delete val="1"/>
        <c:axPos val="l"/>
        <c:numFmt formatCode="General" sourceLinked="1"/>
        <c:majorTickMark val="out"/>
        <c:minorTickMark val="none"/>
        <c:tickLblPos val="nextTo"/>
        <c:crossAx val="60845583"/>
        <c:crosses val="autoZero"/>
        <c:crossBetween val="midCat"/>
        <c:majorUnit val="1"/>
      </c:valAx>
      <c:spPr>
        <a:noFill/>
        <a:ln>
          <a:solidFill>
            <a:schemeClr val="bg1">
              <a:lumMod val="50000"/>
            </a:schemeClr>
          </a:solidFill>
        </a:ln>
        <a:effectLst/>
      </c:spPr>
    </c:plotArea>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6-13T05:28:58.374"/>
    </inkml:context>
    <inkml:brush xml:id="br0">
      <inkml:brushProperty name="width" value="0.2" units="cm"/>
      <inkml:brushProperty name="height" value="0.2" units="cm"/>
    </inkml:brush>
  </inkml:definitions>
  <inkml:trace contextRef="#ctx0" brushRef="#br0">9390 0 24575,'0'793'0,"-1"-779"0,-2-1 0,-1 1 0,1-1 0,-3 0 0,1 0 0,-2 0 0,1-2 0,-1 2 0,-2-1 0,0 0 0,0-1 0,-13 11 0,-42 66 0,51-68 0,-2-2 0,0 0 0,-1 0 0,-2-1 0,1 0 0,-1-1 0,-2-2 0,-27 17 0,45-30 0,-5 4 0,-2-1 0,2 1 0,-2-1 0,0 0 0,-1-1 0,1 1 0,0-2 0,-1 1 0,1-2 0,-1 0 0,-18 3 0,-122-8 0,124 2 0,-1 1 0,1-1 0,-1 4 0,-49 4 0,-8 11 0,-175 32 0,163-33 0,54-9 0,-2-1 0,-69 3 0,-67-12 0,-148 4 0,188 16 0,87-9 0,-89 4 0,-5-15 0,69 2 0,2 1 0,-146 17 0,67 10 0,14-1 0,-222 15 0,246-37 0,-140-9 0,236 1 0,2 0 0,-1 0 0,1-1 0,1-2 0,-1 1 0,-32-17 0,31 14 0,3 1 0,-2 0 0,0 2 0,0-1 0,-2 2 0,-38-5 0,-419 4 0,246 10 0,-2381-4 0,2569 3 0,1 1 0,-76 14 0,72-9 0,31-4 0,0 0 0,0 1 0,0 0 0,1 2 0,0-2 0,-27 20 0,-33 16 0,51-33 0,1-2 0,-2 1 0,0-1 0,0-2 0,0 0 0,0-2 0,-35 2 0,-191-8 0,103-1 0,111 2 0,-1-1 0,1-2 0,2-2 0,-52-12 0,49 9 0,1 2 0,-1 0 0,-76-4 0,-224 15-1365</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650EFA-BCDA-45C7-B72A-9A71A0FCC4CC}" type="datetimeFigureOut">
              <a:rPr lang="en-US" smtClean="0"/>
              <a:t>04-Apr-24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A69D9E-2481-4185-BB11-3C4FA477B77F}" type="slidenum">
              <a:rPr lang="en-US" smtClean="0"/>
              <a:t>‹#›</a:t>
            </a:fld>
            <a:endParaRPr lang="en-US"/>
          </a:p>
        </p:txBody>
      </p:sp>
    </p:spTree>
    <p:extLst>
      <p:ext uri="{BB962C8B-B14F-4D97-AF65-F5344CB8AC3E}">
        <p14:creationId xmlns:p14="http://schemas.microsoft.com/office/powerpoint/2010/main" val="23512655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C20483F-633A-4D4D-A948-CDCE67B5AC41}"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37019474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83CA8E-70FB-76C5-69D8-97C96BB4DC0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EEDA986-F27F-AAA0-7DA5-784C6E1FB32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1834823-F4A4-86EB-AF93-872B6CCA2C4C}"/>
              </a:ext>
            </a:extLst>
          </p:cNvPr>
          <p:cNvSpPr>
            <a:spLocks noGrp="1"/>
          </p:cNvSpPr>
          <p:nvPr>
            <p:ph type="dt" sz="half" idx="10"/>
          </p:nvPr>
        </p:nvSpPr>
        <p:spPr/>
        <p:txBody>
          <a:bodyPr/>
          <a:lstStyle/>
          <a:p>
            <a:fld id="{A303B2AB-66BF-4AAE-9EFC-2D5DFA8BEA95}" type="datetimeFigureOut">
              <a:rPr lang="en-US" smtClean="0"/>
              <a:t>04-Apr-24</a:t>
            </a:fld>
            <a:endParaRPr lang="en-US"/>
          </a:p>
        </p:txBody>
      </p:sp>
      <p:sp>
        <p:nvSpPr>
          <p:cNvPr id="5" name="Footer Placeholder 4">
            <a:extLst>
              <a:ext uri="{FF2B5EF4-FFF2-40B4-BE49-F238E27FC236}">
                <a16:creationId xmlns:a16="http://schemas.microsoft.com/office/drawing/2014/main" id="{43354243-899B-A40A-D896-A85CB04FAE7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C616B58-C392-122E-EC2B-A54B7B6FD529}"/>
              </a:ext>
            </a:extLst>
          </p:cNvPr>
          <p:cNvSpPr>
            <a:spLocks noGrp="1"/>
          </p:cNvSpPr>
          <p:nvPr>
            <p:ph type="sldNum" sz="quarter" idx="12"/>
          </p:nvPr>
        </p:nvSpPr>
        <p:spPr/>
        <p:txBody>
          <a:bodyPr/>
          <a:lstStyle/>
          <a:p>
            <a:fld id="{F0ACC13A-7D43-4C82-BCD6-79960142CD82}" type="slidenum">
              <a:rPr lang="en-US" smtClean="0"/>
              <a:t>‹#›</a:t>
            </a:fld>
            <a:endParaRPr lang="en-US"/>
          </a:p>
        </p:txBody>
      </p:sp>
    </p:spTree>
    <p:extLst>
      <p:ext uri="{BB962C8B-B14F-4D97-AF65-F5344CB8AC3E}">
        <p14:creationId xmlns:p14="http://schemas.microsoft.com/office/powerpoint/2010/main" val="2391612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2E0D21-044D-18D9-9620-EF12D842BE8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2166A45-58E3-C814-88A7-2FFB33A0F87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196D325-808B-F016-24EF-D8D4DFE7265F}"/>
              </a:ext>
            </a:extLst>
          </p:cNvPr>
          <p:cNvSpPr>
            <a:spLocks noGrp="1"/>
          </p:cNvSpPr>
          <p:nvPr>
            <p:ph type="dt" sz="half" idx="10"/>
          </p:nvPr>
        </p:nvSpPr>
        <p:spPr/>
        <p:txBody>
          <a:bodyPr/>
          <a:lstStyle/>
          <a:p>
            <a:fld id="{A303B2AB-66BF-4AAE-9EFC-2D5DFA8BEA95}" type="datetimeFigureOut">
              <a:rPr lang="en-US" smtClean="0"/>
              <a:t>04-Apr-24</a:t>
            </a:fld>
            <a:endParaRPr lang="en-US"/>
          </a:p>
        </p:txBody>
      </p:sp>
      <p:sp>
        <p:nvSpPr>
          <p:cNvPr id="5" name="Footer Placeholder 4">
            <a:extLst>
              <a:ext uri="{FF2B5EF4-FFF2-40B4-BE49-F238E27FC236}">
                <a16:creationId xmlns:a16="http://schemas.microsoft.com/office/drawing/2014/main" id="{A34B25D6-B52B-27E5-326E-C503D3B1F84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A96D37B-B136-445F-633F-F9B60256893D}"/>
              </a:ext>
            </a:extLst>
          </p:cNvPr>
          <p:cNvSpPr>
            <a:spLocks noGrp="1"/>
          </p:cNvSpPr>
          <p:nvPr>
            <p:ph type="sldNum" sz="quarter" idx="12"/>
          </p:nvPr>
        </p:nvSpPr>
        <p:spPr/>
        <p:txBody>
          <a:bodyPr/>
          <a:lstStyle/>
          <a:p>
            <a:fld id="{F0ACC13A-7D43-4C82-BCD6-79960142CD82}" type="slidenum">
              <a:rPr lang="en-US" smtClean="0"/>
              <a:t>‹#›</a:t>
            </a:fld>
            <a:endParaRPr lang="en-US"/>
          </a:p>
        </p:txBody>
      </p:sp>
    </p:spTree>
    <p:extLst>
      <p:ext uri="{BB962C8B-B14F-4D97-AF65-F5344CB8AC3E}">
        <p14:creationId xmlns:p14="http://schemas.microsoft.com/office/powerpoint/2010/main" val="5776964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DF21D06-1D65-65C6-2D13-FF14899E79E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9D4B2FC-F8F3-E7F1-0EF2-A1948B2F534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0096260-37D7-C940-AD6F-8D3C16434051}"/>
              </a:ext>
            </a:extLst>
          </p:cNvPr>
          <p:cNvSpPr>
            <a:spLocks noGrp="1"/>
          </p:cNvSpPr>
          <p:nvPr>
            <p:ph type="dt" sz="half" idx="10"/>
          </p:nvPr>
        </p:nvSpPr>
        <p:spPr/>
        <p:txBody>
          <a:bodyPr/>
          <a:lstStyle/>
          <a:p>
            <a:fld id="{A303B2AB-66BF-4AAE-9EFC-2D5DFA8BEA95}" type="datetimeFigureOut">
              <a:rPr lang="en-US" smtClean="0"/>
              <a:t>04-Apr-24</a:t>
            </a:fld>
            <a:endParaRPr lang="en-US"/>
          </a:p>
        </p:txBody>
      </p:sp>
      <p:sp>
        <p:nvSpPr>
          <p:cNvPr id="5" name="Footer Placeholder 4">
            <a:extLst>
              <a:ext uri="{FF2B5EF4-FFF2-40B4-BE49-F238E27FC236}">
                <a16:creationId xmlns:a16="http://schemas.microsoft.com/office/drawing/2014/main" id="{4CD79B7A-E9BE-2C11-22E8-AB44454A5F7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8FA53A9-1F4F-CDB4-81B0-A9E990083502}"/>
              </a:ext>
            </a:extLst>
          </p:cNvPr>
          <p:cNvSpPr>
            <a:spLocks noGrp="1"/>
          </p:cNvSpPr>
          <p:nvPr>
            <p:ph type="sldNum" sz="quarter" idx="12"/>
          </p:nvPr>
        </p:nvSpPr>
        <p:spPr/>
        <p:txBody>
          <a:bodyPr/>
          <a:lstStyle/>
          <a:p>
            <a:fld id="{F0ACC13A-7D43-4C82-BCD6-79960142CD82}" type="slidenum">
              <a:rPr lang="en-US" smtClean="0"/>
              <a:t>‹#›</a:t>
            </a:fld>
            <a:endParaRPr lang="en-US"/>
          </a:p>
        </p:txBody>
      </p:sp>
    </p:spTree>
    <p:extLst>
      <p:ext uri="{BB962C8B-B14F-4D97-AF65-F5344CB8AC3E}">
        <p14:creationId xmlns:p14="http://schemas.microsoft.com/office/powerpoint/2010/main" val="27377889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6A8B9B-4C26-09DD-C591-844D7451FFD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D61A30A-1AB4-C5B0-1282-D451EFCD326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AAB6FDD-2C4D-20F8-B191-ECB40BCA7777}"/>
              </a:ext>
            </a:extLst>
          </p:cNvPr>
          <p:cNvSpPr>
            <a:spLocks noGrp="1"/>
          </p:cNvSpPr>
          <p:nvPr>
            <p:ph type="dt" sz="half" idx="10"/>
          </p:nvPr>
        </p:nvSpPr>
        <p:spPr/>
        <p:txBody>
          <a:bodyPr/>
          <a:lstStyle/>
          <a:p>
            <a:fld id="{A303B2AB-66BF-4AAE-9EFC-2D5DFA8BEA95}" type="datetimeFigureOut">
              <a:rPr lang="en-US" smtClean="0"/>
              <a:t>04-Apr-24</a:t>
            </a:fld>
            <a:endParaRPr lang="en-US"/>
          </a:p>
        </p:txBody>
      </p:sp>
      <p:sp>
        <p:nvSpPr>
          <p:cNvPr id="5" name="Footer Placeholder 4">
            <a:extLst>
              <a:ext uri="{FF2B5EF4-FFF2-40B4-BE49-F238E27FC236}">
                <a16:creationId xmlns:a16="http://schemas.microsoft.com/office/drawing/2014/main" id="{B107C2A5-CEDD-7BDE-4E6B-7301D079C3E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07DBB7F-5A36-44F3-E17A-E747C91F3EC6}"/>
              </a:ext>
            </a:extLst>
          </p:cNvPr>
          <p:cNvSpPr>
            <a:spLocks noGrp="1"/>
          </p:cNvSpPr>
          <p:nvPr>
            <p:ph type="sldNum" sz="quarter" idx="12"/>
          </p:nvPr>
        </p:nvSpPr>
        <p:spPr/>
        <p:txBody>
          <a:bodyPr/>
          <a:lstStyle/>
          <a:p>
            <a:fld id="{F0ACC13A-7D43-4C82-BCD6-79960142CD82}" type="slidenum">
              <a:rPr lang="en-US" smtClean="0"/>
              <a:t>‹#›</a:t>
            </a:fld>
            <a:endParaRPr lang="en-US"/>
          </a:p>
        </p:txBody>
      </p:sp>
    </p:spTree>
    <p:extLst>
      <p:ext uri="{BB962C8B-B14F-4D97-AF65-F5344CB8AC3E}">
        <p14:creationId xmlns:p14="http://schemas.microsoft.com/office/powerpoint/2010/main" val="39865509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C63005-CD13-B2A9-C4D2-227FE8B0F64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A1B850F-CC0F-3CA5-4729-A68604C7C0C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E2AA4CA-AC74-6DBC-964E-1F61BC3EB730}"/>
              </a:ext>
            </a:extLst>
          </p:cNvPr>
          <p:cNvSpPr>
            <a:spLocks noGrp="1"/>
          </p:cNvSpPr>
          <p:nvPr>
            <p:ph type="dt" sz="half" idx="10"/>
          </p:nvPr>
        </p:nvSpPr>
        <p:spPr/>
        <p:txBody>
          <a:bodyPr/>
          <a:lstStyle/>
          <a:p>
            <a:fld id="{A303B2AB-66BF-4AAE-9EFC-2D5DFA8BEA95}" type="datetimeFigureOut">
              <a:rPr lang="en-US" smtClean="0"/>
              <a:t>04-Apr-24</a:t>
            </a:fld>
            <a:endParaRPr lang="en-US"/>
          </a:p>
        </p:txBody>
      </p:sp>
      <p:sp>
        <p:nvSpPr>
          <p:cNvPr id="5" name="Footer Placeholder 4">
            <a:extLst>
              <a:ext uri="{FF2B5EF4-FFF2-40B4-BE49-F238E27FC236}">
                <a16:creationId xmlns:a16="http://schemas.microsoft.com/office/drawing/2014/main" id="{834DAEA4-CBED-7CB5-3730-A44B34C80E3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0E32F05-6E03-DE4E-11ED-E81884FEB041}"/>
              </a:ext>
            </a:extLst>
          </p:cNvPr>
          <p:cNvSpPr>
            <a:spLocks noGrp="1"/>
          </p:cNvSpPr>
          <p:nvPr>
            <p:ph type="sldNum" sz="quarter" idx="12"/>
          </p:nvPr>
        </p:nvSpPr>
        <p:spPr/>
        <p:txBody>
          <a:bodyPr/>
          <a:lstStyle/>
          <a:p>
            <a:fld id="{F0ACC13A-7D43-4C82-BCD6-79960142CD82}" type="slidenum">
              <a:rPr lang="en-US" smtClean="0"/>
              <a:t>‹#›</a:t>
            </a:fld>
            <a:endParaRPr lang="en-US"/>
          </a:p>
        </p:txBody>
      </p:sp>
    </p:spTree>
    <p:extLst>
      <p:ext uri="{BB962C8B-B14F-4D97-AF65-F5344CB8AC3E}">
        <p14:creationId xmlns:p14="http://schemas.microsoft.com/office/powerpoint/2010/main" val="34953317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BBC3D7-BC5F-13D8-7B38-CC98050F5C2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75DC1CA-A77F-CEFB-6A94-D585E6B9F01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CF19FC0-913F-0264-C7EF-8C765E4D5FF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7D66987-2746-783A-C0B6-088C022AAB17}"/>
              </a:ext>
            </a:extLst>
          </p:cNvPr>
          <p:cNvSpPr>
            <a:spLocks noGrp="1"/>
          </p:cNvSpPr>
          <p:nvPr>
            <p:ph type="dt" sz="half" idx="10"/>
          </p:nvPr>
        </p:nvSpPr>
        <p:spPr/>
        <p:txBody>
          <a:bodyPr/>
          <a:lstStyle/>
          <a:p>
            <a:fld id="{A303B2AB-66BF-4AAE-9EFC-2D5DFA8BEA95}" type="datetimeFigureOut">
              <a:rPr lang="en-US" smtClean="0"/>
              <a:t>04-Apr-24</a:t>
            </a:fld>
            <a:endParaRPr lang="en-US"/>
          </a:p>
        </p:txBody>
      </p:sp>
      <p:sp>
        <p:nvSpPr>
          <p:cNvPr id="6" name="Footer Placeholder 5">
            <a:extLst>
              <a:ext uri="{FF2B5EF4-FFF2-40B4-BE49-F238E27FC236}">
                <a16:creationId xmlns:a16="http://schemas.microsoft.com/office/drawing/2014/main" id="{C51D177B-EBF1-C56B-E606-4E5DC0B5C05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844BFF3-9DB9-2E0A-B014-E679498C87DF}"/>
              </a:ext>
            </a:extLst>
          </p:cNvPr>
          <p:cNvSpPr>
            <a:spLocks noGrp="1"/>
          </p:cNvSpPr>
          <p:nvPr>
            <p:ph type="sldNum" sz="quarter" idx="12"/>
          </p:nvPr>
        </p:nvSpPr>
        <p:spPr/>
        <p:txBody>
          <a:bodyPr/>
          <a:lstStyle/>
          <a:p>
            <a:fld id="{F0ACC13A-7D43-4C82-BCD6-79960142CD82}" type="slidenum">
              <a:rPr lang="en-US" smtClean="0"/>
              <a:t>‹#›</a:t>
            </a:fld>
            <a:endParaRPr lang="en-US"/>
          </a:p>
        </p:txBody>
      </p:sp>
    </p:spTree>
    <p:extLst>
      <p:ext uri="{BB962C8B-B14F-4D97-AF65-F5344CB8AC3E}">
        <p14:creationId xmlns:p14="http://schemas.microsoft.com/office/powerpoint/2010/main" val="35127115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8A06AB-A14A-8AA2-E9E7-8C26486F216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78B763A-EFC3-91C8-445D-39C3BA3C1A6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17AD7E6-BA8B-59A4-E7C1-DD03BDB7BF7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6B1244E-F97C-5A12-A49B-0C2087E2AC0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197E9EA-0B20-2E12-F3DC-6E671D2D5EF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9E84B1C-96B0-EFCB-41F6-000E41F23635}"/>
              </a:ext>
            </a:extLst>
          </p:cNvPr>
          <p:cNvSpPr>
            <a:spLocks noGrp="1"/>
          </p:cNvSpPr>
          <p:nvPr>
            <p:ph type="dt" sz="half" idx="10"/>
          </p:nvPr>
        </p:nvSpPr>
        <p:spPr/>
        <p:txBody>
          <a:bodyPr/>
          <a:lstStyle/>
          <a:p>
            <a:fld id="{A303B2AB-66BF-4AAE-9EFC-2D5DFA8BEA95}" type="datetimeFigureOut">
              <a:rPr lang="en-US" smtClean="0"/>
              <a:t>04-Apr-24</a:t>
            </a:fld>
            <a:endParaRPr lang="en-US"/>
          </a:p>
        </p:txBody>
      </p:sp>
      <p:sp>
        <p:nvSpPr>
          <p:cNvPr id="8" name="Footer Placeholder 7">
            <a:extLst>
              <a:ext uri="{FF2B5EF4-FFF2-40B4-BE49-F238E27FC236}">
                <a16:creationId xmlns:a16="http://schemas.microsoft.com/office/drawing/2014/main" id="{482B75E6-2A8C-9BC7-DEE0-A20D75B52D4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4A2CBB2-7C42-81A3-80AC-1339308A6C0E}"/>
              </a:ext>
            </a:extLst>
          </p:cNvPr>
          <p:cNvSpPr>
            <a:spLocks noGrp="1"/>
          </p:cNvSpPr>
          <p:nvPr>
            <p:ph type="sldNum" sz="quarter" idx="12"/>
          </p:nvPr>
        </p:nvSpPr>
        <p:spPr/>
        <p:txBody>
          <a:bodyPr/>
          <a:lstStyle/>
          <a:p>
            <a:fld id="{F0ACC13A-7D43-4C82-BCD6-79960142CD82}" type="slidenum">
              <a:rPr lang="en-US" smtClean="0"/>
              <a:t>‹#›</a:t>
            </a:fld>
            <a:endParaRPr lang="en-US"/>
          </a:p>
        </p:txBody>
      </p:sp>
    </p:spTree>
    <p:extLst>
      <p:ext uri="{BB962C8B-B14F-4D97-AF65-F5344CB8AC3E}">
        <p14:creationId xmlns:p14="http://schemas.microsoft.com/office/powerpoint/2010/main" val="40660029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B62E2A-2E13-3AAD-FE1C-55713FEEA61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0D01A48-9FFE-EE72-F6ED-D5F671B0C117}"/>
              </a:ext>
            </a:extLst>
          </p:cNvPr>
          <p:cNvSpPr>
            <a:spLocks noGrp="1"/>
          </p:cNvSpPr>
          <p:nvPr>
            <p:ph type="dt" sz="half" idx="10"/>
          </p:nvPr>
        </p:nvSpPr>
        <p:spPr/>
        <p:txBody>
          <a:bodyPr/>
          <a:lstStyle/>
          <a:p>
            <a:fld id="{A303B2AB-66BF-4AAE-9EFC-2D5DFA8BEA95}" type="datetimeFigureOut">
              <a:rPr lang="en-US" smtClean="0"/>
              <a:t>04-Apr-24</a:t>
            </a:fld>
            <a:endParaRPr lang="en-US"/>
          </a:p>
        </p:txBody>
      </p:sp>
      <p:sp>
        <p:nvSpPr>
          <p:cNvPr id="4" name="Footer Placeholder 3">
            <a:extLst>
              <a:ext uri="{FF2B5EF4-FFF2-40B4-BE49-F238E27FC236}">
                <a16:creationId xmlns:a16="http://schemas.microsoft.com/office/drawing/2014/main" id="{BC826D53-9BC5-BF01-20A1-DDA8D8EC5B5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BB87D4A-B423-FC45-0C5A-C272EF78FEDD}"/>
              </a:ext>
            </a:extLst>
          </p:cNvPr>
          <p:cNvSpPr>
            <a:spLocks noGrp="1"/>
          </p:cNvSpPr>
          <p:nvPr>
            <p:ph type="sldNum" sz="quarter" idx="12"/>
          </p:nvPr>
        </p:nvSpPr>
        <p:spPr/>
        <p:txBody>
          <a:bodyPr/>
          <a:lstStyle/>
          <a:p>
            <a:fld id="{F0ACC13A-7D43-4C82-BCD6-79960142CD82}" type="slidenum">
              <a:rPr lang="en-US" smtClean="0"/>
              <a:t>‹#›</a:t>
            </a:fld>
            <a:endParaRPr lang="en-US"/>
          </a:p>
        </p:txBody>
      </p:sp>
    </p:spTree>
    <p:extLst>
      <p:ext uri="{BB962C8B-B14F-4D97-AF65-F5344CB8AC3E}">
        <p14:creationId xmlns:p14="http://schemas.microsoft.com/office/powerpoint/2010/main" val="18269301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96AA7C6-E2D6-A24F-0E7C-69A9492AD9AE}"/>
              </a:ext>
            </a:extLst>
          </p:cNvPr>
          <p:cNvSpPr>
            <a:spLocks noGrp="1"/>
          </p:cNvSpPr>
          <p:nvPr>
            <p:ph type="dt" sz="half" idx="10"/>
          </p:nvPr>
        </p:nvSpPr>
        <p:spPr/>
        <p:txBody>
          <a:bodyPr/>
          <a:lstStyle/>
          <a:p>
            <a:fld id="{A303B2AB-66BF-4AAE-9EFC-2D5DFA8BEA95}" type="datetimeFigureOut">
              <a:rPr lang="en-US" smtClean="0"/>
              <a:t>04-Apr-24</a:t>
            </a:fld>
            <a:endParaRPr lang="en-US"/>
          </a:p>
        </p:txBody>
      </p:sp>
      <p:sp>
        <p:nvSpPr>
          <p:cNvPr id="3" name="Footer Placeholder 2">
            <a:extLst>
              <a:ext uri="{FF2B5EF4-FFF2-40B4-BE49-F238E27FC236}">
                <a16:creationId xmlns:a16="http://schemas.microsoft.com/office/drawing/2014/main" id="{29ABB08C-E6E6-704E-E60D-28D5D2B8505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9A0090E-B022-F4CB-43D5-B68AF38357DE}"/>
              </a:ext>
            </a:extLst>
          </p:cNvPr>
          <p:cNvSpPr>
            <a:spLocks noGrp="1"/>
          </p:cNvSpPr>
          <p:nvPr>
            <p:ph type="sldNum" sz="quarter" idx="12"/>
          </p:nvPr>
        </p:nvSpPr>
        <p:spPr/>
        <p:txBody>
          <a:bodyPr/>
          <a:lstStyle/>
          <a:p>
            <a:fld id="{F0ACC13A-7D43-4C82-BCD6-79960142CD82}" type="slidenum">
              <a:rPr lang="en-US" smtClean="0"/>
              <a:t>‹#›</a:t>
            </a:fld>
            <a:endParaRPr lang="en-US"/>
          </a:p>
        </p:txBody>
      </p:sp>
    </p:spTree>
    <p:extLst>
      <p:ext uri="{BB962C8B-B14F-4D97-AF65-F5344CB8AC3E}">
        <p14:creationId xmlns:p14="http://schemas.microsoft.com/office/powerpoint/2010/main" val="26076212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66F874-221C-23B1-46BA-4D3D43DFB3B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59429F4-7B41-F0AA-4A9B-34B03EE55B2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7F5C251-CDCE-008D-6A9F-B5F4AED9912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2A6FFD9-030A-C403-C5CB-CD0AE507CF4B}"/>
              </a:ext>
            </a:extLst>
          </p:cNvPr>
          <p:cNvSpPr>
            <a:spLocks noGrp="1"/>
          </p:cNvSpPr>
          <p:nvPr>
            <p:ph type="dt" sz="half" idx="10"/>
          </p:nvPr>
        </p:nvSpPr>
        <p:spPr/>
        <p:txBody>
          <a:bodyPr/>
          <a:lstStyle/>
          <a:p>
            <a:fld id="{A303B2AB-66BF-4AAE-9EFC-2D5DFA8BEA95}" type="datetimeFigureOut">
              <a:rPr lang="en-US" smtClean="0"/>
              <a:t>04-Apr-24</a:t>
            </a:fld>
            <a:endParaRPr lang="en-US"/>
          </a:p>
        </p:txBody>
      </p:sp>
      <p:sp>
        <p:nvSpPr>
          <p:cNvPr id="6" name="Footer Placeholder 5">
            <a:extLst>
              <a:ext uri="{FF2B5EF4-FFF2-40B4-BE49-F238E27FC236}">
                <a16:creationId xmlns:a16="http://schemas.microsoft.com/office/drawing/2014/main" id="{D06F82A8-0232-EF55-7A70-34D8746436F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E5287E4-AABC-8022-94DE-13A9B3EEED41}"/>
              </a:ext>
            </a:extLst>
          </p:cNvPr>
          <p:cNvSpPr>
            <a:spLocks noGrp="1"/>
          </p:cNvSpPr>
          <p:nvPr>
            <p:ph type="sldNum" sz="quarter" idx="12"/>
          </p:nvPr>
        </p:nvSpPr>
        <p:spPr/>
        <p:txBody>
          <a:bodyPr/>
          <a:lstStyle/>
          <a:p>
            <a:fld id="{F0ACC13A-7D43-4C82-BCD6-79960142CD82}" type="slidenum">
              <a:rPr lang="en-US" smtClean="0"/>
              <a:t>‹#›</a:t>
            </a:fld>
            <a:endParaRPr lang="en-US"/>
          </a:p>
        </p:txBody>
      </p:sp>
    </p:spTree>
    <p:extLst>
      <p:ext uri="{BB962C8B-B14F-4D97-AF65-F5344CB8AC3E}">
        <p14:creationId xmlns:p14="http://schemas.microsoft.com/office/powerpoint/2010/main" val="13234730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300A4C-DCEC-A0E5-0B06-931B9FB0CE9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5C71C9B-4444-513A-BEE5-6DFD6142B0B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A9B2E27-4651-F759-7502-A3BF87FBBF2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4636A05-A7A7-5DEE-2BD9-710DB948F7BF}"/>
              </a:ext>
            </a:extLst>
          </p:cNvPr>
          <p:cNvSpPr>
            <a:spLocks noGrp="1"/>
          </p:cNvSpPr>
          <p:nvPr>
            <p:ph type="dt" sz="half" idx="10"/>
          </p:nvPr>
        </p:nvSpPr>
        <p:spPr/>
        <p:txBody>
          <a:bodyPr/>
          <a:lstStyle/>
          <a:p>
            <a:fld id="{A303B2AB-66BF-4AAE-9EFC-2D5DFA8BEA95}" type="datetimeFigureOut">
              <a:rPr lang="en-US" smtClean="0"/>
              <a:t>04-Apr-24</a:t>
            </a:fld>
            <a:endParaRPr lang="en-US"/>
          </a:p>
        </p:txBody>
      </p:sp>
      <p:sp>
        <p:nvSpPr>
          <p:cNvPr id="6" name="Footer Placeholder 5">
            <a:extLst>
              <a:ext uri="{FF2B5EF4-FFF2-40B4-BE49-F238E27FC236}">
                <a16:creationId xmlns:a16="http://schemas.microsoft.com/office/drawing/2014/main" id="{B23F7C8D-E88A-5362-6E40-9A71DE3AE71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E8F3EAC-E7BD-DFAC-A1BD-E70A966D6C36}"/>
              </a:ext>
            </a:extLst>
          </p:cNvPr>
          <p:cNvSpPr>
            <a:spLocks noGrp="1"/>
          </p:cNvSpPr>
          <p:nvPr>
            <p:ph type="sldNum" sz="quarter" idx="12"/>
          </p:nvPr>
        </p:nvSpPr>
        <p:spPr/>
        <p:txBody>
          <a:bodyPr/>
          <a:lstStyle/>
          <a:p>
            <a:fld id="{F0ACC13A-7D43-4C82-BCD6-79960142CD82}" type="slidenum">
              <a:rPr lang="en-US" smtClean="0"/>
              <a:t>‹#›</a:t>
            </a:fld>
            <a:endParaRPr lang="en-US"/>
          </a:p>
        </p:txBody>
      </p:sp>
    </p:spTree>
    <p:extLst>
      <p:ext uri="{BB962C8B-B14F-4D97-AF65-F5344CB8AC3E}">
        <p14:creationId xmlns:p14="http://schemas.microsoft.com/office/powerpoint/2010/main" val="22835519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504FDC-E18F-EBB8-BABE-2924BE07BD3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3497E37-115C-AB71-71FE-8A5F3FCA217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8746260-6E66-4E54-CC6A-1E889E0CD28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03B2AB-66BF-4AAE-9EFC-2D5DFA8BEA95}" type="datetimeFigureOut">
              <a:rPr lang="en-US" smtClean="0"/>
              <a:t>04-Apr-24</a:t>
            </a:fld>
            <a:endParaRPr lang="en-US"/>
          </a:p>
        </p:txBody>
      </p:sp>
      <p:sp>
        <p:nvSpPr>
          <p:cNvPr id="5" name="Footer Placeholder 4">
            <a:extLst>
              <a:ext uri="{FF2B5EF4-FFF2-40B4-BE49-F238E27FC236}">
                <a16:creationId xmlns:a16="http://schemas.microsoft.com/office/drawing/2014/main" id="{31AC3BB3-BDA5-C175-4F5E-1A7570FC607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FF49D96-1FDB-E56F-7610-F469919E271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0ACC13A-7D43-4C82-BCD6-79960142CD82}" type="slidenum">
              <a:rPr lang="en-US" smtClean="0"/>
              <a:t>‹#›</a:t>
            </a:fld>
            <a:endParaRPr lang="en-US"/>
          </a:p>
        </p:txBody>
      </p:sp>
    </p:spTree>
    <p:extLst>
      <p:ext uri="{BB962C8B-B14F-4D97-AF65-F5344CB8AC3E}">
        <p14:creationId xmlns:p14="http://schemas.microsoft.com/office/powerpoint/2010/main" val="368405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3.jpg"/><Relationship Id="rId9" Type="http://schemas.openxmlformats.org/officeDocument/2006/relationships/image" Target="../media/image8.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 Id="rId4" Type="http://schemas.openxmlformats.org/officeDocument/2006/relationships/chart" Target="../charts/chart3.xml"/></Relationships>
</file>

<file path=ppt/slides/_rels/slide15.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2.xml"/><Relationship Id="rId4" Type="http://schemas.openxmlformats.org/officeDocument/2006/relationships/chart" Target="../charts/chart6.xml"/></Relationships>
</file>

<file path=ppt/slides/_rels/slide21.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image" Target="../media/image30.e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stackoverflow.com/questions/9947039/how-to-draw-bottom-half-of-a-3d-tube-with-c-sharp" TargetMode="External"/><Relationship Id="rId2" Type="http://schemas.openxmlformats.org/officeDocument/2006/relationships/image" Target="../media/image32.png"/><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2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chart" Target="../charts/chart8.xml"/><Relationship Id="rId7" Type="http://schemas.openxmlformats.org/officeDocument/2006/relationships/chart" Target="../charts/chart12.xml"/><Relationship Id="rId2" Type="http://schemas.openxmlformats.org/officeDocument/2006/relationships/chart" Target="../charts/chart7.xml"/><Relationship Id="rId1" Type="http://schemas.openxmlformats.org/officeDocument/2006/relationships/slideLayout" Target="../slideLayouts/slideLayout2.xml"/><Relationship Id="rId6" Type="http://schemas.openxmlformats.org/officeDocument/2006/relationships/chart" Target="../charts/chart11.xml"/><Relationship Id="rId5" Type="http://schemas.openxmlformats.org/officeDocument/2006/relationships/chart" Target="../charts/chart10.xml"/><Relationship Id="rId4" Type="http://schemas.openxmlformats.org/officeDocument/2006/relationships/chart" Target="../charts/chart9.xml"/></Relationships>
</file>

<file path=ppt/slides/_rels/slide3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image" Target="../media/image42.png"/></Relationships>
</file>

<file path=ppt/slides/_rels/slide3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chart" Target="../charts/chart13.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3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hyperlink" Target="https://doi.org/10.1016/j.fuel.2022.125363"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hyperlink" Target="mailto:mileva.radonjic@okstate.edu" TargetMode="External"/><Relationship Id="rId2" Type="http://schemas.openxmlformats.org/officeDocument/2006/relationships/hyperlink" Target="mailto:gabriel.awejori@okstate.edu"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https://www.ireservoir.com/case_shale.html"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20.svg"/><Relationship Id="rId3" Type="http://schemas.microsoft.com/office/2007/relationships/hdphoto" Target="../media/hdphoto1.wdp"/><Relationship Id="rId7" Type="http://schemas.openxmlformats.org/officeDocument/2006/relationships/image" Target="../media/image19.png"/><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image" Target="NULL"/><Relationship Id="rId5" Type="http://schemas.openxmlformats.org/officeDocument/2006/relationships/customXml" Target="../ink/ink1.xml"/><Relationship Id="rId4"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15266" y="698556"/>
            <a:ext cx="8698952" cy="954107"/>
          </a:xfrm>
        </p:spPr>
        <p:txBody>
          <a:bodyPr>
            <a:noAutofit/>
          </a:bodyPr>
          <a:lstStyle/>
          <a:p>
            <a:pPr marL="0" marR="0">
              <a:lnSpc>
                <a:spcPct val="100000"/>
              </a:lnSpc>
              <a:spcBef>
                <a:spcPts val="0"/>
              </a:spcBef>
              <a:spcAft>
                <a:spcPts val="800"/>
              </a:spcAft>
            </a:pPr>
            <a:r>
              <a:rPr lang="en-US" sz="2800" b="1" kern="100" dirty="0">
                <a:effectLst/>
                <a:latin typeface="Georgia" panose="02040502050405020303" pitchFamily="18" charset="0"/>
                <a:ea typeface="Aptos" panose="020B0004020202020204" pitchFamily="34" charset="0"/>
                <a:cs typeface="Times New Roman" panose="02020603050405020304" pitchFamily="18" charset="0"/>
              </a:rPr>
              <a:t>Post-Fracturing Rock-Fluid Reactions in Sub-Surface Caney Shale of Southern Oklahoma </a:t>
            </a:r>
            <a:endParaRPr lang="en-US" sz="2800" kern="100" dirty="0">
              <a:effectLst/>
              <a:latin typeface="Georgia" panose="02040502050405020303" pitchFamily="18" charset="0"/>
              <a:ea typeface="Aptos" panose="020B0004020202020204" pitchFamily="34" charset="0"/>
              <a:cs typeface="Times New Roman" panose="02020603050405020304" pitchFamily="18" charset="0"/>
            </a:endParaRPr>
          </a:p>
        </p:txBody>
      </p:sp>
      <p:sp>
        <p:nvSpPr>
          <p:cNvPr id="4" name="TextBox 3"/>
          <p:cNvSpPr txBox="1"/>
          <p:nvPr/>
        </p:nvSpPr>
        <p:spPr>
          <a:xfrm>
            <a:off x="3008333" y="2242359"/>
            <a:ext cx="6175332" cy="821828"/>
          </a:xfrm>
          <a:prstGeom prst="rect">
            <a:avLst/>
          </a:prstGeom>
          <a:noFill/>
        </p:spPr>
        <p:txBody>
          <a:bodyPr wrap="square" rtlCol="0">
            <a:spAutoFit/>
          </a:bodyPr>
          <a:lstStyle/>
          <a:p>
            <a:pPr algn="ctr">
              <a:lnSpc>
                <a:spcPct val="200000"/>
              </a:lnSpc>
            </a:pPr>
            <a:r>
              <a:rPr lang="en-US" sz="2800" b="1" dirty="0">
                <a:solidFill>
                  <a:schemeClr val="accent2"/>
                </a:solidFill>
                <a:latin typeface="Georgia" panose="02040502050405020303" pitchFamily="18" charset="0"/>
                <a:cs typeface="Times New Roman" panose="02020603050405020304" pitchFamily="18" charset="0"/>
              </a:rPr>
              <a:t>Presenter: Gabriel Awejori</a:t>
            </a:r>
          </a:p>
        </p:txBody>
      </p:sp>
      <p:pic>
        <p:nvPicPr>
          <p:cNvPr id="7" name="Picture 6"/>
          <p:cNvPicPr>
            <a:picLocks noChangeAspect="1"/>
          </p:cNvPicPr>
          <p:nvPr/>
        </p:nvPicPr>
        <p:blipFill>
          <a:blip r:embed="rId2"/>
          <a:stretch>
            <a:fillRect/>
          </a:stretch>
        </p:blipFill>
        <p:spPr>
          <a:xfrm>
            <a:off x="392644" y="627365"/>
            <a:ext cx="1195046" cy="1205393"/>
          </a:xfrm>
          <a:prstGeom prst="rect">
            <a:avLst/>
          </a:prstGeom>
        </p:spPr>
      </p:pic>
      <p:sp>
        <p:nvSpPr>
          <p:cNvPr id="3" name="TextBox 2"/>
          <p:cNvSpPr txBox="1"/>
          <p:nvPr/>
        </p:nvSpPr>
        <p:spPr>
          <a:xfrm>
            <a:off x="459287" y="6211669"/>
            <a:ext cx="11273425" cy="646331"/>
          </a:xfrm>
          <a:prstGeom prst="rect">
            <a:avLst/>
          </a:prstGeom>
          <a:noFill/>
        </p:spPr>
        <p:txBody>
          <a:bodyPr wrap="square" rtlCol="0">
            <a:spAutoFit/>
          </a:bodyPr>
          <a:lstStyle/>
          <a:p>
            <a:pPr algn="ctr"/>
            <a:r>
              <a:rPr lang="en-US" sz="1200" b="1" dirty="0">
                <a:solidFill>
                  <a:srgbClr val="ED7D31">
                    <a:lumMod val="75000"/>
                  </a:srgbClr>
                </a:solidFill>
                <a:latin typeface="Georgia" panose="02040502050405020303" pitchFamily="18" charset="0"/>
                <a:ea typeface="Times New Roman" panose="02020603050405020304" pitchFamily="18" charset="0"/>
                <a:cs typeface="Times New Roman" panose="02020603050405020304" pitchFamily="18" charset="0"/>
              </a:rPr>
              <a:t>DOE Award DE-FE0031776 from the Office of Fossil Energy in Partnership with  </a:t>
            </a:r>
            <a:r>
              <a:rPr lang="en-US" sz="1200" dirty="0">
                <a:solidFill>
                  <a:srgbClr val="ED7D31">
                    <a:lumMod val="75000"/>
                  </a:srgbClr>
                </a:solidFill>
                <a:latin typeface="Georgia" panose="02040502050405020303" pitchFamily="18" charset="0"/>
                <a:ea typeface="Times New Roman" panose="02020603050405020304" pitchFamily="18" charset="0"/>
                <a:cs typeface="Times New Roman" panose="02020603050405020304" pitchFamily="18" charset="0"/>
              </a:rPr>
              <a:t>industry partner, OGS, OSU Geology, OSU Chem. Engineering, University of Pittsburgh, Lawrence Berkeley National Lab and DOE NETL.</a:t>
            </a:r>
            <a:endParaRPr lang="en-US" sz="1200" dirty="0">
              <a:solidFill>
                <a:srgbClr val="ED7D31">
                  <a:lumMod val="75000"/>
                </a:srgbClr>
              </a:solidFill>
              <a:latin typeface="Georgia" panose="02040502050405020303" pitchFamily="18" charset="0"/>
              <a:cs typeface="Times New Roman" panose="02020603050405020304" pitchFamily="18" charset="0"/>
            </a:endParaRPr>
          </a:p>
          <a:p>
            <a:pPr algn="ctr"/>
            <a:endParaRPr lang="en-US" sz="1200" b="1" dirty="0">
              <a:solidFill>
                <a:srgbClr val="FFC000">
                  <a:lumMod val="50000"/>
                </a:srgbClr>
              </a:solidFill>
              <a:latin typeface="Cambria" panose="02040503050406030204" pitchFamily="18" charset="0"/>
              <a:ea typeface="Cambria" panose="02040503050406030204" pitchFamily="18" charset="0"/>
            </a:endParaRPr>
          </a:p>
        </p:txBody>
      </p:sp>
      <p:pic>
        <p:nvPicPr>
          <p:cNvPr id="6" name="Picture 5">
            <a:extLst>
              <a:ext uri="{FF2B5EF4-FFF2-40B4-BE49-F238E27FC236}">
                <a16:creationId xmlns:a16="http://schemas.microsoft.com/office/drawing/2014/main" id="{E7DE15DD-96A7-FD06-9D37-8ECEEDE0B7E2}"/>
              </a:ext>
            </a:extLst>
          </p:cNvPr>
          <p:cNvPicPr>
            <a:picLocks noChangeAspect="1"/>
          </p:cNvPicPr>
          <p:nvPr/>
        </p:nvPicPr>
        <p:blipFill>
          <a:blip r:embed="rId2"/>
          <a:stretch>
            <a:fillRect/>
          </a:stretch>
        </p:blipFill>
        <p:spPr>
          <a:xfrm>
            <a:off x="10604310" y="627365"/>
            <a:ext cx="1195046" cy="1205393"/>
          </a:xfrm>
          <a:prstGeom prst="rect">
            <a:avLst/>
          </a:prstGeom>
        </p:spPr>
      </p:pic>
      <p:pic>
        <p:nvPicPr>
          <p:cNvPr id="8" name="object 10">
            <a:extLst>
              <a:ext uri="{FF2B5EF4-FFF2-40B4-BE49-F238E27FC236}">
                <a16:creationId xmlns:a16="http://schemas.microsoft.com/office/drawing/2014/main" id="{1886BCCD-2FB9-FBFB-9D98-1B9B80044616}"/>
              </a:ext>
            </a:extLst>
          </p:cNvPr>
          <p:cNvPicPr/>
          <p:nvPr/>
        </p:nvPicPr>
        <p:blipFill>
          <a:blip r:embed="rId3" cstate="print"/>
          <a:stretch>
            <a:fillRect/>
          </a:stretch>
        </p:blipFill>
        <p:spPr>
          <a:xfrm>
            <a:off x="459287" y="3871902"/>
            <a:ext cx="3260271" cy="1011283"/>
          </a:xfrm>
          <a:prstGeom prst="rect">
            <a:avLst/>
          </a:prstGeom>
        </p:spPr>
      </p:pic>
      <p:pic>
        <p:nvPicPr>
          <p:cNvPr id="9" name="object 15">
            <a:extLst>
              <a:ext uri="{FF2B5EF4-FFF2-40B4-BE49-F238E27FC236}">
                <a16:creationId xmlns:a16="http://schemas.microsoft.com/office/drawing/2014/main" id="{EFA8E2B0-804A-0FEF-1D49-53A002C071A1}"/>
              </a:ext>
            </a:extLst>
          </p:cNvPr>
          <p:cNvPicPr/>
          <p:nvPr/>
        </p:nvPicPr>
        <p:blipFill>
          <a:blip r:embed="rId4" cstate="print"/>
          <a:stretch>
            <a:fillRect/>
          </a:stretch>
        </p:blipFill>
        <p:spPr>
          <a:xfrm>
            <a:off x="546426" y="5124565"/>
            <a:ext cx="3085991" cy="646331"/>
          </a:xfrm>
          <a:prstGeom prst="rect">
            <a:avLst/>
          </a:prstGeom>
        </p:spPr>
      </p:pic>
      <p:pic>
        <p:nvPicPr>
          <p:cNvPr id="10" name="object 16">
            <a:extLst>
              <a:ext uri="{FF2B5EF4-FFF2-40B4-BE49-F238E27FC236}">
                <a16:creationId xmlns:a16="http://schemas.microsoft.com/office/drawing/2014/main" id="{1DB6CF61-EDB5-B3E7-0F76-F7DAA5F955EC}"/>
              </a:ext>
            </a:extLst>
          </p:cNvPr>
          <p:cNvPicPr/>
          <p:nvPr/>
        </p:nvPicPr>
        <p:blipFill>
          <a:blip r:embed="rId5" cstate="print"/>
          <a:stretch>
            <a:fillRect/>
          </a:stretch>
        </p:blipFill>
        <p:spPr>
          <a:xfrm>
            <a:off x="9179237" y="3978364"/>
            <a:ext cx="2333679" cy="904821"/>
          </a:xfrm>
          <a:prstGeom prst="rect">
            <a:avLst/>
          </a:prstGeom>
        </p:spPr>
      </p:pic>
      <p:pic>
        <p:nvPicPr>
          <p:cNvPr id="11" name="object 17">
            <a:extLst>
              <a:ext uri="{FF2B5EF4-FFF2-40B4-BE49-F238E27FC236}">
                <a16:creationId xmlns:a16="http://schemas.microsoft.com/office/drawing/2014/main" id="{54905E7B-FE1A-ACB0-5340-B5E09532B835}"/>
              </a:ext>
            </a:extLst>
          </p:cNvPr>
          <p:cNvPicPr/>
          <p:nvPr/>
        </p:nvPicPr>
        <p:blipFill>
          <a:blip r:embed="rId6" cstate="print"/>
          <a:stretch>
            <a:fillRect/>
          </a:stretch>
        </p:blipFill>
        <p:spPr>
          <a:xfrm>
            <a:off x="4574075" y="4037811"/>
            <a:ext cx="1062227" cy="906779"/>
          </a:xfrm>
          <a:prstGeom prst="rect">
            <a:avLst/>
          </a:prstGeom>
        </p:spPr>
      </p:pic>
      <p:pic>
        <p:nvPicPr>
          <p:cNvPr id="12" name="object 6">
            <a:extLst>
              <a:ext uri="{FF2B5EF4-FFF2-40B4-BE49-F238E27FC236}">
                <a16:creationId xmlns:a16="http://schemas.microsoft.com/office/drawing/2014/main" id="{88335016-9F25-0ED5-30A1-FE7E5507C008}"/>
              </a:ext>
            </a:extLst>
          </p:cNvPr>
          <p:cNvPicPr/>
          <p:nvPr/>
        </p:nvPicPr>
        <p:blipFill>
          <a:blip r:embed="rId7" cstate="print"/>
          <a:stretch>
            <a:fillRect/>
          </a:stretch>
        </p:blipFill>
        <p:spPr>
          <a:xfrm>
            <a:off x="4572000" y="5145183"/>
            <a:ext cx="3987585" cy="906779"/>
          </a:xfrm>
          <a:prstGeom prst="rect">
            <a:avLst/>
          </a:prstGeom>
        </p:spPr>
      </p:pic>
      <p:pic>
        <p:nvPicPr>
          <p:cNvPr id="13" name="object 5">
            <a:extLst>
              <a:ext uri="{FF2B5EF4-FFF2-40B4-BE49-F238E27FC236}">
                <a16:creationId xmlns:a16="http://schemas.microsoft.com/office/drawing/2014/main" id="{0805F2A0-1C5E-A611-084B-49F04DE57C56}"/>
              </a:ext>
            </a:extLst>
          </p:cNvPr>
          <p:cNvPicPr/>
          <p:nvPr/>
        </p:nvPicPr>
        <p:blipFill>
          <a:blip r:embed="rId8" cstate="print"/>
          <a:stretch>
            <a:fillRect/>
          </a:stretch>
        </p:blipFill>
        <p:spPr>
          <a:xfrm>
            <a:off x="8636437" y="5124565"/>
            <a:ext cx="3555563" cy="904821"/>
          </a:xfrm>
          <a:prstGeom prst="rect">
            <a:avLst/>
          </a:prstGeom>
        </p:spPr>
      </p:pic>
      <p:pic>
        <p:nvPicPr>
          <p:cNvPr id="14" name="object 18">
            <a:extLst>
              <a:ext uri="{FF2B5EF4-FFF2-40B4-BE49-F238E27FC236}">
                <a16:creationId xmlns:a16="http://schemas.microsoft.com/office/drawing/2014/main" id="{C90C351C-D6BF-D874-22F7-43F4A603CEBF}"/>
              </a:ext>
            </a:extLst>
          </p:cNvPr>
          <p:cNvPicPr/>
          <p:nvPr/>
        </p:nvPicPr>
        <p:blipFill>
          <a:blip r:embed="rId9" cstate="print"/>
          <a:stretch>
            <a:fillRect/>
          </a:stretch>
        </p:blipFill>
        <p:spPr>
          <a:xfrm>
            <a:off x="6915518" y="3978364"/>
            <a:ext cx="984503" cy="989076"/>
          </a:xfrm>
          <a:prstGeom prst="rect">
            <a:avLst/>
          </a:prstGeom>
        </p:spPr>
      </p:pic>
    </p:spTree>
    <p:extLst>
      <p:ext uri="{BB962C8B-B14F-4D97-AF65-F5344CB8AC3E}">
        <p14:creationId xmlns:p14="http://schemas.microsoft.com/office/powerpoint/2010/main" val="5043009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10</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58370" y="885362"/>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B9C26687-6812-474B-A991-C6FE5F6DC3F8}" type="datetime1">
              <a:rPr lang="en-US" smtClean="0"/>
              <a:t>04-Apr-24</a:t>
            </a:fld>
            <a:endParaRPr lang="en-US" dirty="0"/>
          </a:p>
        </p:txBody>
      </p:sp>
      <p:sp>
        <p:nvSpPr>
          <p:cNvPr id="64" name="Title 1">
            <a:extLst>
              <a:ext uri="{FF2B5EF4-FFF2-40B4-BE49-F238E27FC236}">
                <a16:creationId xmlns:a16="http://schemas.microsoft.com/office/drawing/2014/main" id="{B26C6FAE-EDA9-D934-0BDD-6AB2AFF47EB3}"/>
              </a:ext>
            </a:extLst>
          </p:cNvPr>
          <p:cNvSpPr txBox="1">
            <a:spLocks/>
          </p:cNvSpPr>
          <p:nvPr/>
        </p:nvSpPr>
        <p:spPr>
          <a:xfrm>
            <a:off x="69377" y="381211"/>
            <a:ext cx="11928572" cy="39995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a:solidFill>
                  <a:srgbClr val="002060"/>
                </a:solidFill>
                <a:latin typeface="Georgia" panose="02040502050405020303" pitchFamily="18" charset="0"/>
              </a:rPr>
              <a:t>MATERIALS</a:t>
            </a:r>
            <a:r>
              <a:rPr lang="en-US" sz="2800" b="1" dirty="0">
                <a:solidFill>
                  <a:schemeClr val="accent4">
                    <a:lumMod val="50000"/>
                  </a:schemeClr>
                </a:solidFill>
                <a:latin typeface="Georgia" panose="02040502050405020303" pitchFamily="18" charset="0"/>
                <a:cs typeface="Times New Roman" panose="02020603050405020304" pitchFamily="18" charset="0"/>
              </a:rPr>
              <a:t> </a:t>
            </a:r>
            <a:r>
              <a:rPr lang="en-US" sz="2800" b="1" dirty="0">
                <a:solidFill>
                  <a:srgbClr val="002060"/>
                </a:solidFill>
                <a:latin typeface="Georgia" panose="02040502050405020303" pitchFamily="18" charset="0"/>
              </a:rPr>
              <a:t>AND METHODLOGY</a:t>
            </a:r>
          </a:p>
        </p:txBody>
      </p:sp>
      <p:grpSp>
        <p:nvGrpSpPr>
          <p:cNvPr id="3" name="Group 2">
            <a:extLst>
              <a:ext uri="{FF2B5EF4-FFF2-40B4-BE49-F238E27FC236}">
                <a16:creationId xmlns:a16="http://schemas.microsoft.com/office/drawing/2014/main" id="{6839647F-59E6-F41C-A8B5-B1CBB5FECC6F}"/>
              </a:ext>
            </a:extLst>
          </p:cNvPr>
          <p:cNvGrpSpPr/>
          <p:nvPr/>
        </p:nvGrpSpPr>
        <p:grpSpPr>
          <a:xfrm>
            <a:off x="677838" y="1092112"/>
            <a:ext cx="10836323" cy="4821627"/>
            <a:chOff x="595953" y="757886"/>
            <a:chExt cx="11259624" cy="5696929"/>
          </a:xfrm>
        </p:grpSpPr>
        <p:grpSp>
          <p:nvGrpSpPr>
            <p:cNvPr id="5" name="Group 4">
              <a:extLst>
                <a:ext uri="{FF2B5EF4-FFF2-40B4-BE49-F238E27FC236}">
                  <a16:creationId xmlns:a16="http://schemas.microsoft.com/office/drawing/2014/main" id="{7E47A4E3-E996-D125-4459-4A3238899D37}"/>
                </a:ext>
              </a:extLst>
            </p:cNvPr>
            <p:cNvGrpSpPr/>
            <p:nvPr/>
          </p:nvGrpSpPr>
          <p:grpSpPr>
            <a:xfrm>
              <a:off x="595953" y="757886"/>
              <a:ext cx="11259624" cy="5696929"/>
              <a:chOff x="527715" y="726611"/>
              <a:chExt cx="11259624" cy="5696929"/>
            </a:xfrm>
          </p:grpSpPr>
          <p:grpSp>
            <p:nvGrpSpPr>
              <p:cNvPr id="9" name="Group 8">
                <a:extLst>
                  <a:ext uri="{FF2B5EF4-FFF2-40B4-BE49-F238E27FC236}">
                    <a16:creationId xmlns:a16="http://schemas.microsoft.com/office/drawing/2014/main" id="{5A0FF6C4-8B66-CF71-4B7A-61318B4F1719}"/>
                  </a:ext>
                </a:extLst>
              </p:cNvPr>
              <p:cNvGrpSpPr/>
              <p:nvPr/>
            </p:nvGrpSpPr>
            <p:grpSpPr>
              <a:xfrm>
                <a:off x="527715" y="1301681"/>
                <a:ext cx="3648890" cy="5121859"/>
                <a:chOff x="527715" y="1301681"/>
                <a:chExt cx="3648890" cy="5121859"/>
              </a:xfrm>
            </p:grpSpPr>
            <p:grpSp>
              <p:nvGrpSpPr>
                <p:cNvPr id="92" name="Group 91">
                  <a:extLst>
                    <a:ext uri="{FF2B5EF4-FFF2-40B4-BE49-F238E27FC236}">
                      <a16:creationId xmlns:a16="http://schemas.microsoft.com/office/drawing/2014/main" id="{C90569F6-8795-E646-3B54-00C7FC97044E}"/>
                    </a:ext>
                  </a:extLst>
                </p:cNvPr>
                <p:cNvGrpSpPr/>
                <p:nvPr/>
              </p:nvGrpSpPr>
              <p:grpSpPr>
                <a:xfrm rot="5400000">
                  <a:off x="508931" y="1800705"/>
                  <a:ext cx="3608288" cy="3021507"/>
                  <a:chOff x="1241011" y="741226"/>
                  <a:chExt cx="3935966" cy="3071050"/>
                </a:xfrm>
              </p:grpSpPr>
              <p:sp>
                <p:nvSpPr>
                  <p:cNvPr id="94" name="Plus Sign 93">
                    <a:extLst>
                      <a:ext uri="{FF2B5EF4-FFF2-40B4-BE49-F238E27FC236}">
                        <a16:creationId xmlns:a16="http://schemas.microsoft.com/office/drawing/2014/main" id="{83776713-AE25-0E18-2E18-A8C82F69399A}"/>
                      </a:ext>
                    </a:extLst>
                  </p:cNvPr>
                  <p:cNvSpPr/>
                  <p:nvPr/>
                </p:nvSpPr>
                <p:spPr>
                  <a:xfrm rot="16200000">
                    <a:off x="2385200" y="2057058"/>
                    <a:ext cx="386386" cy="463328"/>
                  </a:xfrm>
                  <a:prstGeom prst="mathPlus">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a typeface="Cambria" panose="02040503050406030204" pitchFamily="18" charset="0"/>
                    </a:endParaRPr>
                  </a:p>
                </p:txBody>
              </p:sp>
              <p:sp>
                <p:nvSpPr>
                  <p:cNvPr id="95" name="Arrow: Right 94">
                    <a:extLst>
                      <a:ext uri="{FF2B5EF4-FFF2-40B4-BE49-F238E27FC236}">
                        <a16:creationId xmlns:a16="http://schemas.microsoft.com/office/drawing/2014/main" id="{BC94C291-858A-75B4-F753-095F33D345E4}"/>
                      </a:ext>
                    </a:extLst>
                  </p:cNvPr>
                  <p:cNvSpPr/>
                  <p:nvPr/>
                </p:nvSpPr>
                <p:spPr>
                  <a:xfrm>
                    <a:off x="4333787" y="2095530"/>
                    <a:ext cx="393055" cy="278819"/>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a typeface="Cambria" panose="02040503050406030204" pitchFamily="18" charset="0"/>
                    </a:endParaRPr>
                  </a:p>
                </p:txBody>
              </p:sp>
              <p:sp>
                <p:nvSpPr>
                  <p:cNvPr id="96" name="TextBox 95">
                    <a:extLst>
                      <a:ext uri="{FF2B5EF4-FFF2-40B4-BE49-F238E27FC236}">
                        <a16:creationId xmlns:a16="http://schemas.microsoft.com/office/drawing/2014/main" id="{FBD8932B-7DCE-2E3B-82AF-EE62E18CC68B}"/>
                      </a:ext>
                    </a:extLst>
                  </p:cNvPr>
                  <p:cNvSpPr txBox="1"/>
                  <p:nvPr/>
                </p:nvSpPr>
                <p:spPr>
                  <a:xfrm rot="16200000">
                    <a:off x="54701" y="2013264"/>
                    <a:ext cx="2985322" cy="612701"/>
                  </a:xfrm>
                  <a:prstGeom prst="rect">
                    <a:avLst/>
                  </a:prstGeom>
                  <a:solidFill>
                    <a:schemeClr val="accent2">
                      <a:lumMod val="60000"/>
                      <a:lumOff val="40000"/>
                    </a:schemeClr>
                  </a:solidFill>
                  <a:ln>
                    <a:solidFill>
                      <a:schemeClr val="accent2">
                        <a:lumMod val="40000"/>
                        <a:lumOff val="60000"/>
                      </a:schemeClr>
                    </a:solidFill>
                  </a:ln>
                </p:spPr>
                <p:txBody>
                  <a:bodyPr wrap="square" rtlCol="0">
                    <a:spAutoFit/>
                  </a:bodyPr>
                  <a:lstStyle/>
                  <a:p>
                    <a:pPr algn="ctr"/>
                    <a:r>
                      <a:rPr lang="en-US" sz="2000" b="1" dirty="0">
                        <a:solidFill>
                          <a:srgbClr val="0070C0"/>
                        </a:solidFill>
                        <a:latin typeface="Cambria" panose="02040503050406030204" pitchFamily="18" charset="0"/>
                        <a:ea typeface="Cambria" panose="02040503050406030204" pitchFamily="18" charset="0"/>
                      </a:rPr>
                      <a:t>Rock Powder</a:t>
                    </a:r>
                  </a:p>
                  <a:p>
                    <a:pPr algn="ctr"/>
                    <a:endParaRPr lang="en-US" sz="1050" b="1" dirty="0">
                      <a:solidFill>
                        <a:srgbClr val="0070C0"/>
                      </a:solidFill>
                      <a:latin typeface="Cambria" panose="02040503050406030204" pitchFamily="18" charset="0"/>
                      <a:ea typeface="Cambria" panose="02040503050406030204" pitchFamily="18" charset="0"/>
                    </a:endParaRPr>
                  </a:p>
                </p:txBody>
              </p:sp>
              <p:sp>
                <p:nvSpPr>
                  <p:cNvPr id="97" name="TextBox 96">
                    <a:extLst>
                      <a:ext uri="{FF2B5EF4-FFF2-40B4-BE49-F238E27FC236}">
                        <a16:creationId xmlns:a16="http://schemas.microsoft.com/office/drawing/2014/main" id="{229FCD17-39DE-255B-DB9C-ADAF49FB20F2}"/>
                      </a:ext>
                    </a:extLst>
                  </p:cNvPr>
                  <p:cNvSpPr txBox="1"/>
                  <p:nvPr/>
                </p:nvSpPr>
                <p:spPr>
                  <a:xfrm rot="16200000">
                    <a:off x="1560639" y="2008754"/>
                    <a:ext cx="3002736" cy="604308"/>
                  </a:xfrm>
                  <a:prstGeom prst="rect">
                    <a:avLst/>
                  </a:prstGeom>
                  <a:solidFill>
                    <a:schemeClr val="accent1">
                      <a:lumMod val="40000"/>
                      <a:lumOff val="60000"/>
                    </a:schemeClr>
                  </a:solidFill>
                  <a:ln>
                    <a:solidFill>
                      <a:schemeClr val="accent1">
                        <a:lumMod val="40000"/>
                        <a:lumOff val="60000"/>
                      </a:schemeClr>
                    </a:solidFill>
                  </a:ln>
                </p:spPr>
                <p:txBody>
                  <a:bodyPr wrap="square" rtlCol="0">
                    <a:spAutoFit/>
                  </a:bodyPr>
                  <a:lstStyle/>
                  <a:p>
                    <a:pPr algn="ctr"/>
                    <a:r>
                      <a:rPr lang="en-US" sz="2000" b="1" dirty="0">
                        <a:latin typeface="Cambria" panose="02040503050406030204" pitchFamily="18" charset="0"/>
                        <a:ea typeface="Cambria" panose="02040503050406030204" pitchFamily="18" charset="0"/>
                      </a:rPr>
                      <a:t>Fluids</a:t>
                    </a:r>
                  </a:p>
                  <a:p>
                    <a:pPr algn="ctr"/>
                    <a:endParaRPr lang="en-US" sz="1000" b="1" dirty="0">
                      <a:latin typeface="Cambria" panose="02040503050406030204" pitchFamily="18" charset="0"/>
                      <a:ea typeface="Cambria" panose="02040503050406030204" pitchFamily="18" charset="0"/>
                    </a:endParaRPr>
                  </a:p>
                </p:txBody>
              </p:sp>
              <p:sp>
                <p:nvSpPr>
                  <p:cNvPr id="98" name="TextBox 97">
                    <a:extLst>
                      <a:ext uri="{FF2B5EF4-FFF2-40B4-BE49-F238E27FC236}">
                        <a16:creationId xmlns:a16="http://schemas.microsoft.com/office/drawing/2014/main" id="{652B3626-C066-2654-D84E-44C2066751B8}"/>
                      </a:ext>
                    </a:extLst>
                  </p:cNvPr>
                  <p:cNvSpPr txBox="1"/>
                  <p:nvPr/>
                </p:nvSpPr>
                <p:spPr>
                  <a:xfrm rot="16200000">
                    <a:off x="3466094" y="2015664"/>
                    <a:ext cx="2985321" cy="436445"/>
                  </a:xfrm>
                  <a:prstGeom prst="rect">
                    <a:avLst/>
                  </a:prstGeom>
                  <a:solidFill>
                    <a:srgbClr val="FF0000"/>
                  </a:solidFill>
                  <a:ln>
                    <a:solidFill>
                      <a:srgbClr val="FF0000"/>
                    </a:solidFill>
                  </a:ln>
                </p:spPr>
                <p:txBody>
                  <a:bodyPr wrap="square" rtlCol="0">
                    <a:spAutoFit/>
                  </a:bodyPr>
                  <a:lstStyle/>
                  <a:p>
                    <a:pPr algn="ctr"/>
                    <a:r>
                      <a:rPr lang="en-US" sz="2000" b="1" dirty="0">
                        <a:solidFill>
                          <a:schemeClr val="bg1"/>
                        </a:solidFill>
                        <a:latin typeface="Cambria" panose="02040503050406030204" pitchFamily="18" charset="0"/>
                        <a:ea typeface="Cambria" panose="02040503050406030204" pitchFamily="18" charset="0"/>
                      </a:rPr>
                      <a:t>Oven</a:t>
                    </a:r>
                  </a:p>
                </p:txBody>
              </p:sp>
            </p:grpSp>
            <p:sp>
              <p:nvSpPr>
                <p:cNvPr id="93" name="Rectangle 92">
                  <a:extLst>
                    <a:ext uri="{FF2B5EF4-FFF2-40B4-BE49-F238E27FC236}">
                      <a16:creationId xmlns:a16="http://schemas.microsoft.com/office/drawing/2014/main" id="{53E732B7-2DBF-E3BB-3210-C10D2DCFB487}"/>
                    </a:ext>
                  </a:extLst>
                </p:cNvPr>
                <p:cNvSpPr/>
                <p:nvPr/>
              </p:nvSpPr>
              <p:spPr>
                <a:xfrm>
                  <a:off x="527715" y="1301681"/>
                  <a:ext cx="3648890" cy="5121859"/>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a typeface="Cambria" panose="02040503050406030204" pitchFamily="18" charset="0"/>
                  </a:endParaRPr>
                </a:p>
              </p:txBody>
            </p:sp>
          </p:grpSp>
          <p:grpSp>
            <p:nvGrpSpPr>
              <p:cNvPr id="10" name="Group 9">
                <a:extLst>
                  <a:ext uri="{FF2B5EF4-FFF2-40B4-BE49-F238E27FC236}">
                    <a16:creationId xmlns:a16="http://schemas.microsoft.com/office/drawing/2014/main" id="{F3C40E5A-CDE5-8FA1-DEF1-4D57FCE1ED64}"/>
                  </a:ext>
                </a:extLst>
              </p:cNvPr>
              <p:cNvGrpSpPr/>
              <p:nvPr/>
            </p:nvGrpSpPr>
            <p:grpSpPr>
              <a:xfrm>
                <a:off x="4758938" y="1301681"/>
                <a:ext cx="3369344" cy="5121859"/>
                <a:chOff x="5355912" y="1301681"/>
                <a:chExt cx="2532503" cy="5121859"/>
              </a:xfrm>
            </p:grpSpPr>
            <p:grpSp>
              <p:nvGrpSpPr>
                <p:cNvPr id="82" name="Group 81">
                  <a:extLst>
                    <a:ext uri="{FF2B5EF4-FFF2-40B4-BE49-F238E27FC236}">
                      <a16:creationId xmlns:a16="http://schemas.microsoft.com/office/drawing/2014/main" id="{3233EAD0-3493-7E10-28DE-E9A9D3834462}"/>
                    </a:ext>
                  </a:extLst>
                </p:cNvPr>
                <p:cNvGrpSpPr/>
                <p:nvPr/>
              </p:nvGrpSpPr>
              <p:grpSpPr>
                <a:xfrm>
                  <a:off x="5544140" y="1586608"/>
                  <a:ext cx="2156780" cy="4298873"/>
                  <a:chOff x="5685532" y="971376"/>
                  <a:chExt cx="2192144" cy="4689263"/>
                </a:xfrm>
              </p:grpSpPr>
              <p:sp>
                <p:nvSpPr>
                  <p:cNvPr id="84" name="TextBox 83">
                    <a:extLst>
                      <a:ext uri="{FF2B5EF4-FFF2-40B4-BE49-F238E27FC236}">
                        <a16:creationId xmlns:a16="http://schemas.microsoft.com/office/drawing/2014/main" id="{43F31BC3-BF3B-61B2-528E-B5DFF6013130}"/>
                      </a:ext>
                    </a:extLst>
                  </p:cNvPr>
                  <p:cNvSpPr txBox="1"/>
                  <p:nvPr/>
                </p:nvSpPr>
                <p:spPr>
                  <a:xfrm>
                    <a:off x="5685533" y="3771323"/>
                    <a:ext cx="2179093" cy="402872"/>
                  </a:xfrm>
                  <a:prstGeom prst="rect">
                    <a:avLst/>
                  </a:prstGeom>
                  <a:solidFill>
                    <a:schemeClr val="bg1">
                      <a:lumMod val="85000"/>
                    </a:schemeClr>
                  </a:solidFill>
                </p:spPr>
                <p:txBody>
                  <a:bodyPr wrap="square" rtlCol="0">
                    <a:spAutoFit/>
                  </a:bodyPr>
                  <a:lstStyle/>
                  <a:p>
                    <a:pPr algn="ctr"/>
                    <a:r>
                      <a:rPr lang="en-US" b="1" dirty="0">
                        <a:latin typeface="Cambria" panose="02040503050406030204" pitchFamily="18" charset="0"/>
                        <a:ea typeface="Cambria" panose="02040503050406030204" pitchFamily="18" charset="0"/>
                      </a:rPr>
                      <a:t>X-ray Diffraction (XRD)</a:t>
                    </a:r>
                  </a:p>
                </p:txBody>
              </p:sp>
              <p:sp>
                <p:nvSpPr>
                  <p:cNvPr id="85" name="TextBox 84">
                    <a:extLst>
                      <a:ext uri="{FF2B5EF4-FFF2-40B4-BE49-F238E27FC236}">
                        <a16:creationId xmlns:a16="http://schemas.microsoft.com/office/drawing/2014/main" id="{AC9DEE07-140E-B0C8-8AE5-3A3D8A8144E0}"/>
                      </a:ext>
                    </a:extLst>
                  </p:cNvPr>
                  <p:cNvSpPr txBox="1"/>
                  <p:nvPr/>
                </p:nvSpPr>
                <p:spPr>
                  <a:xfrm>
                    <a:off x="5685533" y="1804885"/>
                    <a:ext cx="2179093" cy="824957"/>
                  </a:xfrm>
                  <a:prstGeom prst="rect">
                    <a:avLst/>
                  </a:prstGeom>
                  <a:solidFill>
                    <a:schemeClr val="bg1">
                      <a:lumMod val="85000"/>
                    </a:schemeClr>
                  </a:solidFill>
                </p:spPr>
                <p:txBody>
                  <a:bodyPr wrap="square" rtlCol="0">
                    <a:spAutoFit/>
                  </a:bodyPr>
                  <a:lstStyle/>
                  <a:p>
                    <a:pPr algn="ctr"/>
                    <a:r>
                      <a:rPr lang="en-US" b="1" dirty="0">
                        <a:latin typeface="Cambria" panose="02040503050406030204" pitchFamily="18" charset="0"/>
                        <a:ea typeface="Cambria" panose="02040503050406030204" pitchFamily="18" charset="0"/>
                      </a:rPr>
                      <a:t>Scanning Electron Microscopy (SEM)</a:t>
                    </a:r>
                  </a:p>
                </p:txBody>
              </p:sp>
              <p:sp>
                <p:nvSpPr>
                  <p:cNvPr id="86" name="TextBox 85">
                    <a:extLst>
                      <a:ext uri="{FF2B5EF4-FFF2-40B4-BE49-F238E27FC236}">
                        <a16:creationId xmlns:a16="http://schemas.microsoft.com/office/drawing/2014/main" id="{2B47FFD9-5EB3-A60E-E7FF-0414785A88E0}"/>
                      </a:ext>
                    </a:extLst>
                  </p:cNvPr>
                  <p:cNvSpPr txBox="1"/>
                  <p:nvPr/>
                </p:nvSpPr>
                <p:spPr>
                  <a:xfrm>
                    <a:off x="5685533" y="4482130"/>
                    <a:ext cx="2179093" cy="1178509"/>
                  </a:xfrm>
                  <a:prstGeom prst="rect">
                    <a:avLst/>
                  </a:prstGeom>
                  <a:solidFill>
                    <a:schemeClr val="bg1">
                      <a:lumMod val="85000"/>
                    </a:schemeClr>
                  </a:solidFill>
                </p:spPr>
                <p:txBody>
                  <a:bodyPr wrap="square" rtlCol="0">
                    <a:spAutoFit/>
                  </a:bodyPr>
                  <a:lstStyle/>
                  <a:p>
                    <a:pPr algn="ctr"/>
                    <a:r>
                      <a:rPr lang="en-US" b="1" dirty="0">
                        <a:latin typeface="Cambria" panose="02040503050406030204" pitchFamily="18" charset="0"/>
                        <a:ea typeface="Cambria" panose="02040503050406030204" pitchFamily="18" charset="0"/>
                      </a:rPr>
                      <a:t>Inductively Coupled Plasma Mass Spectroscopy (ICPMS)</a:t>
                    </a:r>
                  </a:p>
                </p:txBody>
              </p:sp>
              <p:sp>
                <p:nvSpPr>
                  <p:cNvPr id="87" name="TextBox 86">
                    <a:extLst>
                      <a:ext uri="{FF2B5EF4-FFF2-40B4-BE49-F238E27FC236}">
                        <a16:creationId xmlns:a16="http://schemas.microsoft.com/office/drawing/2014/main" id="{87B578ED-9A62-3663-139B-5490DA3660A7}"/>
                      </a:ext>
                    </a:extLst>
                  </p:cNvPr>
                  <p:cNvSpPr txBox="1"/>
                  <p:nvPr/>
                </p:nvSpPr>
                <p:spPr>
                  <a:xfrm>
                    <a:off x="5685532" y="2710186"/>
                    <a:ext cx="2179093" cy="824957"/>
                  </a:xfrm>
                  <a:prstGeom prst="rect">
                    <a:avLst/>
                  </a:prstGeom>
                  <a:solidFill>
                    <a:schemeClr val="bg1">
                      <a:lumMod val="85000"/>
                    </a:schemeClr>
                  </a:solidFill>
                </p:spPr>
                <p:txBody>
                  <a:bodyPr wrap="square" rtlCol="0">
                    <a:spAutoFit/>
                  </a:bodyPr>
                  <a:lstStyle/>
                  <a:p>
                    <a:pPr algn="ctr"/>
                    <a:r>
                      <a:rPr lang="en-US" b="1" dirty="0">
                        <a:latin typeface="Cambria" panose="02040503050406030204" pitchFamily="18" charset="0"/>
                        <a:ea typeface="Cambria" panose="02040503050406030204" pitchFamily="18" charset="0"/>
                      </a:rPr>
                      <a:t>Energy Dispersive Spectroscopy (EDS)</a:t>
                    </a:r>
                  </a:p>
                </p:txBody>
              </p:sp>
              <p:grpSp>
                <p:nvGrpSpPr>
                  <p:cNvPr id="88" name="Group 87">
                    <a:extLst>
                      <a:ext uri="{FF2B5EF4-FFF2-40B4-BE49-F238E27FC236}">
                        <a16:creationId xmlns:a16="http://schemas.microsoft.com/office/drawing/2014/main" id="{55DC151C-8BEC-EFBE-802B-A5211330F120}"/>
                      </a:ext>
                    </a:extLst>
                  </p:cNvPr>
                  <p:cNvGrpSpPr/>
                  <p:nvPr/>
                </p:nvGrpSpPr>
                <p:grpSpPr>
                  <a:xfrm>
                    <a:off x="5698584" y="971376"/>
                    <a:ext cx="2179092" cy="429716"/>
                    <a:chOff x="5698584" y="971376"/>
                    <a:chExt cx="2179092" cy="429716"/>
                  </a:xfrm>
                </p:grpSpPr>
                <p:sp>
                  <p:nvSpPr>
                    <p:cNvPr id="89" name="TextBox 88">
                      <a:extLst>
                        <a:ext uri="{FF2B5EF4-FFF2-40B4-BE49-F238E27FC236}">
                          <a16:creationId xmlns:a16="http://schemas.microsoft.com/office/drawing/2014/main" id="{459CF1CF-C028-1AFB-A7BD-C3831D1D4D6C}"/>
                        </a:ext>
                      </a:extLst>
                    </p:cNvPr>
                    <p:cNvSpPr txBox="1"/>
                    <p:nvPr/>
                  </p:nvSpPr>
                  <p:spPr>
                    <a:xfrm>
                      <a:off x="5698584" y="998221"/>
                      <a:ext cx="877084" cy="402871"/>
                    </a:xfrm>
                    <a:prstGeom prst="rect">
                      <a:avLst/>
                    </a:prstGeom>
                    <a:solidFill>
                      <a:schemeClr val="accent2">
                        <a:lumMod val="60000"/>
                        <a:lumOff val="40000"/>
                      </a:schemeClr>
                    </a:solidFill>
                  </p:spPr>
                  <p:txBody>
                    <a:bodyPr wrap="square" rtlCol="0">
                      <a:spAutoFit/>
                    </a:bodyPr>
                    <a:lstStyle/>
                    <a:p>
                      <a:pPr algn="ctr"/>
                      <a:r>
                        <a:rPr lang="en-US" b="1" dirty="0">
                          <a:latin typeface="Cambria" panose="02040503050406030204" pitchFamily="18" charset="0"/>
                          <a:ea typeface="Cambria" panose="02040503050406030204" pitchFamily="18" charset="0"/>
                        </a:rPr>
                        <a:t>Before</a:t>
                      </a:r>
                    </a:p>
                  </p:txBody>
                </p:sp>
                <p:sp>
                  <p:nvSpPr>
                    <p:cNvPr id="90" name="TextBox 89">
                      <a:extLst>
                        <a:ext uri="{FF2B5EF4-FFF2-40B4-BE49-F238E27FC236}">
                          <a16:creationId xmlns:a16="http://schemas.microsoft.com/office/drawing/2014/main" id="{87303178-68EB-C8B8-D5FE-9E4B6A8B6445}"/>
                        </a:ext>
                      </a:extLst>
                    </p:cNvPr>
                    <p:cNvSpPr txBox="1"/>
                    <p:nvPr/>
                  </p:nvSpPr>
                  <p:spPr>
                    <a:xfrm>
                      <a:off x="7130594" y="971376"/>
                      <a:ext cx="747082" cy="402872"/>
                    </a:xfrm>
                    <a:prstGeom prst="rect">
                      <a:avLst/>
                    </a:prstGeom>
                    <a:solidFill>
                      <a:schemeClr val="accent2">
                        <a:lumMod val="60000"/>
                        <a:lumOff val="40000"/>
                      </a:schemeClr>
                    </a:solidFill>
                  </p:spPr>
                  <p:txBody>
                    <a:bodyPr wrap="square" rtlCol="0">
                      <a:spAutoFit/>
                    </a:bodyPr>
                    <a:lstStyle/>
                    <a:p>
                      <a:pPr algn="ctr"/>
                      <a:r>
                        <a:rPr lang="en-US" b="1" dirty="0">
                          <a:latin typeface="Cambria" panose="02040503050406030204" pitchFamily="18" charset="0"/>
                          <a:ea typeface="Cambria" panose="02040503050406030204" pitchFamily="18" charset="0"/>
                        </a:rPr>
                        <a:t>After</a:t>
                      </a:r>
                    </a:p>
                  </p:txBody>
                </p:sp>
                <p:sp>
                  <p:nvSpPr>
                    <p:cNvPr id="91" name="Arrow: Right 90">
                      <a:extLst>
                        <a:ext uri="{FF2B5EF4-FFF2-40B4-BE49-F238E27FC236}">
                          <a16:creationId xmlns:a16="http://schemas.microsoft.com/office/drawing/2014/main" id="{8A0DD0FB-5E5F-7024-81EC-EE8FA6F251FD}"/>
                        </a:ext>
                      </a:extLst>
                    </p:cNvPr>
                    <p:cNvSpPr/>
                    <p:nvPr/>
                  </p:nvSpPr>
                  <p:spPr>
                    <a:xfrm>
                      <a:off x="6658142" y="1075365"/>
                      <a:ext cx="431442" cy="157128"/>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a typeface="Cambria" panose="02040503050406030204" pitchFamily="18" charset="0"/>
                      </a:endParaRPr>
                    </a:p>
                  </p:txBody>
                </p:sp>
              </p:grpSp>
            </p:grpSp>
            <p:sp>
              <p:nvSpPr>
                <p:cNvPr id="83" name="Rectangle 82">
                  <a:extLst>
                    <a:ext uri="{FF2B5EF4-FFF2-40B4-BE49-F238E27FC236}">
                      <a16:creationId xmlns:a16="http://schemas.microsoft.com/office/drawing/2014/main" id="{51E52B7F-F453-3458-08B1-CB67861A622E}"/>
                    </a:ext>
                  </a:extLst>
                </p:cNvPr>
                <p:cNvSpPr/>
                <p:nvPr/>
              </p:nvSpPr>
              <p:spPr>
                <a:xfrm>
                  <a:off x="5355912" y="1301681"/>
                  <a:ext cx="2532503" cy="5121859"/>
                </a:xfrm>
                <a:prstGeom prst="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a typeface="Cambria" panose="02040503050406030204" pitchFamily="18" charset="0"/>
                  </a:endParaRPr>
                </a:p>
              </p:txBody>
            </p:sp>
          </p:grpSp>
          <p:grpSp>
            <p:nvGrpSpPr>
              <p:cNvPr id="11" name="Group 10">
                <a:extLst>
                  <a:ext uri="{FF2B5EF4-FFF2-40B4-BE49-F238E27FC236}">
                    <a16:creationId xmlns:a16="http://schemas.microsoft.com/office/drawing/2014/main" id="{23EB6297-DA32-A457-2AB4-908C7E04E5F3}"/>
                  </a:ext>
                </a:extLst>
              </p:cNvPr>
              <p:cNvGrpSpPr/>
              <p:nvPr/>
            </p:nvGrpSpPr>
            <p:grpSpPr>
              <a:xfrm>
                <a:off x="8530146" y="1301681"/>
                <a:ext cx="3257193" cy="5121859"/>
                <a:chOff x="8407092" y="1301681"/>
                <a:chExt cx="3257193" cy="5121859"/>
              </a:xfrm>
            </p:grpSpPr>
            <p:grpSp>
              <p:nvGrpSpPr>
                <p:cNvPr id="69" name="Group 68">
                  <a:extLst>
                    <a:ext uri="{FF2B5EF4-FFF2-40B4-BE49-F238E27FC236}">
                      <a16:creationId xmlns:a16="http://schemas.microsoft.com/office/drawing/2014/main" id="{33F57D65-7A41-23C5-9FE3-5248E9B9C5CD}"/>
                    </a:ext>
                  </a:extLst>
                </p:cNvPr>
                <p:cNvGrpSpPr/>
                <p:nvPr/>
              </p:nvGrpSpPr>
              <p:grpSpPr>
                <a:xfrm>
                  <a:off x="8587561" y="1563814"/>
                  <a:ext cx="2781422" cy="4767066"/>
                  <a:chOff x="8778855" y="946511"/>
                  <a:chExt cx="2827028" cy="5199976"/>
                </a:xfrm>
              </p:grpSpPr>
              <p:sp>
                <p:nvSpPr>
                  <p:cNvPr id="71" name="TextBox 70">
                    <a:extLst>
                      <a:ext uri="{FF2B5EF4-FFF2-40B4-BE49-F238E27FC236}">
                        <a16:creationId xmlns:a16="http://schemas.microsoft.com/office/drawing/2014/main" id="{6810B7ED-5463-B7F6-6A5D-E7620F72586E}"/>
                      </a:ext>
                    </a:extLst>
                  </p:cNvPr>
                  <p:cNvSpPr txBox="1"/>
                  <p:nvPr/>
                </p:nvSpPr>
                <p:spPr>
                  <a:xfrm>
                    <a:off x="9013993" y="2597381"/>
                    <a:ext cx="2505269" cy="705026"/>
                  </a:xfrm>
                  <a:prstGeom prst="rect">
                    <a:avLst/>
                  </a:prstGeom>
                  <a:solidFill>
                    <a:schemeClr val="accent2">
                      <a:lumMod val="40000"/>
                      <a:lumOff val="60000"/>
                    </a:schemeClr>
                  </a:solidFill>
                </p:spPr>
                <p:txBody>
                  <a:bodyPr wrap="square" rtlCol="0">
                    <a:spAutoFit/>
                  </a:bodyPr>
                  <a:lstStyle/>
                  <a:p>
                    <a:pPr algn="ctr"/>
                    <a:r>
                      <a:rPr lang="en-US" b="1" dirty="0">
                        <a:latin typeface="Cambria" panose="02040503050406030204" pitchFamily="18" charset="0"/>
                        <a:ea typeface="Cambria" panose="02040503050406030204" pitchFamily="18" charset="0"/>
                      </a:rPr>
                      <a:t>Mineralogical Compositions</a:t>
                    </a:r>
                  </a:p>
                </p:txBody>
              </p:sp>
              <p:sp>
                <p:nvSpPr>
                  <p:cNvPr id="72" name="TextBox 71">
                    <a:extLst>
                      <a:ext uri="{FF2B5EF4-FFF2-40B4-BE49-F238E27FC236}">
                        <a16:creationId xmlns:a16="http://schemas.microsoft.com/office/drawing/2014/main" id="{F7CEF5AA-3CCC-4B2E-8F92-1F73E7FE5B6C}"/>
                      </a:ext>
                    </a:extLst>
                  </p:cNvPr>
                  <p:cNvSpPr txBox="1"/>
                  <p:nvPr/>
                </p:nvSpPr>
                <p:spPr>
                  <a:xfrm>
                    <a:off x="9013993" y="1626996"/>
                    <a:ext cx="2505269" cy="705026"/>
                  </a:xfrm>
                  <a:prstGeom prst="rect">
                    <a:avLst/>
                  </a:prstGeom>
                  <a:solidFill>
                    <a:schemeClr val="accent2">
                      <a:lumMod val="40000"/>
                      <a:lumOff val="60000"/>
                    </a:schemeClr>
                  </a:solidFill>
                </p:spPr>
                <p:txBody>
                  <a:bodyPr wrap="square" rtlCol="0">
                    <a:spAutoFit/>
                  </a:bodyPr>
                  <a:lstStyle/>
                  <a:p>
                    <a:pPr algn="ctr"/>
                    <a:r>
                      <a:rPr lang="en-US" b="1" dirty="0">
                        <a:latin typeface="Cambria" panose="02040503050406030204" pitchFamily="18" charset="0"/>
                        <a:ea typeface="Cambria" panose="02040503050406030204" pitchFamily="18" charset="0"/>
                      </a:rPr>
                      <a:t>Chemical Compositions</a:t>
                    </a:r>
                  </a:p>
                </p:txBody>
              </p:sp>
              <p:sp>
                <p:nvSpPr>
                  <p:cNvPr id="73" name="TextBox 72">
                    <a:extLst>
                      <a:ext uri="{FF2B5EF4-FFF2-40B4-BE49-F238E27FC236}">
                        <a16:creationId xmlns:a16="http://schemas.microsoft.com/office/drawing/2014/main" id="{96A49862-8A10-2E4A-C98B-536FF6620D03}"/>
                      </a:ext>
                    </a:extLst>
                  </p:cNvPr>
                  <p:cNvSpPr txBox="1"/>
                  <p:nvPr/>
                </p:nvSpPr>
                <p:spPr>
                  <a:xfrm>
                    <a:off x="9013993" y="3559780"/>
                    <a:ext cx="2505269" cy="402872"/>
                  </a:xfrm>
                  <a:prstGeom prst="rect">
                    <a:avLst/>
                  </a:prstGeom>
                  <a:solidFill>
                    <a:schemeClr val="accent2">
                      <a:lumMod val="40000"/>
                      <a:lumOff val="60000"/>
                    </a:schemeClr>
                  </a:solidFill>
                </p:spPr>
                <p:txBody>
                  <a:bodyPr wrap="square" rtlCol="0">
                    <a:spAutoFit/>
                  </a:bodyPr>
                  <a:lstStyle/>
                  <a:p>
                    <a:pPr algn="ctr"/>
                    <a:r>
                      <a:rPr lang="en-US" b="1" dirty="0">
                        <a:latin typeface="Cambria" panose="02040503050406030204" pitchFamily="18" charset="0"/>
                        <a:ea typeface="Cambria" panose="02040503050406030204" pitchFamily="18" charset="0"/>
                      </a:rPr>
                      <a:t>Effluent Chemistry</a:t>
                    </a:r>
                  </a:p>
                </p:txBody>
              </p:sp>
              <p:sp>
                <p:nvSpPr>
                  <p:cNvPr id="74" name="TextBox 73">
                    <a:extLst>
                      <a:ext uri="{FF2B5EF4-FFF2-40B4-BE49-F238E27FC236}">
                        <a16:creationId xmlns:a16="http://schemas.microsoft.com/office/drawing/2014/main" id="{5A72676A-EF06-D8F4-0B08-45D9D19EA8B3}"/>
                      </a:ext>
                    </a:extLst>
                  </p:cNvPr>
                  <p:cNvSpPr txBox="1"/>
                  <p:nvPr/>
                </p:nvSpPr>
                <p:spPr>
                  <a:xfrm>
                    <a:off x="8996576" y="946511"/>
                    <a:ext cx="2505269" cy="402872"/>
                  </a:xfrm>
                  <a:prstGeom prst="rect">
                    <a:avLst/>
                  </a:prstGeom>
                  <a:solidFill>
                    <a:schemeClr val="accent2">
                      <a:lumMod val="40000"/>
                      <a:lumOff val="60000"/>
                    </a:schemeClr>
                  </a:solidFill>
                </p:spPr>
                <p:txBody>
                  <a:bodyPr wrap="square" rtlCol="0">
                    <a:spAutoFit/>
                  </a:bodyPr>
                  <a:lstStyle/>
                  <a:p>
                    <a:pPr algn="ctr"/>
                    <a:r>
                      <a:rPr lang="en-US" b="1" dirty="0">
                        <a:latin typeface="Cambria" panose="02040503050406030204" pitchFamily="18" charset="0"/>
                        <a:ea typeface="Cambria" panose="02040503050406030204" pitchFamily="18" charset="0"/>
                      </a:rPr>
                      <a:t>Microstructure</a:t>
                    </a:r>
                  </a:p>
                </p:txBody>
              </p:sp>
              <p:sp>
                <p:nvSpPr>
                  <p:cNvPr id="75" name="Plus Sign 74">
                    <a:extLst>
                      <a:ext uri="{FF2B5EF4-FFF2-40B4-BE49-F238E27FC236}">
                        <a16:creationId xmlns:a16="http://schemas.microsoft.com/office/drawing/2014/main" id="{30E1B7E2-5E3D-D1E1-58D1-DB37805B0D18}"/>
                      </a:ext>
                    </a:extLst>
                  </p:cNvPr>
                  <p:cNvSpPr/>
                  <p:nvPr/>
                </p:nvSpPr>
                <p:spPr>
                  <a:xfrm>
                    <a:off x="10184869" y="1368503"/>
                    <a:ext cx="163514" cy="188971"/>
                  </a:xfrm>
                  <a:prstGeom prst="mathPlus">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a typeface="Cambria" panose="02040503050406030204" pitchFamily="18" charset="0"/>
                    </a:endParaRPr>
                  </a:p>
                </p:txBody>
              </p:sp>
              <p:sp>
                <p:nvSpPr>
                  <p:cNvPr id="76" name="Plus Sign 75">
                    <a:extLst>
                      <a:ext uri="{FF2B5EF4-FFF2-40B4-BE49-F238E27FC236}">
                        <a16:creationId xmlns:a16="http://schemas.microsoft.com/office/drawing/2014/main" id="{27B6CDB1-65E9-8A29-8DE1-84ABBF9CD19D}"/>
                      </a:ext>
                    </a:extLst>
                  </p:cNvPr>
                  <p:cNvSpPr/>
                  <p:nvPr/>
                </p:nvSpPr>
                <p:spPr>
                  <a:xfrm>
                    <a:off x="10184869" y="2331226"/>
                    <a:ext cx="163514" cy="188971"/>
                  </a:xfrm>
                  <a:prstGeom prst="mathPlus">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a typeface="Cambria" panose="02040503050406030204" pitchFamily="18" charset="0"/>
                    </a:endParaRPr>
                  </a:p>
                </p:txBody>
              </p:sp>
              <p:sp>
                <p:nvSpPr>
                  <p:cNvPr id="77" name="Plus Sign 76">
                    <a:extLst>
                      <a:ext uri="{FF2B5EF4-FFF2-40B4-BE49-F238E27FC236}">
                        <a16:creationId xmlns:a16="http://schemas.microsoft.com/office/drawing/2014/main" id="{8AF64110-6274-CC98-51F7-68C181193D5A}"/>
                      </a:ext>
                    </a:extLst>
                  </p:cNvPr>
                  <p:cNvSpPr/>
                  <p:nvPr/>
                </p:nvSpPr>
                <p:spPr>
                  <a:xfrm>
                    <a:off x="10225859" y="3284709"/>
                    <a:ext cx="163514" cy="188971"/>
                  </a:xfrm>
                  <a:prstGeom prst="mathPlus">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a typeface="Cambria" panose="02040503050406030204" pitchFamily="18" charset="0"/>
                    </a:endParaRPr>
                  </a:p>
                </p:txBody>
              </p:sp>
              <p:sp>
                <p:nvSpPr>
                  <p:cNvPr id="78" name="Arrow: Down 77">
                    <a:extLst>
                      <a:ext uri="{FF2B5EF4-FFF2-40B4-BE49-F238E27FC236}">
                        <a16:creationId xmlns:a16="http://schemas.microsoft.com/office/drawing/2014/main" id="{0BAAF2B2-06FA-D3F1-E95E-036E7828F14D}"/>
                      </a:ext>
                    </a:extLst>
                  </p:cNvPr>
                  <p:cNvSpPr/>
                  <p:nvPr/>
                </p:nvSpPr>
                <p:spPr>
                  <a:xfrm>
                    <a:off x="10225859" y="4007715"/>
                    <a:ext cx="163514" cy="237464"/>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a typeface="Cambria" panose="02040503050406030204" pitchFamily="18" charset="0"/>
                    </a:endParaRPr>
                  </a:p>
                </p:txBody>
              </p:sp>
              <p:grpSp>
                <p:nvGrpSpPr>
                  <p:cNvPr id="79" name="Group 78">
                    <a:extLst>
                      <a:ext uri="{FF2B5EF4-FFF2-40B4-BE49-F238E27FC236}">
                        <a16:creationId xmlns:a16="http://schemas.microsoft.com/office/drawing/2014/main" id="{C1293962-74FB-0CDB-5C34-62BB4475A2F5}"/>
                      </a:ext>
                    </a:extLst>
                  </p:cNvPr>
                  <p:cNvGrpSpPr/>
                  <p:nvPr/>
                </p:nvGrpSpPr>
                <p:grpSpPr>
                  <a:xfrm>
                    <a:off x="8778855" y="4306734"/>
                    <a:ext cx="2827028" cy="1839753"/>
                    <a:chOff x="8778855" y="4306734"/>
                    <a:chExt cx="2827028" cy="1839753"/>
                  </a:xfrm>
                </p:grpSpPr>
                <p:sp>
                  <p:nvSpPr>
                    <p:cNvPr id="80" name="Oval 79">
                      <a:extLst>
                        <a:ext uri="{FF2B5EF4-FFF2-40B4-BE49-F238E27FC236}">
                          <a16:creationId xmlns:a16="http://schemas.microsoft.com/office/drawing/2014/main" id="{FD6661B1-C5E6-5951-8181-E9F54C3AD60F}"/>
                        </a:ext>
                      </a:extLst>
                    </p:cNvPr>
                    <p:cNvSpPr/>
                    <p:nvPr/>
                  </p:nvSpPr>
                  <p:spPr>
                    <a:xfrm>
                      <a:off x="8778855" y="4306734"/>
                      <a:ext cx="2827028" cy="1839753"/>
                    </a:xfrm>
                    <a:prstGeom prst="ellipse">
                      <a:avLst/>
                    </a:prstGeom>
                    <a:solidFill>
                      <a:schemeClr val="accent6">
                        <a:lumMod val="40000"/>
                        <a:lumOff val="60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a typeface="Cambria" panose="02040503050406030204" pitchFamily="18" charset="0"/>
                      </a:endParaRPr>
                    </a:p>
                  </p:txBody>
                </p:sp>
                <p:sp>
                  <p:nvSpPr>
                    <p:cNvPr id="81" name="TextBox 80">
                      <a:extLst>
                        <a:ext uri="{FF2B5EF4-FFF2-40B4-BE49-F238E27FC236}">
                          <a16:creationId xmlns:a16="http://schemas.microsoft.com/office/drawing/2014/main" id="{9B88199C-58FA-AADA-E880-E3F9F350B7DC}"/>
                        </a:ext>
                      </a:extLst>
                    </p:cNvPr>
                    <p:cNvSpPr txBox="1"/>
                    <p:nvPr/>
                  </p:nvSpPr>
                  <p:spPr>
                    <a:xfrm>
                      <a:off x="8896792" y="4590737"/>
                      <a:ext cx="2591153" cy="1007180"/>
                    </a:xfrm>
                    <a:prstGeom prst="rect">
                      <a:avLst/>
                    </a:prstGeom>
                    <a:noFill/>
                  </p:spPr>
                  <p:txBody>
                    <a:bodyPr wrap="square" rtlCol="0">
                      <a:spAutoFit/>
                    </a:bodyPr>
                    <a:lstStyle/>
                    <a:p>
                      <a:pPr algn="ctr"/>
                      <a:r>
                        <a:rPr lang="en-US" b="1" dirty="0">
                          <a:latin typeface="Cambria" panose="02040503050406030204" pitchFamily="18" charset="0"/>
                          <a:ea typeface="Cambria" panose="02040503050406030204" pitchFamily="18" charset="0"/>
                        </a:rPr>
                        <a:t>Characterization of Alterations caused by Geochemical Reaction</a:t>
                      </a:r>
                    </a:p>
                  </p:txBody>
                </p:sp>
              </p:grpSp>
            </p:grpSp>
            <p:sp>
              <p:nvSpPr>
                <p:cNvPr id="70" name="Rectangle 69">
                  <a:extLst>
                    <a:ext uri="{FF2B5EF4-FFF2-40B4-BE49-F238E27FC236}">
                      <a16:creationId xmlns:a16="http://schemas.microsoft.com/office/drawing/2014/main" id="{52F7084B-F7F7-B0CB-ACE6-73D537401576}"/>
                    </a:ext>
                  </a:extLst>
                </p:cNvPr>
                <p:cNvSpPr/>
                <p:nvPr/>
              </p:nvSpPr>
              <p:spPr>
                <a:xfrm>
                  <a:off x="8407092" y="1301681"/>
                  <a:ext cx="3257193" cy="5121859"/>
                </a:xfrm>
                <a:prstGeom prst="rect">
                  <a:avLst/>
                </a:prstGeom>
                <a:noFill/>
                <a:ln w="28575">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a typeface="Cambria" panose="02040503050406030204" pitchFamily="18" charset="0"/>
                  </a:endParaRPr>
                </a:p>
              </p:txBody>
            </p:sp>
          </p:grpSp>
          <p:grpSp>
            <p:nvGrpSpPr>
              <p:cNvPr id="12" name="Group 11">
                <a:extLst>
                  <a:ext uri="{FF2B5EF4-FFF2-40B4-BE49-F238E27FC236}">
                    <a16:creationId xmlns:a16="http://schemas.microsoft.com/office/drawing/2014/main" id="{44413530-EF06-B48E-EC2C-7A759FC19EA6}"/>
                  </a:ext>
                </a:extLst>
              </p:cNvPr>
              <p:cNvGrpSpPr/>
              <p:nvPr/>
            </p:nvGrpSpPr>
            <p:grpSpPr>
              <a:xfrm>
                <a:off x="539370" y="726611"/>
                <a:ext cx="11247969" cy="540198"/>
                <a:chOff x="539370" y="726611"/>
                <a:chExt cx="11247969" cy="540198"/>
              </a:xfrm>
            </p:grpSpPr>
            <p:sp>
              <p:nvSpPr>
                <p:cNvPr id="66" name="TextBox 65">
                  <a:extLst>
                    <a:ext uri="{FF2B5EF4-FFF2-40B4-BE49-F238E27FC236}">
                      <a16:creationId xmlns:a16="http://schemas.microsoft.com/office/drawing/2014/main" id="{40A3732A-926D-A03B-D6B5-ECF5EA577AD5}"/>
                    </a:ext>
                  </a:extLst>
                </p:cNvPr>
                <p:cNvSpPr txBox="1"/>
                <p:nvPr/>
              </p:nvSpPr>
              <p:spPr>
                <a:xfrm>
                  <a:off x="539370" y="738875"/>
                  <a:ext cx="3648890" cy="523220"/>
                </a:xfrm>
                <a:prstGeom prst="rect">
                  <a:avLst/>
                </a:prstGeom>
                <a:solidFill>
                  <a:schemeClr val="accent1">
                    <a:lumMod val="60000"/>
                    <a:lumOff val="40000"/>
                  </a:schemeClr>
                </a:solidFill>
              </p:spPr>
              <p:txBody>
                <a:bodyPr wrap="square" rtlCol="0">
                  <a:spAutoFit/>
                </a:bodyPr>
                <a:lstStyle/>
                <a:p>
                  <a:pPr algn="ctr"/>
                  <a:r>
                    <a:rPr lang="en-US" sz="1400" b="1" dirty="0">
                      <a:latin typeface="Cambria" panose="02040503050406030204" pitchFamily="18" charset="0"/>
                      <a:ea typeface="Cambria" panose="02040503050406030204" pitchFamily="18" charset="0"/>
                    </a:rPr>
                    <a:t>SAMPLE PREPARATION AND STATIC BATCH REACTOR EXPERIMENT</a:t>
                  </a:r>
                </a:p>
              </p:txBody>
            </p:sp>
            <p:sp>
              <p:nvSpPr>
                <p:cNvPr id="67" name="TextBox 66">
                  <a:extLst>
                    <a:ext uri="{FF2B5EF4-FFF2-40B4-BE49-F238E27FC236}">
                      <a16:creationId xmlns:a16="http://schemas.microsoft.com/office/drawing/2014/main" id="{CE2E6BF0-79CB-07A1-6207-582D1414B09C}"/>
                    </a:ext>
                  </a:extLst>
                </p:cNvPr>
                <p:cNvSpPr txBox="1"/>
                <p:nvPr/>
              </p:nvSpPr>
              <p:spPr>
                <a:xfrm>
                  <a:off x="4758936" y="735452"/>
                  <a:ext cx="3369344" cy="523220"/>
                </a:xfrm>
                <a:prstGeom prst="rect">
                  <a:avLst/>
                </a:prstGeom>
                <a:solidFill>
                  <a:schemeClr val="accent1">
                    <a:lumMod val="60000"/>
                    <a:lumOff val="40000"/>
                  </a:schemeClr>
                </a:solidFill>
              </p:spPr>
              <p:txBody>
                <a:bodyPr wrap="square" rtlCol="0">
                  <a:spAutoFit/>
                </a:bodyPr>
                <a:lstStyle/>
                <a:p>
                  <a:pPr algn="ctr"/>
                  <a:r>
                    <a:rPr lang="en-US" sz="1400" b="1" dirty="0">
                      <a:latin typeface="Cambria" panose="02040503050406030204" pitchFamily="18" charset="0"/>
                      <a:ea typeface="Cambria" panose="02040503050406030204" pitchFamily="18" charset="0"/>
                    </a:rPr>
                    <a:t>LABORATORY TECHNIQUES AND DATA ACQUISITION</a:t>
                  </a:r>
                </a:p>
              </p:txBody>
            </p:sp>
            <p:sp>
              <p:nvSpPr>
                <p:cNvPr id="68" name="TextBox 67">
                  <a:extLst>
                    <a:ext uri="{FF2B5EF4-FFF2-40B4-BE49-F238E27FC236}">
                      <a16:creationId xmlns:a16="http://schemas.microsoft.com/office/drawing/2014/main" id="{4387CEF1-B262-B7A6-22DC-4A708153ED26}"/>
                    </a:ext>
                  </a:extLst>
                </p:cNvPr>
                <p:cNvSpPr txBox="1"/>
                <p:nvPr/>
              </p:nvSpPr>
              <p:spPr>
                <a:xfrm>
                  <a:off x="8495813" y="726611"/>
                  <a:ext cx="3291526" cy="540198"/>
                </a:xfrm>
                <a:prstGeom prst="rect">
                  <a:avLst/>
                </a:prstGeom>
                <a:solidFill>
                  <a:schemeClr val="accent1">
                    <a:lumMod val="60000"/>
                    <a:lumOff val="40000"/>
                  </a:schemeClr>
                </a:solidFill>
              </p:spPr>
              <p:txBody>
                <a:bodyPr wrap="square" rtlCol="0">
                  <a:spAutoFit/>
                </a:bodyPr>
                <a:lstStyle/>
                <a:p>
                  <a:pPr algn="ctr"/>
                  <a:r>
                    <a:rPr lang="en-US" sz="1400" b="1" dirty="0">
                      <a:latin typeface="Cambria" panose="02040503050406030204" pitchFamily="18" charset="0"/>
                      <a:ea typeface="Cambria" panose="02040503050406030204" pitchFamily="18" charset="0"/>
                    </a:rPr>
                    <a:t>DATA ANALYSES, INTEGRATION AND INTERPRETATION</a:t>
                  </a:r>
                </a:p>
              </p:txBody>
            </p:sp>
          </p:grpSp>
          <p:sp>
            <p:nvSpPr>
              <p:cNvPr id="13" name="Arrow: Right 12">
                <a:extLst>
                  <a:ext uri="{FF2B5EF4-FFF2-40B4-BE49-F238E27FC236}">
                    <a16:creationId xmlns:a16="http://schemas.microsoft.com/office/drawing/2014/main" id="{03B26C6C-CF0C-19B2-3498-7D59FBB0C408}"/>
                  </a:ext>
                </a:extLst>
              </p:cNvPr>
              <p:cNvSpPr/>
              <p:nvPr/>
            </p:nvSpPr>
            <p:spPr>
              <a:xfrm>
                <a:off x="4256012" y="3320279"/>
                <a:ext cx="423517" cy="266859"/>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a typeface="Cambria" panose="02040503050406030204" pitchFamily="18" charset="0"/>
                </a:endParaRPr>
              </a:p>
            </p:txBody>
          </p:sp>
          <p:sp>
            <p:nvSpPr>
              <p:cNvPr id="14" name="Arrow: Right 13">
                <a:extLst>
                  <a:ext uri="{FF2B5EF4-FFF2-40B4-BE49-F238E27FC236}">
                    <a16:creationId xmlns:a16="http://schemas.microsoft.com/office/drawing/2014/main" id="{97CDE864-2106-1233-11B6-A247510DE5A9}"/>
                  </a:ext>
                </a:extLst>
              </p:cNvPr>
              <p:cNvSpPr/>
              <p:nvPr/>
            </p:nvSpPr>
            <p:spPr>
              <a:xfrm>
                <a:off x="8131174" y="3331370"/>
                <a:ext cx="364641" cy="276416"/>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a typeface="Cambria" panose="02040503050406030204" pitchFamily="18" charset="0"/>
                </a:endParaRPr>
              </a:p>
            </p:txBody>
          </p:sp>
        </p:grpSp>
        <p:sp>
          <p:nvSpPr>
            <p:cNvPr id="6" name="Rectangle: Rounded Corners 5">
              <a:extLst>
                <a:ext uri="{FF2B5EF4-FFF2-40B4-BE49-F238E27FC236}">
                  <a16:creationId xmlns:a16="http://schemas.microsoft.com/office/drawing/2014/main" id="{19DAF6B9-C3F9-5461-3228-0F37B933BE56}"/>
                </a:ext>
              </a:extLst>
            </p:cNvPr>
            <p:cNvSpPr/>
            <p:nvPr/>
          </p:nvSpPr>
          <p:spPr>
            <a:xfrm>
              <a:off x="853428" y="1965420"/>
              <a:ext cx="2954295" cy="650445"/>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latin typeface="Cambria" panose="02040503050406030204" pitchFamily="18" charset="0"/>
                  <a:ea typeface="Cambria" panose="02040503050406030204" pitchFamily="18" charset="0"/>
                </a:rPr>
                <a:t>Vertical Well (Cored-Rock)</a:t>
              </a:r>
            </a:p>
            <a:p>
              <a:pPr algn="ctr"/>
              <a:r>
                <a:rPr lang="en-US" sz="1200" b="1" dirty="0">
                  <a:solidFill>
                    <a:schemeClr val="tx1"/>
                  </a:solidFill>
                  <a:latin typeface="Cambria" panose="02040503050406030204" pitchFamily="18" charset="0"/>
                  <a:ea typeface="Cambria" panose="02040503050406030204" pitchFamily="18" charset="0"/>
                </a:rPr>
                <a:t>Horizontal Well (Rock-Cuttings)</a:t>
              </a:r>
            </a:p>
          </p:txBody>
        </p:sp>
        <p:sp>
          <p:nvSpPr>
            <p:cNvPr id="7" name="Rectangle: Rounded Corners 6">
              <a:extLst>
                <a:ext uri="{FF2B5EF4-FFF2-40B4-BE49-F238E27FC236}">
                  <a16:creationId xmlns:a16="http://schemas.microsoft.com/office/drawing/2014/main" id="{1585860B-98FC-0734-A5CA-E835CCF86E98}"/>
                </a:ext>
              </a:extLst>
            </p:cNvPr>
            <p:cNvSpPr/>
            <p:nvPr/>
          </p:nvSpPr>
          <p:spPr>
            <a:xfrm>
              <a:off x="870560" y="3331781"/>
              <a:ext cx="2954295" cy="979128"/>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dirty="0">
                <a:solidFill>
                  <a:schemeClr val="tx1"/>
                </a:solidFill>
                <a:latin typeface="Cambria" panose="02040503050406030204" pitchFamily="18" charset="0"/>
                <a:ea typeface="Cambria" panose="02040503050406030204" pitchFamily="18" charset="0"/>
              </a:endParaRPr>
            </a:p>
            <a:p>
              <a:pPr algn="ctr"/>
              <a:r>
                <a:rPr lang="en-US" sz="1200" b="1" dirty="0">
                  <a:solidFill>
                    <a:srgbClr val="FF0000"/>
                  </a:solidFill>
                  <a:latin typeface="Cambria" panose="02040503050406030204" pitchFamily="18" charset="0"/>
                  <a:ea typeface="Cambria" panose="02040503050406030204" pitchFamily="18" charset="0"/>
                </a:rPr>
                <a:t>Exp 1: Synthetic Fracturing Fluids</a:t>
              </a:r>
            </a:p>
            <a:p>
              <a:pPr algn="ctr"/>
              <a:r>
                <a:rPr lang="en-US" sz="1200" b="1" dirty="0">
                  <a:solidFill>
                    <a:schemeClr val="tx1"/>
                  </a:solidFill>
                  <a:latin typeface="Cambria" panose="02040503050406030204" pitchFamily="18" charset="0"/>
                  <a:ea typeface="Cambria" panose="02040503050406030204" pitchFamily="18" charset="0"/>
                </a:rPr>
                <a:t>Exp 2: Field Fracturing Fluid</a:t>
              </a:r>
            </a:p>
            <a:p>
              <a:pPr algn="ctr"/>
              <a:r>
                <a:rPr lang="en-US" sz="1200" b="1" dirty="0">
                  <a:solidFill>
                    <a:schemeClr val="tx1"/>
                  </a:solidFill>
                  <a:latin typeface="Cambria" panose="02040503050406030204" pitchFamily="18" charset="0"/>
                  <a:ea typeface="Cambria" panose="02040503050406030204" pitchFamily="18" charset="0"/>
                </a:rPr>
                <a:t>Exp 3: Field Produced Fluid</a:t>
              </a:r>
            </a:p>
            <a:p>
              <a:pPr algn="ctr"/>
              <a:r>
                <a:rPr lang="en-US" sz="1200" b="1" dirty="0">
                  <a:solidFill>
                    <a:schemeClr val="tx1"/>
                  </a:solidFill>
                  <a:latin typeface="Cambria" panose="02040503050406030204" pitchFamily="18" charset="0"/>
                  <a:ea typeface="Cambria" panose="02040503050406030204" pitchFamily="18" charset="0"/>
                </a:rPr>
                <a:t>Standard: Deionized Water</a:t>
              </a:r>
            </a:p>
            <a:p>
              <a:pPr algn="ctr"/>
              <a:endParaRPr lang="en-US" sz="1200" b="1" dirty="0">
                <a:solidFill>
                  <a:schemeClr val="accent1">
                    <a:lumMod val="75000"/>
                  </a:schemeClr>
                </a:solidFill>
                <a:latin typeface="Cambria" panose="02040503050406030204" pitchFamily="18" charset="0"/>
                <a:ea typeface="Cambria" panose="02040503050406030204" pitchFamily="18" charset="0"/>
              </a:endParaRPr>
            </a:p>
          </p:txBody>
        </p:sp>
        <p:sp>
          <p:nvSpPr>
            <p:cNvPr id="8" name="Rectangle: Rounded Corners 7">
              <a:extLst>
                <a:ext uri="{FF2B5EF4-FFF2-40B4-BE49-F238E27FC236}">
                  <a16:creationId xmlns:a16="http://schemas.microsoft.com/office/drawing/2014/main" id="{DD35538D-8E6C-549C-4592-EA4FABFB38E1}"/>
                </a:ext>
              </a:extLst>
            </p:cNvPr>
            <p:cNvSpPr/>
            <p:nvPr/>
          </p:nvSpPr>
          <p:spPr>
            <a:xfrm>
              <a:off x="954906" y="5171771"/>
              <a:ext cx="2954295" cy="1066564"/>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dirty="0">
                <a:solidFill>
                  <a:schemeClr val="tx1"/>
                </a:solidFill>
                <a:latin typeface="Cambria" panose="02040503050406030204" pitchFamily="18" charset="0"/>
                <a:ea typeface="Cambria" panose="02040503050406030204" pitchFamily="18" charset="0"/>
              </a:endParaRPr>
            </a:p>
            <a:p>
              <a:pPr algn="ctr"/>
              <a:r>
                <a:rPr lang="en-US" sz="1200" b="1" dirty="0">
                  <a:solidFill>
                    <a:schemeClr val="tx1"/>
                  </a:solidFill>
                  <a:latin typeface="Cambria" panose="02040503050406030204" pitchFamily="18" charset="0"/>
                  <a:ea typeface="Cambria" panose="02040503050406030204" pitchFamily="18" charset="0"/>
                </a:rPr>
                <a:t>Conditions: 95</a:t>
              </a:r>
              <a:r>
                <a:rPr lang="en-US" sz="1200" b="1" baseline="30000" dirty="0">
                  <a:solidFill>
                    <a:schemeClr val="tx1"/>
                  </a:solidFill>
                  <a:latin typeface="Cambria" panose="02040503050406030204" pitchFamily="18" charset="0"/>
                  <a:ea typeface="Cambria" panose="02040503050406030204" pitchFamily="18" charset="0"/>
                </a:rPr>
                <a:t>o</a:t>
              </a:r>
              <a:r>
                <a:rPr lang="en-US" sz="1200" b="1" dirty="0">
                  <a:solidFill>
                    <a:schemeClr val="tx1"/>
                  </a:solidFill>
                  <a:latin typeface="Cambria" panose="02040503050406030204" pitchFamily="18" charset="0"/>
                  <a:ea typeface="Cambria" panose="02040503050406030204" pitchFamily="18" charset="0"/>
                </a:rPr>
                <a:t>C (203</a:t>
              </a:r>
              <a:r>
                <a:rPr lang="en-US" sz="1200" b="1" baseline="30000" dirty="0">
                  <a:solidFill>
                    <a:schemeClr val="tx1"/>
                  </a:solidFill>
                  <a:latin typeface="Cambria" panose="02040503050406030204" pitchFamily="18" charset="0"/>
                  <a:ea typeface="Cambria" panose="02040503050406030204" pitchFamily="18" charset="0"/>
                </a:rPr>
                <a:t>o</a:t>
              </a:r>
              <a:r>
                <a:rPr lang="en-US" sz="1200" b="1" dirty="0">
                  <a:solidFill>
                    <a:schemeClr val="tx1"/>
                  </a:solidFill>
                  <a:latin typeface="Cambria" panose="02040503050406030204" pitchFamily="18" charset="0"/>
                  <a:ea typeface="Cambria" panose="02040503050406030204" pitchFamily="18" charset="0"/>
                </a:rPr>
                <a:t>F), 14.7psi</a:t>
              </a:r>
            </a:p>
            <a:p>
              <a:pPr algn="ctr"/>
              <a:r>
                <a:rPr lang="en-US" sz="1200" b="1" dirty="0">
                  <a:solidFill>
                    <a:schemeClr val="tx1"/>
                  </a:solidFill>
                  <a:latin typeface="Cambria" panose="02040503050406030204" pitchFamily="18" charset="0"/>
                  <a:ea typeface="Cambria" panose="02040503050406030204" pitchFamily="18" charset="0"/>
                </a:rPr>
                <a:t>(200mL:1g) Avg </a:t>
              </a:r>
              <a:r>
                <a:rPr lang="en-US" sz="1200" b="1" dirty="0" err="1">
                  <a:solidFill>
                    <a:schemeClr val="tx1"/>
                  </a:solidFill>
                  <a:latin typeface="Cambria" panose="02040503050406030204" pitchFamily="18" charset="0"/>
                  <a:ea typeface="Cambria" panose="02040503050406030204" pitchFamily="18" charset="0"/>
                </a:rPr>
                <a:t>ps</a:t>
              </a:r>
              <a:r>
                <a:rPr lang="en-US" sz="1200" b="1" dirty="0">
                  <a:solidFill>
                    <a:schemeClr val="tx1"/>
                  </a:solidFill>
                  <a:latin typeface="Cambria" panose="02040503050406030204" pitchFamily="18" charset="0"/>
                  <a:ea typeface="Cambria" panose="02040503050406030204" pitchFamily="18" charset="0"/>
                </a:rPr>
                <a:t> =30µm</a:t>
              </a:r>
            </a:p>
            <a:p>
              <a:pPr algn="ctr"/>
              <a:r>
                <a:rPr lang="en-US" sz="1200" b="1" dirty="0">
                  <a:solidFill>
                    <a:schemeClr val="tx1"/>
                  </a:solidFill>
                  <a:latin typeface="Cambria" panose="02040503050406030204" pitchFamily="18" charset="0"/>
                  <a:ea typeface="Cambria" panose="02040503050406030204" pitchFamily="18" charset="0"/>
                </a:rPr>
                <a:t>Exp 2 &amp; 3: 7 and 30 days</a:t>
              </a:r>
            </a:p>
            <a:p>
              <a:pPr algn="ctr"/>
              <a:r>
                <a:rPr lang="en-US" sz="1200" b="1" dirty="0">
                  <a:solidFill>
                    <a:schemeClr val="tx1"/>
                  </a:solidFill>
                  <a:latin typeface="Cambria" panose="02040503050406030204" pitchFamily="18" charset="0"/>
                  <a:ea typeface="Cambria" panose="02040503050406030204" pitchFamily="18" charset="0"/>
                </a:rPr>
                <a:t>(150mL:1g) Avg </a:t>
              </a:r>
              <a:r>
                <a:rPr lang="en-US" sz="1200" b="1" dirty="0" err="1">
                  <a:solidFill>
                    <a:schemeClr val="tx1"/>
                  </a:solidFill>
                  <a:latin typeface="Cambria" panose="02040503050406030204" pitchFamily="18" charset="0"/>
                  <a:ea typeface="Cambria" panose="02040503050406030204" pitchFamily="18" charset="0"/>
                </a:rPr>
                <a:t>ps</a:t>
              </a:r>
              <a:r>
                <a:rPr lang="en-US" sz="1200" b="1" dirty="0">
                  <a:solidFill>
                    <a:schemeClr val="tx1"/>
                  </a:solidFill>
                  <a:latin typeface="Cambria" panose="02040503050406030204" pitchFamily="18" charset="0"/>
                  <a:ea typeface="Cambria" panose="02040503050406030204" pitchFamily="18" charset="0"/>
                </a:rPr>
                <a:t> =30µm</a:t>
              </a:r>
            </a:p>
            <a:p>
              <a:pPr algn="ctr"/>
              <a:endParaRPr lang="en-US" sz="1200" b="1" dirty="0">
                <a:solidFill>
                  <a:schemeClr val="tx1"/>
                </a:solidFill>
                <a:latin typeface="Cambria" panose="02040503050406030204" pitchFamily="18" charset="0"/>
                <a:ea typeface="Cambria" panose="02040503050406030204" pitchFamily="18" charset="0"/>
              </a:endParaRPr>
            </a:p>
          </p:txBody>
        </p:sp>
      </p:grpSp>
      <p:sp>
        <p:nvSpPr>
          <p:cNvPr id="99" name="TextBox 98">
            <a:extLst>
              <a:ext uri="{FF2B5EF4-FFF2-40B4-BE49-F238E27FC236}">
                <a16:creationId xmlns:a16="http://schemas.microsoft.com/office/drawing/2014/main" id="{C67E6A5C-6BC4-6474-DB65-8B24BE20EF0E}"/>
              </a:ext>
            </a:extLst>
          </p:cNvPr>
          <p:cNvSpPr txBox="1"/>
          <p:nvPr/>
        </p:nvSpPr>
        <p:spPr>
          <a:xfrm>
            <a:off x="324155" y="6002516"/>
            <a:ext cx="11514088" cy="307777"/>
          </a:xfrm>
          <a:prstGeom prst="rect">
            <a:avLst/>
          </a:prstGeom>
          <a:noFill/>
        </p:spPr>
        <p:txBody>
          <a:bodyPr wrap="square" rtlCol="0">
            <a:spAutoFit/>
          </a:bodyPr>
          <a:lstStyle/>
          <a:p>
            <a:pPr algn="ctr"/>
            <a:r>
              <a:rPr lang="en-US" sz="1400" b="1" dirty="0">
                <a:solidFill>
                  <a:schemeClr val="accent2">
                    <a:lumMod val="50000"/>
                  </a:schemeClr>
                </a:solidFill>
                <a:latin typeface="Georgia" panose="02040502050405020303" pitchFamily="18" charset="0"/>
              </a:rPr>
              <a:t>Flow chart of materials and methodology used in preliminary experiments, data acquisition and interpretation</a:t>
            </a:r>
          </a:p>
        </p:txBody>
      </p:sp>
    </p:spTree>
    <p:extLst>
      <p:ext uri="{BB962C8B-B14F-4D97-AF65-F5344CB8AC3E}">
        <p14:creationId xmlns:p14="http://schemas.microsoft.com/office/powerpoint/2010/main" val="6496449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A24B42D1-CB6B-967B-B689-445569644BFD}"/>
              </a:ext>
            </a:extLst>
          </p:cNvPr>
          <p:cNvPicPr>
            <a:picLocks noChangeAspect="1"/>
          </p:cNvPicPr>
          <p:nvPr/>
        </p:nvPicPr>
        <p:blipFill>
          <a:blip r:embed="rId2"/>
          <a:stretch>
            <a:fillRect/>
          </a:stretch>
        </p:blipFill>
        <p:spPr>
          <a:xfrm>
            <a:off x="7484682" y="4563332"/>
            <a:ext cx="1415862" cy="1619950"/>
          </a:xfrm>
          <a:prstGeom prst="rect">
            <a:avLst/>
          </a:prstGeom>
        </p:spPr>
      </p:pic>
      <p:sp>
        <p:nvSpPr>
          <p:cNvPr id="4" name="Slide Number Placeholder 3"/>
          <p:cNvSpPr>
            <a:spLocks noGrp="1"/>
          </p:cNvSpPr>
          <p:nvPr>
            <p:ph type="sldNum" sz="quarter" idx="12"/>
          </p:nvPr>
        </p:nvSpPr>
        <p:spPr/>
        <p:txBody>
          <a:bodyPr/>
          <a:lstStyle/>
          <a:p>
            <a:fld id="{3E6760D5-C8F1-4153-B235-003BFAD3B575}" type="slidenum">
              <a:rPr lang="en-US" smtClean="0"/>
              <a:t>11</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58370" y="1079004"/>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6AB739E8-0DB5-45E4-8C4E-0BC4C3B3184C}" type="datetime1">
              <a:rPr lang="en-US" smtClean="0"/>
              <a:t>04-Apr-24</a:t>
            </a:fld>
            <a:endParaRPr lang="en-US" dirty="0"/>
          </a:p>
        </p:txBody>
      </p:sp>
      <p:sp>
        <p:nvSpPr>
          <p:cNvPr id="64" name="Title 1">
            <a:extLst>
              <a:ext uri="{FF2B5EF4-FFF2-40B4-BE49-F238E27FC236}">
                <a16:creationId xmlns:a16="http://schemas.microsoft.com/office/drawing/2014/main" id="{B26C6FAE-EDA9-D934-0BDD-6AB2AFF47EB3}"/>
              </a:ext>
            </a:extLst>
          </p:cNvPr>
          <p:cNvSpPr txBox="1">
            <a:spLocks/>
          </p:cNvSpPr>
          <p:nvPr/>
        </p:nvSpPr>
        <p:spPr>
          <a:xfrm>
            <a:off x="0" y="465886"/>
            <a:ext cx="11928572" cy="39995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a:solidFill>
                  <a:srgbClr val="002060"/>
                </a:solidFill>
                <a:latin typeface="Georgia" panose="02040502050405020303" pitchFamily="18" charset="0"/>
                <a:cs typeface="Times New Roman" panose="02020603050405020304" pitchFamily="18" charset="0"/>
              </a:rPr>
              <a:t>RESULTS – </a:t>
            </a:r>
            <a:r>
              <a:rPr lang="en-US" sz="2800" b="1" dirty="0">
                <a:solidFill>
                  <a:srgbClr val="002060"/>
                </a:solidFill>
                <a:latin typeface="Georgia" panose="02040502050405020303" pitchFamily="18" charset="0"/>
                <a:ea typeface="Cambria" panose="02040503050406030204" pitchFamily="18" charset="0"/>
                <a:cs typeface="Times New Roman" panose="02020603050405020304" pitchFamily="18" charset="0"/>
              </a:rPr>
              <a:t>Mineralogical Alterations of Caney Shale Powders in Field Fracturing Fluids (HF)-XRD analysis</a:t>
            </a:r>
            <a:endParaRPr lang="en-US" sz="2800" dirty="0">
              <a:solidFill>
                <a:srgbClr val="002060"/>
              </a:solidFill>
              <a:latin typeface="Georgia" panose="02040502050405020303" pitchFamily="18" charset="0"/>
            </a:endParaRPr>
          </a:p>
        </p:txBody>
      </p:sp>
      <p:sp>
        <p:nvSpPr>
          <p:cNvPr id="7" name="TextBox 6">
            <a:extLst>
              <a:ext uri="{FF2B5EF4-FFF2-40B4-BE49-F238E27FC236}">
                <a16:creationId xmlns:a16="http://schemas.microsoft.com/office/drawing/2014/main" id="{5705C074-303E-50C7-7798-786BAE85B42A}"/>
              </a:ext>
            </a:extLst>
          </p:cNvPr>
          <p:cNvSpPr txBox="1"/>
          <p:nvPr/>
        </p:nvSpPr>
        <p:spPr>
          <a:xfrm>
            <a:off x="7086192" y="1338474"/>
            <a:ext cx="4842380" cy="1631216"/>
          </a:xfrm>
          <a:prstGeom prst="rect">
            <a:avLst/>
          </a:prstGeom>
          <a:noFill/>
        </p:spPr>
        <p:txBody>
          <a:bodyPr wrap="square" rtlCol="0">
            <a:spAutoFit/>
          </a:bodyPr>
          <a:lstStyle/>
          <a:p>
            <a:pPr marL="342900" indent="-342900" algn="just">
              <a:buFont typeface="Arial" panose="020B0604020202020204" pitchFamily="34" charset="0"/>
              <a:buChar char="•"/>
            </a:pPr>
            <a:r>
              <a:rPr lang="en-US" sz="2000" dirty="0">
                <a:latin typeface="Georgia" panose="02040502050405020303" pitchFamily="18" charset="0"/>
                <a:ea typeface="Cambria" panose="02040503050406030204" pitchFamily="18" charset="0"/>
              </a:rPr>
              <a:t>Pyrite breakdown occurs mostly within the first 7 days of reaction </a:t>
            </a:r>
          </a:p>
          <a:p>
            <a:pPr marL="342900" indent="-342900" algn="just">
              <a:buFont typeface="Arial" panose="020B0604020202020204" pitchFamily="34" charset="0"/>
              <a:buChar char="•"/>
            </a:pPr>
            <a:r>
              <a:rPr lang="en-US" sz="2000" dirty="0">
                <a:latin typeface="Georgia" panose="02040502050405020303" pitchFamily="18" charset="0"/>
                <a:ea typeface="Cambria" panose="02040503050406030204" pitchFamily="18" charset="0"/>
              </a:rPr>
              <a:t>The amount of quartz drops after 7 days but remains relatively constant after that.</a:t>
            </a:r>
          </a:p>
        </p:txBody>
      </p:sp>
      <p:sp>
        <p:nvSpPr>
          <p:cNvPr id="8" name="TextBox 7">
            <a:extLst>
              <a:ext uri="{FF2B5EF4-FFF2-40B4-BE49-F238E27FC236}">
                <a16:creationId xmlns:a16="http://schemas.microsoft.com/office/drawing/2014/main" id="{CE5BF027-2F5B-94EE-BD9F-4B8A4FA20627}"/>
              </a:ext>
            </a:extLst>
          </p:cNvPr>
          <p:cNvSpPr txBox="1"/>
          <p:nvPr/>
        </p:nvSpPr>
        <p:spPr>
          <a:xfrm>
            <a:off x="7086192" y="3027847"/>
            <a:ext cx="4919215" cy="1477328"/>
          </a:xfrm>
          <a:prstGeom prst="rect">
            <a:avLst/>
          </a:prstGeom>
          <a:noFill/>
        </p:spPr>
        <p:txBody>
          <a:bodyPr wrap="square" rtlCol="0">
            <a:spAutoFit/>
          </a:bodyPr>
          <a:lstStyle>
            <a:defPPr>
              <a:defRPr lang="en-US"/>
            </a:defPPr>
            <a:lvl1pPr algn="just">
              <a:defRPr>
                <a:latin typeface="Cambria" panose="02040503050406030204" pitchFamily="18" charset="0"/>
                <a:ea typeface="Cambria" panose="02040503050406030204" pitchFamily="18" charset="0"/>
              </a:defRPr>
            </a:lvl1pPr>
          </a:lstStyle>
          <a:p>
            <a:pPr marL="285750" indent="-285750">
              <a:buFont typeface="Arial" panose="020B0604020202020204" pitchFamily="34" charset="0"/>
              <a:buChar char="•"/>
            </a:pPr>
            <a:r>
              <a:rPr lang="en-US" dirty="0">
                <a:latin typeface="Georgia" panose="02040502050405020303" pitchFamily="18" charset="0"/>
              </a:rPr>
              <a:t>Feldspar presence generally shows a downward trend after reaction at both 7 and 30 days </a:t>
            </a:r>
          </a:p>
          <a:p>
            <a:pPr marL="285750" indent="-285750">
              <a:buFont typeface="Arial" panose="020B0604020202020204" pitchFamily="34" charset="0"/>
              <a:buChar char="•"/>
            </a:pPr>
            <a:r>
              <a:rPr lang="en-US" dirty="0">
                <a:latin typeface="Georgia" panose="02040502050405020303" pitchFamily="18" charset="0"/>
              </a:rPr>
              <a:t>The amount of illite is increasing continuously at 7 and 30 days.</a:t>
            </a:r>
          </a:p>
        </p:txBody>
      </p:sp>
      <p:grpSp>
        <p:nvGrpSpPr>
          <p:cNvPr id="14" name="Group 13">
            <a:extLst>
              <a:ext uri="{FF2B5EF4-FFF2-40B4-BE49-F238E27FC236}">
                <a16:creationId xmlns:a16="http://schemas.microsoft.com/office/drawing/2014/main" id="{CB0CBE87-38B7-2F4E-3477-B6D6B98F20DF}"/>
              </a:ext>
            </a:extLst>
          </p:cNvPr>
          <p:cNvGrpSpPr/>
          <p:nvPr/>
        </p:nvGrpSpPr>
        <p:grpSpPr>
          <a:xfrm>
            <a:off x="158370" y="1124050"/>
            <a:ext cx="6817638" cy="5414862"/>
            <a:chOff x="4462268" y="1421056"/>
            <a:chExt cx="3757284" cy="2889551"/>
          </a:xfrm>
        </p:grpSpPr>
        <p:pic>
          <p:nvPicPr>
            <p:cNvPr id="15" name="Picture 14">
              <a:extLst>
                <a:ext uri="{FF2B5EF4-FFF2-40B4-BE49-F238E27FC236}">
                  <a16:creationId xmlns:a16="http://schemas.microsoft.com/office/drawing/2014/main" id="{E8A8447A-FD0A-506C-3908-0736EC7F2151}"/>
                </a:ext>
              </a:extLst>
            </p:cNvPr>
            <p:cNvPicPr>
              <a:picLocks noChangeAspect="1"/>
            </p:cNvPicPr>
            <p:nvPr/>
          </p:nvPicPr>
          <p:blipFill>
            <a:blip r:embed="rId3"/>
            <a:stretch>
              <a:fillRect/>
            </a:stretch>
          </p:blipFill>
          <p:spPr>
            <a:xfrm>
              <a:off x="4462268" y="1421056"/>
              <a:ext cx="3757284" cy="2889551"/>
            </a:xfrm>
            <a:prstGeom prst="rect">
              <a:avLst/>
            </a:prstGeom>
          </p:spPr>
        </p:pic>
        <p:sp>
          <p:nvSpPr>
            <p:cNvPr id="16" name="Rectangle 15">
              <a:extLst>
                <a:ext uri="{FF2B5EF4-FFF2-40B4-BE49-F238E27FC236}">
                  <a16:creationId xmlns:a16="http://schemas.microsoft.com/office/drawing/2014/main" id="{0F48F722-FA89-BF58-2A69-9905C3B34FDF}"/>
                </a:ext>
              </a:extLst>
            </p:cNvPr>
            <p:cNvSpPr/>
            <p:nvPr/>
          </p:nvSpPr>
          <p:spPr>
            <a:xfrm>
              <a:off x="4943474" y="1647825"/>
              <a:ext cx="742951" cy="22479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7" name="Rectangle 26">
              <a:extLst>
                <a:ext uri="{FF2B5EF4-FFF2-40B4-BE49-F238E27FC236}">
                  <a16:creationId xmlns:a16="http://schemas.microsoft.com/office/drawing/2014/main" id="{5B6067BD-8E05-A51E-3DBD-35DA1CBC09EB}"/>
                </a:ext>
              </a:extLst>
            </p:cNvPr>
            <p:cNvSpPr/>
            <p:nvPr/>
          </p:nvSpPr>
          <p:spPr>
            <a:xfrm>
              <a:off x="5743186" y="1647825"/>
              <a:ext cx="742951" cy="22479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8" name="Rectangle 27">
              <a:extLst>
                <a:ext uri="{FF2B5EF4-FFF2-40B4-BE49-F238E27FC236}">
                  <a16:creationId xmlns:a16="http://schemas.microsoft.com/office/drawing/2014/main" id="{8B7A786F-B2D5-3E31-039C-A8980387C0A5}"/>
                </a:ext>
              </a:extLst>
            </p:cNvPr>
            <p:cNvSpPr/>
            <p:nvPr/>
          </p:nvSpPr>
          <p:spPr>
            <a:xfrm>
              <a:off x="6549916" y="1647825"/>
              <a:ext cx="742951" cy="22479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9" name="Rectangle 28">
              <a:extLst>
                <a:ext uri="{FF2B5EF4-FFF2-40B4-BE49-F238E27FC236}">
                  <a16:creationId xmlns:a16="http://schemas.microsoft.com/office/drawing/2014/main" id="{DA231025-29B6-F2B9-FA5C-73874D6DD0B7}"/>
                </a:ext>
              </a:extLst>
            </p:cNvPr>
            <p:cNvSpPr/>
            <p:nvPr/>
          </p:nvSpPr>
          <p:spPr>
            <a:xfrm>
              <a:off x="7353591" y="1647825"/>
              <a:ext cx="742951" cy="22479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31" name="TextBox 30">
            <a:extLst>
              <a:ext uri="{FF2B5EF4-FFF2-40B4-BE49-F238E27FC236}">
                <a16:creationId xmlns:a16="http://schemas.microsoft.com/office/drawing/2014/main" id="{4A48B2BF-D33D-088A-96CB-6C22C4C37C8C}"/>
              </a:ext>
            </a:extLst>
          </p:cNvPr>
          <p:cNvSpPr txBox="1"/>
          <p:nvPr/>
        </p:nvSpPr>
        <p:spPr>
          <a:xfrm>
            <a:off x="9097201" y="4544639"/>
            <a:ext cx="1769998" cy="889090"/>
          </a:xfrm>
          <a:prstGeom prst="rect">
            <a:avLst/>
          </a:prstGeom>
          <a:noFill/>
        </p:spPr>
        <p:txBody>
          <a:bodyPr wrap="square" rtlCol="0">
            <a:spAutoFit/>
          </a:bodyPr>
          <a:lstStyle/>
          <a:p>
            <a:pPr>
              <a:lnSpc>
                <a:spcPct val="150000"/>
              </a:lnSpc>
            </a:pPr>
            <a:r>
              <a:rPr lang="en-US" sz="1200" b="1" dirty="0">
                <a:latin typeface="Cambria" panose="02040503050406030204" pitchFamily="18" charset="0"/>
                <a:ea typeface="Cambria" panose="02040503050406030204" pitchFamily="18" charset="0"/>
              </a:rPr>
              <a:t>V – Vertical Well</a:t>
            </a:r>
          </a:p>
          <a:p>
            <a:pPr>
              <a:lnSpc>
                <a:spcPct val="150000"/>
              </a:lnSpc>
            </a:pPr>
            <a:r>
              <a:rPr lang="en-US" sz="1200" b="1" dirty="0">
                <a:latin typeface="Cambria" panose="02040503050406030204" pitchFamily="18" charset="0"/>
                <a:ea typeface="Cambria" panose="02040503050406030204" pitchFamily="18" charset="0"/>
              </a:rPr>
              <a:t>(7) – 7days reaction</a:t>
            </a:r>
          </a:p>
          <a:p>
            <a:pPr>
              <a:lnSpc>
                <a:spcPct val="150000"/>
              </a:lnSpc>
            </a:pPr>
            <a:r>
              <a:rPr lang="en-US" sz="1200" b="1" dirty="0">
                <a:latin typeface="Cambria" panose="02040503050406030204" pitchFamily="18" charset="0"/>
                <a:ea typeface="Cambria" panose="02040503050406030204" pitchFamily="18" charset="0"/>
              </a:rPr>
              <a:t>(30) – 30days reaction</a:t>
            </a:r>
          </a:p>
        </p:txBody>
      </p:sp>
    </p:spTree>
    <p:extLst>
      <p:ext uri="{BB962C8B-B14F-4D97-AF65-F5344CB8AC3E}">
        <p14:creationId xmlns:p14="http://schemas.microsoft.com/office/powerpoint/2010/main" val="6222489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A24B42D1-CB6B-967B-B689-445569644BFD}"/>
              </a:ext>
            </a:extLst>
          </p:cNvPr>
          <p:cNvPicPr>
            <a:picLocks noChangeAspect="1"/>
          </p:cNvPicPr>
          <p:nvPr/>
        </p:nvPicPr>
        <p:blipFill>
          <a:blip r:embed="rId2"/>
          <a:stretch>
            <a:fillRect/>
          </a:stretch>
        </p:blipFill>
        <p:spPr>
          <a:xfrm>
            <a:off x="7156006" y="4358438"/>
            <a:ext cx="1415862" cy="1619950"/>
          </a:xfrm>
          <a:prstGeom prst="rect">
            <a:avLst/>
          </a:prstGeom>
        </p:spPr>
      </p:pic>
      <p:sp>
        <p:nvSpPr>
          <p:cNvPr id="4" name="Slide Number Placeholder 3"/>
          <p:cNvSpPr>
            <a:spLocks noGrp="1"/>
          </p:cNvSpPr>
          <p:nvPr>
            <p:ph type="sldNum" sz="quarter" idx="12"/>
          </p:nvPr>
        </p:nvSpPr>
        <p:spPr/>
        <p:txBody>
          <a:bodyPr/>
          <a:lstStyle/>
          <a:p>
            <a:fld id="{3E6760D5-C8F1-4153-B235-003BFAD3B575}" type="slidenum">
              <a:rPr lang="en-US" smtClean="0"/>
              <a:t>12</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58370" y="1079004"/>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6AB739E8-0DB5-45E4-8C4E-0BC4C3B3184C}" type="datetime1">
              <a:rPr lang="en-US" smtClean="0"/>
              <a:t>04-Apr-24</a:t>
            </a:fld>
            <a:endParaRPr lang="en-US" dirty="0"/>
          </a:p>
        </p:txBody>
      </p:sp>
      <p:sp>
        <p:nvSpPr>
          <p:cNvPr id="64" name="Title 1">
            <a:extLst>
              <a:ext uri="{FF2B5EF4-FFF2-40B4-BE49-F238E27FC236}">
                <a16:creationId xmlns:a16="http://schemas.microsoft.com/office/drawing/2014/main" id="{B26C6FAE-EDA9-D934-0BDD-6AB2AFF47EB3}"/>
              </a:ext>
            </a:extLst>
          </p:cNvPr>
          <p:cNvSpPr txBox="1">
            <a:spLocks/>
          </p:cNvSpPr>
          <p:nvPr/>
        </p:nvSpPr>
        <p:spPr>
          <a:xfrm>
            <a:off x="0" y="465886"/>
            <a:ext cx="11928572" cy="39995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a:solidFill>
                  <a:srgbClr val="002060"/>
                </a:solidFill>
                <a:latin typeface="Georgia" panose="02040502050405020303" pitchFamily="18" charset="0"/>
                <a:cs typeface="Times New Roman" panose="02020603050405020304" pitchFamily="18" charset="0"/>
              </a:rPr>
              <a:t>RESULTS – </a:t>
            </a:r>
            <a:r>
              <a:rPr lang="en-US" sz="2800" b="1" dirty="0">
                <a:solidFill>
                  <a:srgbClr val="002060"/>
                </a:solidFill>
                <a:latin typeface="Georgia" panose="02040502050405020303" pitchFamily="18" charset="0"/>
                <a:ea typeface="Cambria" panose="02040503050406030204" pitchFamily="18" charset="0"/>
                <a:cs typeface="Times New Roman" panose="02020603050405020304" pitchFamily="18" charset="0"/>
              </a:rPr>
              <a:t>Mineralogical Alterations of Caney Shale Powders in Field Fracturing Fluids (HF)-XRD analysis</a:t>
            </a:r>
            <a:endParaRPr lang="en-US" sz="2800" dirty="0">
              <a:solidFill>
                <a:srgbClr val="002060"/>
              </a:solidFill>
              <a:latin typeface="Georgia" panose="02040502050405020303" pitchFamily="18" charset="0"/>
            </a:endParaRPr>
          </a:p>
        </p:txBody>
      </p:sp>
      <p:sp>
        <p:nvSpPr>
          <p:cNvPr id="7" name="TextBox 6">
            <a:extLst>
              <a:ext uri="{FF2B5EF4-FFF2-40B4-BE49-F238E27FC236}">
                <a16:creationId xmlns:a16="http://schemas.microsoft.com/office/drawing/2014/main" id="{5705C074-303E-50C7-7798-786BAE85B42A}"/>
              </a:ext>
            </a:extLst>
          </p:cNvPr>
          <p:cNvSpPr txBox="1"/>
          <p:nvPr/>
        </p:nvSpPr>
        <p:spPr>
          <a:xfrm>
            <a:off x="6839136" y="1241744"/>
            <a:ext cx="5092980" cy="1631216"/>
          </a:xfrm>
          <a:prstGeom prst="rect">
            <a:avLst/>
          </a:prstGeom>
          <a:noFill/>
        </p:spPr>
        <p:txBody>
          <a:bodyPr wrap="square" rtlCol="0">
            <a:spAutoFit/>
          </a:bodyPr>
          <a:lstStyle/>
          <a:p>
            <a:pPr marL="342900" indent="-342900" algn="just">
              <a:buFont typeface="Arial" panose="020B0604020202020204" pitchFamily="34" charset="0"/>
              <a:buChar char="•"/>
            </a:pPr>
            <a:r>
              <a:rPr lang="en-US" sz="2000" dirty="0">
                <a:latin typeface="Georgia" panose="02040502050405020303" pitchFamily="18" charset="0"/>
                <a:ea typeface="Cambria" panose="02040503050406030204" pitchFamily="18" charset="0"/>
              </a:rPr>
              <a:t>Pyrite breakdown occurs mostly within the first 7 days of reaction </a:t>
            </a:r>
          </a:p>
          <a:p>
            <a:pPr marL="342900" indent="-342900" algn="just">
              <a:buFont typeface="Arial" panose="020B0604020202020204" pitchFamily="34" charset="0"/>
              <a:buChar char="•"/>
            </a:pPr>
            <a:r>
              <a:rPr lang="en-US" sz="2000" dirty="0">
                <a:latin typeface="Georgia" panose="02040502050405020303" pitchFamily="18" charset="0"/>
                <a:ea typeface="Cambria" panose="02040503050406030204" pitchFamily="18" charset="0"/>
              </a:rPr>
              <a:t>The amount of quartz drops after 7 days but remains relatively constant after that.</a:t>
            </a:r>
          </a:p>
        </p:txBody>
      </p:sp>
      <p:sp>
        <p:nvSpPr>
          <p:cNvPr id="8" name="TextBox 7">
            <a:extLst>
              <a:ext uri="{FF2B5EF4-FFF2-40B4-BE49-F238E27FC236}">
                <a16:creationId xmlns:a16="http://schemas.microsoft.com/office/drawing/2014/main" id="{CE5BF027-2F5B-94EE-BD9F-4B8A4FA20627}"/>
              </a:ext>
            </a:extLst>
          </p:cNvPr>
          <p:cNvSpPr txBox="1"/>
          <p:nvPr/>
        </p:nvSpPr>
        <p:spPr>
          <a:xfrm>
            <a:off x="6835592" y="2871402"/>
            <a:ext cx="5092980" cy="1477328"/>
          </a:xfrm>
          <a:prstGeom prst="rect">
            <a:avLst/>
          </a:prstGeom>
          <a:noFill/>
        </p:spPr>
        <p:txBody>
          <a:bodyPr wrap="square" rtlCol="0">
            <a:spAutoFit/>
          </a:bodyPr>
          <a:lstStyle>
            <a:defPPr>
              <a:defRPr lang="en-US"/>
            </a:defPPr>
            <a:lvl1pPr algn="just">
              <a:defRPr>
                <a:latin typeface="Cambria" panose="02040503050406030204" pitchFamily="18" charset="0"/>
                <a:ea typeface="Cambria" panose="02040503050406030204" pitchFamily="18" charset="0"/>
              </a:defRPr>
            </a:lvl1pPr>
          </a:lstStyle>
          <a:p>
            <a:pPr marL="285750" indent="-285750">
              <a:buFont typeface="Arial" panose="020B0604020202020204" pitchFamily="34" charset="0"/>
              <a:buChar char="•"/>
            </a:pPr>
            <a:r>
              <a:rPr lang="en-US" dirty="0">
                <a:latin typeface="Georgia" panose="02040502050405020303" pitchFamily="18" charset="0"/>
              </a:rPr>
              <a:t>Feldspar presence generally shows a downward trend after reaction at both 7 and 30 days </a:t>
            </a:r>
          </a:p>
          <a:p>
            <a:pPr marL="285750" indent="-285750">
              <a:buFont typeface="Arial" panose="020B0604020202020204" pitchFamily="34" charset="0"/>
              <a:buChar char="•"/>
            </a:pPr>
            <a:r>
              <a:rPr lang="en-US" dirty="0">
                <a:latin typeface="Georgia" panose="02040502050405020303" pitchFamily="18" charset="0"/>
              </a:rPr>
              <a:t>The amount of illite is increasing continuously at 7 and 30 days.</a:t>
            </a:r>
          </a:p>
        </p:txBody>
      </p:sp>
      <p:grpSp>
        <p:nvGrpSpPr>
          <p:cNvPr id="9" name="Group 8">
            <a:extLst>
              <a:ext uri="{FF2B5EF4-FFF2-40B4-BE49-F238E27FC236}">
                <a16:creationId xmlns:a16="http://schemas.microsoft.com/office/drawing/2014/main" id="{AF02FF57-3850-1D63-FEF1-490EEFAABD53}"/>
              </a:ext>
            </a:extLst>
          </p:cNvPr>
          <p:cNvGrpSpPr/>
          <p:nvPr/>
        </p:nvGrpSpPr>
        <p:grpSpPr>
          <a:xfrm>
            <a:off x="-286602" y="1056068"/>
            <a:ext cx="7303160" cy="5801932"/>
            <a:chOff x="486769" y="1310525"/>
            <a:chExt cx="4124325" cy="3171825"/>
          </a:xfrm>
        </p:grpSpPr>
        <p:pic>
          <p:nvPicPr>
            <p:cNvPr id="10" name="Picture 9">
              <a:extLst>
                <a:ext uri="{FF2B5EF4-FFF2-40B4-BE49-F238E27FC236}">
                  <a16:creationId xmlns:a16="http://schemas.microsoft.com/office/drawing/2014/main" id="{FB775E35-7102-2DC1-96B1-A9898D5BE8B9}"/>
                </a:ext>
              </a:extLst>
            </p:cNvPr>
            <p:cNvPicPr>
              <a:picLocks noChangeAspect="1"/>
            </p:cNvPicPr>
            <p:nvPr/>
          </p:nvPicPr>
          <p:blipFill>
            <a:blip r:embed="rId3"/>
            <a:stretch>
              <a:fillRect/>
            </a:stretch>
          </p:blipFill>
          <p:spPr>
            <a:xfrm>
              <a:off x="486769" y="1310525"/>
              <a:ext cx="4124325" cy="3171825"/>
            </a:xfrm>
            <a:prstGeom prst="rect">
              <a:avLst/>
            </a:prstGeom>
          </p:spPr>
        </p:pic>
        <p:sp>
          <p:nvSpPr>
            <p:cNvPr id="11" name="Rectangle 10">
              <a:extLst>
                <a:ext uri="{FF2B5EF4-FFF2-40B4-BE49-F238E27FC236}">
                  <a16:creationId xmlns:a16="http://schemas.microsoft.com/office/drawing/2014/main" id="{EB0900C3-597E-47DB-87E6-ACDB87961B59}"/>
                </a:ext>
              </a:extLst>
            </p:cNvPr>
            <p:cNvSpPr/>
            <p:nvPr/>
          </p:nvSpPr>
          <p:spPr>
            <a:xfrm>
              <a:off x="1094337" y="1647825"/>
              <a:ext cx="1057633" cy="21717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2" name="Rectangle 11">
              <a:extLst>
                <a:ext uri="{FF2B5EF4-FFF2-40B4-BE49-F238E27FC236}">
                  <a16:creationId xmlns:a16="http://schemas.microsoft.com/office/drawing/2014/main" id="{2C272D22-470B-0E97-E305-43667E2BAEED}"/>
                </a:ext>
              </a:extLst>
            </p:cNvPr>
            <p:cNvSpPr/>
            <p:nvPr/>
          </p:nvSpPr>
          <p:spPr>
            <a:xfrm>
              <a:off x="2230721" y="1647825"/>
              <a:ext cx="1026829" cy="21717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3" name="Rectangle 12">
              <a:extLst>
                <a:ext uri="{FF2B5EF4-FFF2-40B4-BE49-F238E27FC236}">
                  <a16:creationId xmlns:a16="http://schemas.microsoft.com/office/drawing/2014/main" id="{8DE3BD75-5343-D567-1320-8338CCF2E352}"/>
                </a:ext>
              </a:extLst>
            </p:cNvPr>
            <p:cNvSpPr/>
            <p:nvPr/>
          </p:nvSpPr>
          <p:spPr>
            <a:xfrm>
              <a:off x="3336301" y="1647825"/>
              <a:ext cx="1026829" cy="21717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31" name="TextBox 30">
            <a:extLst>
              <a:ext uri="{FF2B5EF4-FFF2-40B4-BE49-F238E27FC236}">
                <a16:creationId xmlns:a16="http://schemas.microsoft.com/office/drawing/2014/main" id="{4A48B2BF-D33D-088A-96CB-6C22C4C37C8C}"/>
              </a:ext>
            </a:extLst>
          </p:cNvPr>
          <p:cNvSpPr txBox="1"/>
          <p:nvPr/>
        </p:nvSpPr>
        <p:spPr>
          <a:xfrm>
            <a:off x="8757946" y="4590415"/>
            <a:ext cx="1769998" cy="889090"/>
          </a:xfrm>
          <a:prstGeom prst="rect">
            <a:avLst/>
          </a:prstGeom>
          <a:noFill/>
        </p:spPr>
        <p:txBody>
          <a:bodyPr wrap="square" rtlCol="0">
            <a:spAutoFit/>
          </a:bodyPr>
          <a:lstStyle/>
          <a:p>
            <a:pPr>
              <a:lnSpc>
                <a:spcPct val="150000"/>
              </a:lnSpc>
            </a:pPr>
            <a:r>
              <a:rPr lang="en-US" sz="1200" b="1" dirty="0">
                <a:latin typeface="Cambria" panose="02040503050406030204" pitchFamily="18" charset="0"/>
                <a:ea typeface="Cambria" panose="02040503050406030204" pitchFamily="18" charset="0"/>
              </a:rPr>
              <a:t>H – Horizontal Well</a:t>
            </a:r>
          </a:p>
          <a:p>
            <a:pPr>
              <a:lnSpc>
                <a:spcPct val="150000"/>
              </a:lnSpc>
            </a:pPr>
            <a:r>
              <a:rPr lang="en-US" sz="1200" b="1" dirty="0">
                <a:latin typeface="Cambria" panose="02040503050406030204" pitchFamily="18" charset="0"/>
                <a:ea typeface="Cambria" panose="02040503050406030204" pitchFamily="18" charset="0"/>
              </a:rPr>
              <a:t>(7) – 7days reaction</a:t>
            </a:r>
          </a:p>
          <a:p>
            <a:pPr>
              <a:lnSpc>
                <a:spcPct val="150000"/>
              </a:lnSpc>
            </a:pPr>
            <a:r>
              <a:rPr lang="en-US" sz="1200" b="1" dirty="0">
                <a:latin typeface="Cambria" panose="02040503050406030204" pitchFamily="18" charset="0"/>
                <a:ea typeface="Cambria" panose="02040503050406030204" pitchFamily="18" charset="0"/>
              </a:rPr>
              <a:t>(30) – 30days reaction</a:t>
            </a:r>
          </a:p>
        </p:txBody>
      </p:sp>
    </p:spTree>
    <p:extLst>
      <p:ext uri="{BB962C8B-B14F-4D97-AF65-F5344CB8AC3E}">
        <p14:creationId xmlns:p14="http://schemas.microsoft.com/office/powerpoint/2010/main" val="29376274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13</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58370" y="990375"/>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4688EB38-98F7-4CC1-8D39-38D205E85E3E}" type="datetime1">
              <a:rPr lang="en-US" smtClean="0"/>
              <a:t>04-Apr-24</a:t>
            </a:fld>
            <a:endParaRPr lang="en-US" dirty="0"/>
          </a:p>
        </p:txBody>
      </p:sp>
      <p:sp>
        <p:nvSpPr>
          <p:cNvPr id="64" name="Title 1">
            <a:extLst>
              <a:ext uri="{FF2B5EF4-FFF2-40B4-BE49-F238E27FC236}">
                <a16:creationId xmlns:a16="http://schemas.microsoft.com/office/drawing/2014/main" id="{B26C6FAE-EDA9-D934-0BDD-6AB2AFF47EB3}"/>
              </a:ext>
            </a:extLst>
          </p:cNvPr>
          <p:cNvSpPr txBox="1">
            <a:spLocks/>
          </p:cNvSpPr>
          <p:nvPr/>
        </p:nvSpPr>
        <p:spPr>
          <a:xfrm>
            <a:off x="0" y="368400"/>
            <a:ext cx="11928572" cy="39995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a:solidFill>
                  <a:srgbClr val="002060"/>
                </a:solidFill>
                <a:latin typeface="Georgia" panose="02040502050405020303" pitchFamily="18" charset="0"/>
                <a:cs typeface="Times New Roman" panose="02020603050405020304" pitchFamily="18" charset="0"/>
              </a:rPr>
              <a:t>RESULTS – </a:t>
            </a:r>
            <a:r>
              <a:rPr lang="en-US" sz="2800" b="1" dirty="0">
                <a:solidFill>
                  <a:srgbClr val="002060"/>
                </a:solidFill>
                <a:latin typeface="Georgia" panose="02040502050405020303" pitchFamily="18" charset="0"/>
                <a:ea typeface="Cambria" panose="02040503050406030204" pitchFamily="18" charset="0"/>
                <a:cs typeface="Times New Roman" panose="02020603050405020304" pitchFamily="18" charset="0"/>
              </a:rPr>
              <a:t>Big Picture</a:t>
            </a:r>
            <a:endParaRPr lang="en-US" sz="2800" dirty="0">
              <a:solidFill>
                <a:srgbClr val="002060"/>
              </a:solidFill>
              <a:latin typeface="Georgia" panose="02040502050405020303" pitchFamily="18" charset="0"/>
            </a:endParaRPr>
          </a:p>
        </p:txBody>
      </p:sp>
      <p:grpSp>
        <p:nvGrpSpPr>
          <p:cNvPr id="2" name="Group 1">
            <a:extLst>
              <a:ext uri="{FF2B5EF4-FFF2-40B4-BE49-F238E27FC236}">
                <a16:creationId xmlns:a16="http://schemas.microsoft.com/office/drawing/2014/main" id="{40EC3E17-74DB-B033-9C0B-23B3D70BD367}"/>
              </a:ext>
            </a:extLst>
          </p:cNvPr>
          <p:cNvGrpSpPr/>
          <p:nvPr/>
        </p:nvGrpSpPr>
        <p:grpSpPr>
          <a:xfrm>
            <a:off x="158370" y="860610"/>
            <a:ext cx="6171667" cy="5112381"/>
            <a:chOff x="251695" y="0"/>
            <a:chExt cx="4879105" cy="3943350"/>
          </a:xfrm>
        </p:grpSpPr>
        <p:pic>
          <p:nvPicPr>
            <p:cNvPr id="3" name="Picture 2">
              <a:extLst>
                <a:ext uri="{FF2B5EF4-FFF2-40B4-BE49-F238E27FC236}">
                  <a16:creationId xmlns:a16="http://schemas.microsoft.com/office/drawing/2014/main" id="{A855F6F4-0057-0CB9-B019-36BBCD897A98}"/>
                </a:ext>
              </a:extLst>
            </p:cNvPr>
            <p:cNvPicPr>
              <a:picLocks noChangeAspect="1"/>
            </p:cNvPicPr>
            <p:nvPr/>
          </p:nvPicPr>
          <p:blipFill rotWithShape="1">
            <a:blip r:embed="rId2">
              <a:extLst>
                <a:ext uri="{28A0092B-C50C-407E-A947-70E740481C1C}">
                  <a14:useLocalDpi xmlns:a14="http://schemas.microsoft.com/office/drawing/2010/main" val="0"/>
                </a:ext>
              </a:extLst>
            </a:blip>
            <a:srcRect l="4905"/>
            <a:stretch/>
          </p:blipFill>
          <p:spPr bwMode="auto">
            <a:xfrm>
              <a:off x="251695" y="0"/>
              <a:ext cx="4879105" cy="3943350"/>
            </a:xfrm>
            <a:prstGeom prst="rect">
              <a:avLst/>
            </a:prstGeom>
            <a:noFill/>
            <a:ln>
              <a:noFill/>
            </a:ln>
          </p:spPr>
        </p:pic>
        <p:sp>
          <p:nvSpPr>
            <p:cNvPr id="5" name="Oval 4">
              <a:extLst>
                <a:ext uri="{FF2B5EF4-FFF2-40B4-BE49-F238E27FC236}">
                  <a16:creationId xmlns:a16="http://schemas.microsoft.com/office/drawing/2014/main" id="{96A22937-017A-2BC2-5687-4FA5D3A5FE0B}"/>
                </a:ext>
              </a:extLst>
            </p:cNvPr>
            <p:cNvSpPr/>
            <p:nvPr/>
          </p:nvSpPr>
          <p:spPr>
            <a:xfrm rot="18289962">
              <a:off x="1467167" y="1742123"/>
              <a:ext cx="905977" cy="297434"/>
            </a:xfrm>
            <a:prstGeom prst="ellips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6" name="Oval 5">
              <a:extLst>
                <a:ext uri="{FF2B5EF4-FFF2-40B4-BE49-F238E27FC236}">
                  <a16:creationId xmlns:a16="http://schemas.microsoft.com/office/drawing/2014/main" id="{5E954ED3-5D57-565C-41F7-262BA374D88F}"/>
                </a:ext>
              </a:extLst>
            </p:cNvPr>
            <p:cNvSpPr/>
            <p:nvPr/>
          </p:nvSpPr>
          <p:spPr>
            <a:xfrm rot="18118143">
              <a:off x="1447482" y="1825308"/>
              <a:ext cx="828250" cy="35932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7" name="Oval 16">
              <a:extLst>
                <a:ext uri="{FF2B5EF4-FFF2-40B4-BE49-F238E27FC236}">
                  <a16:creationId xmlns:a16="http://schemas.microsoft.com/office/drawing/2014/main" id="{D294AC63-C652-E8F0-5FE6-AA301932F330}"/>
                </a:ext>
              </a:extLst>
            </p:cNvPr>
            <p:cNvSpPr/>
            <p:nvPr/>
          </p:nvSpPr>
          <p:spPr>
            <a:xfrm rot="18118143">
              <a:off x="1131570" y="2315210"/>
              <a:ext cx="1139379" cy="437349"/>
            </a:xfrm>
            <a:prstGeom prst="ellipse">
              <a:avLst/>
            </a:prstGeom>
            <a:noFill/>
            <a:ln>
              <a:solidFill>
                <a:srgbClr val="05AB0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18" name="Text Box 10">
            <a:extLst>
              <a:ext uri="{FF2B5EF4-FFF2-40B4-BE49-F238E27FC236}">
                <a16:creationId xmlns:a16="http://schemas.microsoft.com/office/drawing/2014/main" id="{E0A5E0C4-07AA-1B80-FE31-2E83F12AF3E8}"/>
              </a:ext>
            </a:extLst>
          </p:cNvPr>
          <p:cNvSpPr txBox="1"/>
          <p:nvPr/>
        </p:nvSpPr>
        <p:spPr>
          <a:xfrm>
            <a:off x="158370" y="5923878"/>
            <a:ext cx="6414552" cy="115252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just">
              <a:lnSpc>
                <a:spcPct val="107000"/>
              </a:lnSpc>
              <a:spcBef>
                <a:spcPts val="0"/>
              </a:spcBef>
              <a:spcAft>
                <a:spcPts val="800"/>
              </a:spcAft>
            </a:pPr>
            <a:r>
              <a:rPr lang="en-US" sz="1400" b="1" dirty="0">
                <a:solidFill>
                  <a:schemeClr val="accent2">
                    <a:lumMod val="50000"/>
                  </a:schemeClr>
                </a:solidFill>
                <a:effectLst/>
                <a:latin typeface="Georgia" panose="02040502050405020303" pitchFamily="18" charset="0"/>
                <a:ea typeface="Calibri" panose="020F0502020204030204" pitchFamily="34" charset="0"/>
                <a:cs typeface="Times New Roman" panose="02020603050405020304" pitchFamily="18" charset="0"/>
              </a:rPr>
              <a:t>Ternary diagram showing Comparison of unreacted samples to 7 days and 30 days reacted samples – Hydraulic Fracturing Fluids</a:t>
            </a:r>
          </a:p>
        </p:txBody>
      </p:sp>
      <p:sp>
        <p:nvSpPr>
          <p:cNvPr id="19" name="TextBox 18">
            <a:extLst>
              <a:ext uri="{FF2B5EF4-FFF2-40B4-BE49-F238E27FC236}">
                <a16:creationId xmlns:a16="http://schemas.microsoft.com/office/drawing/2014/main" id="{0DEC0825-9E01-DB3C-FD7B-346A7E6A3B1F}"/>
              </a:ext>
            </a:extLst>
          </p:cNvPr>
          <p:cNvSpPr txBox="1"/>
          <p:nvPr/>
        </p:nvSpPr>
        <p:spPr>
          <a:xfrm>
            <a:off x="6681511" y="1399043"/>
            <a:ext cx="5069159" cy="5139869"/>
          </a:xfrm>
          <a:prstGeom prst="rect">
            <a:avLst/>
          </a:prstGeom>
          <a:noFill/>
        </p:spPr>
        <p:txBody>
          <a:bodyPr wrap="square" rtlCol="0">
            <a:spAutoFit/>
          </a:bodyPr>
          <a:lstStyle/>
          <a:p>
            <a:pPr marL="285750" indent="-285750" algn="just">
              <a:buFont typeface="Arial" panose="020B0604020202020204" pitchFamily="34" charset="0"/>
              <a:buChar char="•"/>
            </a:pPr>
            <a:r>
              <a:rPr lang="en-US" dirty="0">
                <a:latin typeface="Georgia" panose="02040502050405020303" pitchFamily="18" charset="0"/>
              </a:rPr>
              <a:t>The ternary diagram shows the changes in mineralogy that occurred due to geochemical rock fluid interactions</a:t>
            </a:r>
          </a:p>
          <a:p>
            <a:pPr marL="171450" indent="-171450" algn="just">
              <a:buFont typeface="Arial" panose="020B0604020202020204" pitchFamily="34" charset="0"/>
              <a:buChar char="•"/>
            </a:pPr>
            <a:endParaRPr lang="en-US" sz="1000" dirty="0">
              <a:latin typeface="Georgia" panose="02040502050405020303" pitchFamily="18" charset="0"/>
            </a:endParaRPr>
          </a:p>
          <a:p>
            <a:pPr marL="285750" indent="-285750" algn="just">
              <a:buFont typeface="Arial" panose="020B0604020202020204" pitchFamily="34" charset="0"/>
              <a:buChar char="•"/>
            </a:pPr>
            <a:r>
              <a:rPr lang="en-US" dirty="0">
                <a:latin typeface="Georgia" panose="02040502050405020303" pitchFamily="18" charset="0"/>
              </a:rPr>
              <a:t>Mineralogy of rocks are originally closer to quartz, feldspar field which represents the brittle component of the formation</a:t>
            </a:r>
          </a:p>
          <a:p>
            <a:pPr marL="171450" indent="-171450" algn="just">
              <a:buFont typeface="Arial" panose="020B0604020202020204" pitchFamily="34" charset="0"/>
              <a:buChar char="•"/>
            </a:pPr>
            <a:endParaRPr lang="en-US" sz="1000" dirty="0">
              <a:latin typeface="Georgia" panose="02040502050405020303" pitchFamily="18" charset="0"/>
            </a:endParaRPr>
          </a:p>
          <a:p>
            <a:pPr marL="285750" indent="-285750" algn="just">
              <a:buFont typeface="Arial" panose="020B0604020202020204" pitchFamily="34" charset="0"/>
              <a:buChar char="•"/>
            </a:pPr>
            <a:r>
              <a:rPr lang="en-US" dirty="0">
                <a:latin typeface="Georgia" panose="02040502050405020303" pitchFamily="18" charset="0"/>
              </a:rPr>
              <a:t>The breakdown of feldspar, pyrite and carbonates after 7days of reaction shifts the mineralogy towards phyllosilicates</a:t>
            </a:r>
          </a:p>
          <a:p>
            <a:pPr marL="171450" indent="-171450" algn="just">
              <a:buFont typeface="Arial" panose="020B0604020202020204" pitchFamily="34" charset="0"/>
              <a:buChar char="•"/>
            </a:pPr>
            <a:endParaRPr lang="en-US" sz="1000" dirty="0">
              <a:latin typeface="Georgia" panose="02040502050405020303" pitchFamily="18" charset="0"/>
            </a:endParaRPr>
          </a:p>
          <a:p>
            <a:pPr marL="285750" indent="-285750" algn="just">
              <a:buFont typeface="Arial" panose="020B0604020202020204" pitchFamily="34" charset="0"/>
              <a:buChar char="•"/>
            </a:pPr>
            <a:r>
              <a:rPr lang="en-US" dirty="0">
                <a:latin typeface="Georgia" panose="02040502050405020303" pitchFamily="18" charset="0"/>
              </a:rPr>
              <a:t>After 30days of reaction, the mineralogy shifts moderately towards quartz-feldspar field but not enough to regain the original rigid and brittle characteristics</a:t>
            </a:r>
          </a:p>
          <a:p>
            <a:pPr marL="171450" indent="-171450" algn="just">
              <a:buFont typeface="Arial" panose="020B0604020202020204" pitchFamily="34" charset="0"/>
              <a:buChar char="•"/>
            </a:pPr>
            <a:endParaRPr lang="en-US" sz="1000" dirty="0">
              <a:latin typeface="Georgia" panose="02040502050405020303" pitchFamily="18" charset="0"/>
            </a:endParaRPr>
          </a:p>
          <a:p>
            <a:pPr marL="285750" indent="-285750" algn="just">
              <a:buFont typeface="Arial" panose="020B0604020202020204" pitchFamily="34" charset="0"/>
              <a:buChar char="•"/>
            </a:pPr>
            <a:r>
              <a:rPr lang="en-US" dirty="0">
                <a:latin typeface="Georgia" panose="02040502050405020303" pitchFamily="18" charset="0"/>
              </a:rPr>
              <a:t>Shift towards phyllosilicates introduces a ductile character into the rocks</a:t>
            </a:r>
          </a:p>
          <a:p>
            <a:pPr algn="just"/>
            <a:endParaRPr lang="en-US" dirty="0">
              <a:latin typeface="Georgia" panose="02040502050405020303" pitchFamily="18" charset="0"/>
            </a:endParaRPr>
          </a:p>
        </p:txBody>
      </p:sp>
    </p:spTree>
    <p:extLst>
      <p:ext uri="{BB962C8B-B14F-4D97-AF65-F5344CB8AC3E}">
        <p14:creationId xmlns:p14="http://schemas.microsoft.com/office/powerpoint/2010/main" val="18970596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8610600" y="6539236"/>
            <a:ext cx="2743200" cy="365125"/>
          </a:xfrm>
        </p:spPr>
        <p:txBody>
          <a:bodyPr/>
          <a:lstStyle/>
          <a:p>
            <a:fld id="{3E6760D5-C8F1-4153-B235-003BFAD3B575}" type="slidenum">
              <a:rPr lang="en-US" smtClean="0"/>
              <a:t>14</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58370" y="971430"/>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BE6A6E04-CD20-49E3-B9FD-C408CE1513C6}" type="datetime1">
              <a:rPr lang="en-US" smtClean="0"/>
              <a:t>04-Apr-24</a:t>
            </a:fld>
            <a:endParaRPr lang="en-US" dirty="0"/>
          </a:p>
        </p:txBody>
      </p:sp>
      <p:sp>
        <p:nvSpPr>
          <p:cNvPr id="7" name="TextBox 6">
            <a:extLst>
              <a:ext uri="{FF2B5EF4-FFF2-40B4-BE49-F238E27FC236}">
                <a16:creationId xmlns:a16="http://schemas.microsoft.com/office/drawing/2014/main" id="{DC7B2465-F14B-1ABC-255E-2661AF4BA784}"/>
              </a:ext>
            </a:extLst>
          </p:cNvPr>
          <p:cNvSpPr txBox="1"/>
          <p:nvPr/>
        </p:nvSpPr>
        <p:spPr>
          <a:xfrm>
            <a:off x="58056" y="4151199"/>
            <a:ext cx="4114800" cy="2308324"/>
          </a:xfrm>
          <a:prstGeom prst="rect">
            <a:avLst/>
          </a:prstGeom>
          <a:noFill/>
        </p:spPr>
        <p:txBody>
          <a:bodyPr wrap="square" rtlCol="0">
            <a:spAutoFit/>
          </a:bodyPr>
          <a:lstStyle/>
          <a:p>
            <a:pPr marL="285750" indent="-285750">
              <a:buFont typeface="Arial" panose="020B0604020202020204" pitchFamily="34" charset="0"/>
              <a:buChar char="•"/>
            </a:pPr>
            <a:r>
              <a:rPr lang="en-US" dirty="0">
                <a:effectLst/>
                <a:latin typeface="Georgia" panose="02040502050405020303" pitchFamily="18" charset="0"/>
                <a:ea typeface="Cambria" panose="02040503050406030204" pitchFamily="18" charset="0"/>
              </a:rPr>
              <a:t>Ca concentrations relatively stable because, fracturing fluid used for experiment had a circumneutral pH</a:t>
            </a:r>
            <a:endParaRPr lang="en-US" sz="1200" dirty="0">
              <a:effectLst/>
              <a:latin typeface="Georgia" panose="02040502050405020303" pitchFamily="18" charset="0"/>
              <a:ea typeface="Cambria" panose="02040503050406030204" pitchFamily="18" charset="0"/>
            </a:endParaRPr>
          </a:p>
          <a:p>
            <a:pPr marL="285750" indent="-285750">
              <a:buFont typeface="Arial" panose="020B0604020202020204" pitchFamily="34" charset="0"/>
              <a:buChar char="•"/>
            </a:pPr>
            <a:r>
              <a:rPr lang="en-US" dirty="0">
                <a:effectLst/>
                <a:latin typeface="Georgia" panose="02040502050405020303" pitchFamily="18" charset="0"/>
                <a:ea typeface="Cambria" panose="02040503050406030204" pitchFamily="18" charset="0"/>
                <a:cs typeface="Times New Roman" panose="02020603050405020304" pitchFamily="18" charset="0"/>
              </a:rPr>
              <a:t>Dissolution of pyrite causes transient acidity which initiates dissolution of carbonates</a:t>
            </a:r>
            <a:endParaRPr lang="en-US" sz="1200" dirty="0">
              <a:effectLst/>
              <a:latin typeface="Georgia" panose="02040502050405020303" pitchFamily="18" charset="0"/>
              <a:ea typeface="Cambria" panose="02040503050406030204" pitchFamily="18" charset="0"/>
              <a:cs typeface="Times New Roman" panose="02020603050405020304" pitchFamily="18" charset="0"/>
            </a:endParaRPr>
          </a:p>
          <a:p>
            <a:pPr marL="285750" indent="-285750">
              <a:buFont typeface="Arial" panose="020B0604020202020204" pitchFamily="34" charset="0"/>
              <a:buChar char="•"/>
            </a:pPr>
            <a:r>
              <a:rPr lang="en-US" dirty="0">
                <a:effectLst/>
                <a:latin typeface="Georgia" panose="02040502050405020303" pitchFamily="18" charset="0"/>
                <a:ea typeface="Cambria" panose="02040503050406030204" pitchFamily="18" charset="0"/>
                <a:cs typeface="Times New Roman" panose="02020603050405020304" pitchFamily="18" charset="0"/>
              </a:rPr>
              <a:t>Cation exchange in clay sites also </a:t>
            </a:r>
            <a:r>
              <a:rPr lang="en-US" dirty="0">
                <a:latin typeface="Georgia" panose="02040502050405020303" pitchFamily="18" charset="0"/>
                <a:ea typeface="Cambria" panose="02040503050406030204" pitchFamily="18" charset="0"/>
                <a:cs typeface="Times New Roman" panose="02020603050405020304" pitchFamily="18" charset="0"/>
              </a:rPr>
              <a:t>causes </a:t>
            </a:r>
            <a:r>
              <a:rPr lang="en-US" dirty="0">
                <a:effectLst/>
                <a:latin typeface="Georgia" panose="02040502050405020303" pitchFamily="18" charset="0"/>
                <a:ea typeface="Cambria" panose="02040503050406030204" pitchFamily="18" charset="0"/>
                <a:cs typeface="Times New Roman" panose="02020603050405020304" pitchFamily="18" charset="0"/>
              </a:rPr>
              <a:t>Ca concentration in effluent</a:t>
            </a:r>
          </a:p>
        </p:txBody>
      </p:sp>
      <p:sp>
        <p:nvSpPr>
          <p:cNvPr id="8" name="TextBox 7">
            <a:extLst>
              <a:ext uri="{FF2B5EF4-FFF2-40B4-BE49-F238E27FC236}">
                <a16:creationId xmlns:a16="http://schemas.microsoft.com/office/drawing/2014/main" id="{3457B8BF-1FE7-0382-F095-1245FF24C537}"/>
              </a:ext>
            </a:extLst>
          </p:cNvPr>
          <p:cNvSpPr txBox="1"/>
          <p:nvPr/>
        </p:nvSpPr>
        <p:spPr>
          <a:xfrm>
            <a:off x="4257226" y="4154588"/>
            <a:ext cx="3997717" cy="2308324"/>
          </a:xfrm>
          <a:prstGeom prst="rect">
            <a:avLst/>
          </a:prstGeom>
          <a:noFill/>
        </p:spPr>
        <p:txBody>
          <a:bodyPr wrap="square" rtlCol="0">
            <a:spAutoFit/>
          </a:bodyPr>
          <a:lstStyle>
            <a:defPPr>
              <a:defRPr lang="en-US"/>
            </a:defPPr>
            <a:lvl1pPr algn="just">
              <a:defRPr>
                <a:effectLst/>
                <a:latin typeface="Cambria" panose="02040503050406030204" pitchFamily="18" charset="0"/>
                <a:ea typeface="Cambria" panose="02040503050406030204" pitchFamily="18" charset="0"/>
              </a:defRPr>
            </a:lvl1pPr>
          </a:lstStyle>
          <a:p>
            <a:pPr marL="285750" indent="-285750" algn="l">
              <a:buFont typeface="Arial" panose="020B0604020202020204" pitchFamily="34" charset="0"/>
              <a:buChar char="•"/>
            </a:pPr>
            <a:r>
              <a:rPr lang="en-US" dirty="0">
                <a:latin typeface="Georgia" panose="02040502050405020303" pitchFamily="18" charset="0"/>
              </a:rPr>
              <a:t>High concentrations of Si observed on the graphs cannot be explained by quartz dissolution at the given conditions</a:t>
            </a:r>
            <a:endParaRPr lang="en-US" sz="1200" dirty="0">
              <a:latin typeface="Georgia" panose="02040502050405020303" pitchFamily="18" charset="0"/>
            </a:endParaRPr>
          </a:p>
          <a:p>
            <a:pPr marL="285750" indent="-285750" algn="l">
              <a:buFont typeface="Arial" panose="020B0604020202020204" pitchFamily="34" charset="0"/>
              <a:buChar char="•"/>
            </a:pPr>
            <a:r>
              <a:rPr lang="en-US" dirty="0">
                <a:latin typeface="Georgia" panose="02040502050405020303" pitchFamily="18" charset="0"/>
              </a:rPr>
              <a:t>Dissolution of feldspar contributes to Si concentration in effluent</a:t>
            </a:r>
            <a:endParaRPr lang="en-US" sz="1200" dirty="0">
              <a:latin typeface="Georgia" panose="02040502050405020303" pitchFamily="18" charset="0"/>
            </a:endParaRPr>
          </a:p>
          <a:p>
            <a:pPr marL="285750" indent="-285750" algn="l">
              <a:buFont typeface="Arial" panose="020B0604020202020204" pitchFamily="34" charset="0"/>
              <a:buChar char="•"/>
            </a:pPr>
            <a:r>
              <a:rPr lang="en-US" dirty="0">
                <a:latin typeface="Georgia" panose="02040502050405020303" pitchFamily="18" charset="0"/>
              </a:rPr>
              <a:t>Dissolution of biogenic silica could explain high Si concentrations</a:t>
            </a:r>
          </a:p>
        </p:txBody>
      </p:sp>
      <p:sp>
        <p:nvSpPr>
          <p:cNvPr id="9" name="TextBox 8">
            <a:extLst>
              <a:ext uri="{FF2B5EF4-FFF2-40B4-BE49-F238E27FC236}">
                <a16:creationId xmlns:a16="http://schemas.microsoft.com/office/drawing/2014/main" id="{5E671822-862B-9AF1-585A-48BD8E230673}"/>
              </a:ext>
            </a:extLst>
          </p:cNvPr>
          <p:cNvSpPr txBox="1"/>
          <p:nvPr/>
        </p:nvSpPr>
        <p:spPr>
          <a:xfrm>
            <a:off x="8356979" y="4151199"/>
            <a:ext cx="3776965" cy="2246769"/>
          </a:xfrm>
          <a:prstGeom prst="rect">
            <a:avLst/>
          </a:prstGeom>
          <a:noFill/>
        </p:spPr>
        <p:txBody>
          <a:bodyPr wrap="square" rtlCol="0">
            <a:spAutoFit/>
          </a:bodyPr>
          <a:lstStyle/>
          <a:p>
            <a:pPr marL="285750" indent="-285750">
              <a:buFont typeface="Arial" panose="020B0604020202020204" pitchFamily="34" charset="0"/>
              <a:buChar char="•"/>
            </a:pPr>
            <a:r>
              <a:rPr lang="en-US" dirty="0">
                <a:latin typeface="Georgia" panose="02040502050405020303" pitchFamily="18" charset="0"/>
                <a:ea typeface="Cambria" panose="02040503050406030204" pitchFamily="18" charset="0"/>
              </a:rPr>
              <a:t>Al is mainly from the dissolution of feldspars</a:t>
            </a:r>
            <a:endParaRPr lang="en-US" sz="1200" dirty="0">
              <a:latin typeface="Georgia" panose="02040502050405020303" pitchFamily="18" charset="0"/>
              <a:ea typeface="Cambria" panose="02040503050406030204" pitchFamily="18" charset="0"/>
            </a:endParaRPr>
          </a:p>
          <a:p>
            <a:pPr marL="285750" indent="-285750">
              <a:buFont typeface="Arial" panose="020B0604020202020204" pitchFamily="34" charset="0"/>
              <a:buChar char="•"/>
            </a:pPr>
            <a:r>
              <a:rPr lang="en-US" dirty="0">
                <a:latin typeface="Georgia" panose="02040502050405020303" pitchFamily="18" charset="0"/>
                <a:ea typeface="Cambria" panose="02040503050406030204" pitchFamily="18" charset="0"/>
              </a:rPr>
              <a:t>Al entering solution is precipitated at a fast rate – Clays and Al-based minerals</a:t>
            </a:r>
            <a:endParaRPr lang="en-US" sz="1200" dirty="0">
              <a:latin typeface="Georgia" panose="02040502050405020303" pitchFamily="18" charset="0"/>
              <a:ea typeface="Cambria" panose="02040503050406030204" pitchFamily="18" charset="0"/>
            </a:endParaRPr>
          </a:p>
          <a:p>
            <a:pPr marL="285750" indent="-285750">
              <a:buFont typeface="Arial" panose="020B0604020202020204" pitchFamily="34" charset="0"/>
              <a:buChar char="•"/>
            </a:pPr>
            <a:r>
              <a:rPr lang="en-US" dirty="0">
                <a:latin typeface="Georgia" panose="02040502050405020303" pitchFamily="18" charset="0"/>
                <a:ea typeface="Cambria" panose="02040503050406030204" pitchFamily="18" charset="0"/>
              </a:rPr>
              <a:t>Similar trends observed for Mg and Fe</a:t>
            </a:r>
          </a:p>
          <a:p>
            <a:pPr marL="285750" indent="-285750" algn="just">
              <a:buFont typeface="Arial" panose="020B0604020202020204" pitchFamily="34" charset="0"/>
              <a:buChar char="•"/>
            </a:pPr>
            <a:endParaRPr lang="en-US" sz="1400" dirty="0">
              <a:effectLst/>
              <a:latin typeface="Georgia" panose="02040502050405020303" pitchFamily="18" charset="0"/>
              <a:ea typeface="Calibri" panose="020F0502020204030204" pitchFamily="34" charset="0"/>
            </a:endParaRPr>
          </a:p>
        </p:txBody>
      </p:sp>
      <p:graphicFrame>
        <p:nvGraphicFramePr>
          <p:cNvPr id="10" name="Chart 9">
            <a:extLst>
              <a:ext uri="{FF2B5EF4-FFF2-40B4-BE49-F238E27FC236}">
                <a16:creationId xmlns:a16="http://schemas.microsoft.com/office/drawing/2014/main" id="{35F51057-65C9-639F-82E7-EA063AEA86C3}"/>
              </a:ext>
            </a:extLst>
          </p:cNvPr>
          <p:cNvGraphicFramePr>
            <a:graphicFrameLocks/>
          </p:cNvGraphicFramePr>
          <p:nvPr>
            <p:extLst>
              <p:ext uri="{D42A27DB-BD31-4B8C-83A1-F6EECF244321}">
                <p14:modId xmlns:p14="http://schemas.microsoft.com/office/powerpoint/2010/main" val="1521021068"/>
              </p:ext>
            </p:extLst>
          </p:nvPr>
        </p:nvGraphicFramePr>
        <p:xfrm>
          <a:off x="-75063" y="634326"/>
          <a:ext cx="4435521" cy="375718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1" name="Chart 10">
            <a:extLst>
              <a:ext uri="{FF2B5EF4-FFF2-40B4-BE49-F238E27FC236}">
                <a16:creationId xmlns:a16="http://schemas.microsoft.com/office/drawing/2014/main" id="{38331C7C-3ACA-C770-9E69-1B2FF4891C27}"/>
              </a:ext>
            </a:extLst>
          </p:cNvPr>
          <p:cNvGraphicFramePr>
            <a:graphicFrameLocks/>
          </p:cNvGraphicFramePr>
          <p:nvPr>
            <p:extLst>
              <p:ext uri="{D42A27DB-BD31-4B8C-83A1-F6EECF244321}">
                <p14:modId xmlns:p14="http://schemas.microsoft.com/office/powerpoint/2010/main" val="1403064953"/>
              </p:ext>
            </p:extLst>
          </p:nvPr>
        </p:nvGraphicFramePr>
        <p:xfrm>
          <a:off x="3973037" y="912694"/>
          <a:ext cx="4135272" cy="326859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2" name="Chart 11">
            <a:extLst>
              <a:ext uri="{FF2B5EF4-FFF2-40B4-BE49-F238E27FC236}">
                <a16:creationId xmlns:a16="http://schemas.microsoft.com/office/drawing/2014/main" id="{92E2DFA7-7AFB-E1A6-087B-D31BAD6E4805}"/>
              </a:ext>
            </a:extLst>
          </p:cNvPr>
          <p:cNvGraphicFramePr>
            <a:graphicFrameLocks/>
          </p:cNvGraphicFramePr>
          <p:nvPr>
            <p:extLst>
              <p:ext uri="{D42A27DB-BD31-4B8C-83A1-F6EECF244321}">
                <p14:modId xmlns:p14="http://schemas.microsoft.com/office/powerpoint/2010/main" val="2321517995"/>
              </p:ext>
            </p:extLst>
          </p:nvPr>
        </p:nvGraphicFramePr>
        <p:xfrm>
          <a:off x="8043081" y="791276"/>
          <a:ext cx="4148919" cy="3390016"/>
        </p:xfrm>
        <a:graphic>
          <a:graphicData uri="http://schemas.openxmlformats.org/drawingml/2006/chart">
            <c:chart xmlns:c="http://schemas.openxmlformats.org/drawingml/2006/chart" xmlns:r="http://schemas.openxmlformats.org/officeDocument/2006/relationships" r:id="rId4"/>
          </a:graphicData>
        </a:graphic>
      </p:graphicFrame>
      <p:sp>
        <p:nvSpPr>
          <p:cNvPr id="15" name="Title 1">
            <a:extLst>
              <a:ext uri="{FF2B5EF4-FFF2-40B4-BE49-F238E27FC236}">
                <a16:creationId xmlns:a16="http://schemas.microsoft.com/office/drawing/2014/main" id="{1C4EA386-6706-B4DD-FDA9-99A19F83CC2D}"/>
              </a:ext>
            </a:extLst>
          </p:cNvPr>
          <p:cNvSpPr txBox="1">
            <a:spLocks/>
          </p:cNvSpPr>
          <p:nvPr/>
        </p:nvSpPr>
        <p:spPr>
          <a:xfrm>
            <a:off x="205372" y="329349"/>
            <a:ext cx="11928572" cy="39995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a:solidFill>
                  <a:srgbClr val="002060"/>
                </a:solidFill>
                <a:latin typeface="Georgia" panose="02040502050405020303" pitchFamily="18" charset="0"/>
                <a:ea typeface="Cambria" panose="02040503050406030204" pitchFamily="18" charset="0"/>
                <a:cs typeface="Times New Roman" panose="02020603050405020304" pitchFamily="18" charset="0"/>
              </a:rPr>
              <a:t>RESULTS - Elemental Composition of Caney-HF Fluid after Experiment (ICPMS)</a:t>
            </a:r>
            <a:endParaRPr lang="en-US" sz="2800" dirty="0">
              <a:solidFill>
                <a:srgbClr val="002060"/>
              </a:solidFill>
              <a:latin typeface="Georgia" panose="02040502050405020303" pitchFamily="18" charset="0"/>
            </a:endParaRPr>
          </a:p>
        </p:txBody>
      </p:sp>
    </p:spTree>
    <p:extLst>
      <p:ext uri="{BB962C8B-B14F-4D97-AF65-F5344CB8AC3E}">
        <p14:creationId xmlns:p14="http://schemas.microsoft.com/office/powerpoint/2010/main" val="7184960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15</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72481" y="978074"/>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FD474DCE-CA12-43A8-9D23-023B43BDAB61}" type="datetime1">
              <a:rPr lang="en-US" smtClean="0"/>
              <a:t>04-Apr-24</a:t>
            </a:fld>
            <a:endParaRPr lang="en-US" dirty="0"/>
          </a:p>
        </p:txBody>
      </p:sp>
      <p:sp>
        <p:nvSpPr>
          <p:cNvPr id="6" name="TextBox 5">
            <a:extLst>
              <a:ext uri="{FF2B5EF4-FFF2-40B4-BE49-F238E27FC236}">
                <a16:creationId xmlns:a16="http://schemas.microsoft.com/office/drawing/2014/main" id="{CBC7B2C9-6DE8-B671-B0D6-839C14322A5C}"/>
              </a:ext>
            </a:extLst>
          </p:cNvPr>
          <p:cNvSpPr txBox="1"/>
          <p:nvPr/>
        </p:nvSpPr>
        <p:spPr>
          <a:xfrm>
            <a:off x="9316481" y="1091821"/>
            <a:ext cx="2639714" cy="4801314"/>
          </a:xfrm>
          <a:prstGeom prst="rect">
            <a:avLst/>
          </a:prstGeom>
          <a:noFill/>
        </p:spPr>
        <p:txBody>
          <a:bodyPr wrap="square" rtlCol="0">
            <a:spAutoFit/>
          </a:bodyPr>
          <a:lstStyle/>
          <a:p>
            <a:r>
              <a:rPr lang="en-US" dirty="0">
                <a:latin typeface="Georgia" panose="02040502050405020303" pitchFamily="18" charset="0"/>
              </a:rPr>
              <a:t>Modeling of experiment shows most elemental concentrations in effluent matching with ICP-MS results</a:t>
            </a:r>
          </a:p>
          <a:p>
            <a:endParaRPr lang="en-US" dirty="0">
              <a:latin typeface="Georgia" panose="02040502050405020303" pitchFamily="18" charset="0"/>
            </a:endParaRPr>
          </a:p>
          <a:p>
            <a:r>
              <a:rPr lang="en-US" dirty="0">
                <a:latin typeface="Georgia" panose="02040502050405020303" pitchFamily="18" charset="0"/>
              </a:rPr>
              <a:t>Due to limitations in complete characterization of rock and fluids, some assumptions were made in the model</a:t>
            </a:r>
          </a:p>
          <a:p>
            <a:endParaRPr lang="en-US" dirty="0">
              <a:latin typeface="Georgia" panose="02040502050405020303" pitchFamily="18" charset="0"/>
            </a:endParaRPr>
          </a:p>
          <a:p>
            <a:r>
              <a:rPr lang="en-US" dirty="0">
                <a:latin typeface="Georgia" panose="02040502050405020303" pitchFamily="18" charset="0"/>
              </a:rPr>
              <a:t>These assumptions and limitations of model are captured in the next slide</a:t>
            </a:r>
          </a:p>
        </p:txBody>
      </p:sp>
      <p:pic>
        <p:nvPicPr>
          <p:cNvPr id="7" name="Picture 6">
            <a:extLst>
              <a:ext uri="{FF2B5EF4-FFF2-40B4-BE49-F238E27FC236}">
                <a16:creationId xmlns:a16="http://schemas.microsoft.com/office/drawing/2014/main" id="{8B92D2B1-8CB1-F165-AD24-B615E5E7A338}"/>
              </a:ext>
            </a:extLst>
          </p:cNvPr>
          <p:cNvPicPr>
            <a:picLocks noChangeAspect="1"/>
          </p:cNvPicPr>
          <p:nvPr/>
        </p:nvPicPr>
        <p:blipFill>
          <a:blip r:embed="rId2"/>
          <a:stretch>
            <a:fillRect/>
          </a:stretch>
        </p:blipFill>
        <p:spPr>
          <a:xfrm>
            <a:off x="172481" y="1091821"/>
            <a:ext cx="9039758" cy="5905782"/>
          </a:xfrm>
          <a:prstGeom prst="rect">
            <a:avLst/>
          </a:prstGeom>
        </p:spPr>
      </p:pic>
      <p:sp>
        <p:nvSpPr>
          <p:cNvPr id="8" name="Title 1">
            <a:extLst>
              <a:ext uri="{FF2B5EF4-FFF2-40B4-BE49-F238E27FC236}">
                <a16:creationId xmlns:a16="http://schemas.microsoft.com/office/drawing/2014/main" id="{61CA05ED-2849-1830-E11D-570781B9C48E}"/>
              </a:ext>
            </a:extLst>
          </p:cNvPr>
          <p:cNvSpPr txBox="1">
            <a:spLocks/>
          </p:cNvSpPr>
          <p:nvPr/>
        </p:nvSpPr>
        <p:spPr>
          <a:xfrm>
            <a:off x="172482" y="261258"/>
            <a:ext cx="11847036" cy="716815"/>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000" b="1" dirty="0">
                <a:solidFill>
                  <a:srgbClr val="002060"/>
                </a:solidFill>
                <a:latin typeface="Georgia" panose="02040502050405020303" pitchFamily="18" charset="0"/>
                <a:cs typeface="Times New Roman" panose="02020603050405020304" pitchFamily="18" charset="0"/>
              </a:rPr>
              <a:t>RESULTS – Model of Experiment (TOUGHREACT Simulator with </a:t>
            </a:r>
            <a:r>
              <a:rPr lang="en-US" sz="2000" b="1" dirty="0" err="1">
                <a:solidFill>
                  <a:srgbClr val="002060"/>
                </a:solidFill>
                <a:latin typeface="Georgia" panose="02040502050405020303" pitchFamily="18" charset="0"/>
                <a:cs typeface="Times New Roman" panose="02020603050405020304" pitchFamily="18" charset="0"/>
              </a:rPr>
              <a:t>Thermodderm</a:t>
            </a:r>
            <a:r>
              <a:rPr lang="en-US" sz="2000" b="1" dirty="0">
                <a:solidFill>
                  <a:srgbClr val="002060"/>
                </a:solidFill>
                <a:latin typeface="Georgia" panose="02040502050405020303" pitchFamily="18" charset="0"/>
                <a:cs typeface="Times New Roman" panose="02020603050405020304" pitchFamily="18" charset="0"/>
              </a:rPr>
              <a:t> Thermodynamic Database) by LBNL</a:t>
            </a:r>
          </a:p>
        </p:txBody>
      </p:sp>
    </p:spTree>
    <p:extLst>
      <p:ext uri="{BB962C8B-B14F-4D97-AF65-F5344CB8AC3E}">
        <p14:creationId xmlns:p14="http://schemas.microsoft.com/office/powerpoint/2010/main" val="25812377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16</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72481" y="673274"/>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FD474DCE-CA12-43A8-9D23-023B43BDAB61}" type="datetime1">
              <a:rPr lang="en-US" smtClean="0"/>
              <a:t>04-Apr-24</a:t>
            </a:fld>
            <a:endParaRPr lang="en-US" dirty="0"/>
          </a:p>
        </p:txBody>
      </p:sp>
      <p:sp>
        <p:nvSpPr>
          <p:cNvPr id="2" name="Title 1">
            <a:extLst>
              <a:ext uri="{FF2B5EF4-FFF2-40B4-BE49-F238E27FC236}">
                <a16:creationId xmlns:a16="http://schemas.microsoft.com/office/drawing/2014/main" id="{9F58AD76-7EC2-B9F8-4AA0-0558DF79590E}"/>
              </a:ext>
            </a:extLst>
          </p:cNvPr>
          <p:cNvSpPr>
            <a:spLocks noGrp="1"/>
          </p:cNvSpPr>
          <p:nvPr>
            <p:ph type="title"/>
          </p:nvPr>
        </p:nvSpPr>
        <p:spPr>
          <a:xfrm>
            <a:off x="2387744" y="136525"/>
            <a:ext cx="8142257" cy="536749"/>
          </a:xfrm>
        </p:spPr>
        <p:txBody>
          <a:bodyPr>
            <a:normAutofit/>
          </a:bodyPr>
          <a:lstStyle/>
          <a:p>
            <a:pPr algn="ctr"/>
            <a:r>
              <a:rPr lang="en-US" sz="2800" b="1" dirty="0">
                <a:solidFill>
                  <a:srgbClr val="002060"/>
                </a:solidFill>
                <a:latin typeface="Georgia" panose="02040502050405020303" pitchFamily="18" charset="0"/>
                <a:cs typeface="Times New Roman" panose="02020603050405020304" pitchFamily="18" charset="0"/>
              </a:rPr>
              <a:t>RESULTS – Model of Experiment</a:t>
            </a:r>
          </a:p>
        </p:txBody>
      </p:sp>
      <p:sp>
        <p:nvSpPr>
          <p:cNvPr id="7" name="TextBox 6">
            <a:extLst>
              <a:ext uri="{FF2B5EF4-FFF2-40B4-BE49-F238E27FC236}">
                <a16:creationId xmlns:a16="http://schemas.microsoft.com/office/drawing/2014/main" id="{FB2EE929-FFEA-1AEF-04AB-13BA8B1F0365}"/>
              </a:ext>
            </a:extLst>
          </p:cNvPr>
          <p:cNvSpPr txBox="1"/>
          <p:nvPr/>
        </p:nvSpPr>
        <p:spPr>
          <a:xfrm>
            <a:off x="657935" y="906601"/>
            <a:ext cx="10876127" cy="5632311"/>
          </a:xfrm>
          <a:prstGeom prst="rect">
            <a:avLst/>
          </a:prstGeom>
          <a:noFill/>
        </p:spPr>
        <p:txBody>
          <a:bodyPr wrap="square">
            <a:spAutoFit/>
          </a:bodyPr>
          <a:lstStyle/>
          <a:p>
            <a:r>
              <a:rPr lang="en-US" i="0" dirty="0">
                <a:effectLst/>
                <a:latin typeface="Georgia" panose="02040502050405020303" pitchFamily="18" charset="0"/>
              </a:rPr>
              <a:t>The following uncertainties and limitations are worth noting about modeling of experiment:</a:t>
            </a:r>
          </a:p>
          <a:p>
            <a:endParaRPr lang="en-US" i="0" dirty="0">
              <a:effectLst/>
              <a:latin typeface="Georgia" panose="02040502050405020303" pitchFamily="18" charset="0"/>
            </a:endParaRPr>
          </a:p>
          <a:p>
            <a:r>
              <a:rPr lang="en-US" b="1" i="0" dirty="0">
                <a:effectLst/>
                <a:latin typeface="Georgia" panose="02040502050405020303" pitchFamily="18" charset="0"/>
              </a:rPr>
              <a:t>Thermodynamic data/models</a:t>
            </a:r>
          </a:p>
          <a:p>
            <a:pPr lvl="1"/>
            <a:r>
              <a:rPr lang="en-US" i="0" dirty="0">
                <a:effectLst/>
                <a:latin typeface="Georgia" panose="02040502050405020303" pitchFamily="18" charset="0"/>
              </a:rPr>
              <a:t>Modeled minerals of mixed composition (e.g. clays) may not have the same composition as in the rock formation</a:t>
            </a:r>
          </a:p>
          <a:p>
            <a:pPr lvl="1"/>
            <a:r>
              <a:rPr lang="en-US" i="0" dirty="0">
                <a:effectLst/>
                <a:latin typeface="Georgia" panose="02040502050405020303" pitchFamily="18" charset="0"/>
              </a:rPr>
              <a:t>Fluid salinity may exceed the validity range of the implemented ion activity model (extended Debye-</a:t>
            </a:r>
            <a:r>
              <a:rPr lang="en-US" i="0" dirty="0" err="1">
                <a:effectLst/>
                <a:latin typeface="Georgia" panose="02040502050405020303" pitchFamily="18" charset="0"/>
              </a:rPr>
              <a:t>Hückel</a:t>
            </a:r>
            <a:r>
              <a:rPr lang="en-US" i="0" dirty="0">
                <a:effectLst/>
                <a:latin typeface="Georgia" panose="02040502050405020303" pitchFamily="18" charset="0"/>
              </a:rPr>
              <a:t>)</a:t>
            </a:r>
          </a:p>
          <a:p>
            <a:br>
              <a:rPr lang="en-US" dirty="0">
                <a:latin typeface="Georgia" panose="02040502050405020303" pitchFamily="18" charset="0"/>
              </a:rPr>
            </a:br>
            <a:r>
              <a:rPr lang="en-US" b="1" i="0" dirty="0">
                <a:effectLst/>
                <a:latin typeface="Georgia" panose="02040502050405020303" pitchFamily="18" charset="0"/>
              </a:rPr>
              <a:t>Reconstruction of the Fracturing compositions</a:t>
            </a:r>
          </a:p>
          <a:p>
            <a:pPr lvl="1"/>
            <a:r>
              <a:rPr lang="en-US" i="0" dirty="0">
                <a:effectLst/>
                <a:latin typeface="Georgia" panose="02040502050405020303" pitchFamily="18" charset="0"/>
              </a:rPr>
              <a:t>Anion concentrations computed from assumptions</a:t>
            </a:r>
            <a:br>
              <a:rPr lang="en-US" dirty="0">
                <a:latin typeface="Georgia" panose="02040502050405020303" pitchFamily="18" charset="0"/>
              </a:rPr>
            </a:br>
            <a:r>
              <a:rPr lang="en-US" i="0" dirty="0">
                <a:effectLst/>
                <a:latin typeface="Georgia" panose="02040502050405020303" pitchFamily="18" charset="0"/>
              </a:rPr>
              <a:t>Organic compounds besides acetate were neglected (unknown potential effects on experimental results)</a:t>
            </a:r>
          </a:p>
          <a:p>
            <a:br>
              <a:rPr lang="en-US" dirty="0">
                <a:latin typeface="Georgia" panose="02040502050405020303" pitchFamily="18" charset="0"/>
              </a:rPr>
            </a:br>
            <a:r>
              <a:rPr lang="en-US" b="1" i="0" dirty="0">
                <a:effectLst/>
                <a:latin typeface="Georgia" panose="02040502050405020303" pitchFamily="18" charset="0"/>
              </a:rPr>
              <a:t>Rock formation mineralogy</a:t>
            </a:r>
          </a:p>
          <a:p>
            <a:pPr lvl="1"/>
            <a:r>
              <a:rPr lang="en-US" i="0" dirty="0">
                <a:effectLst/>
                <a:latin typeface="Georgia" panose="02040502050405020303" pitchFamily="18" charset="0"/>
              </a:rPr>
              <a:t>Trace or amorphous minerals (undetected by XRD) impact the system geochemistry – amounts and types were assumed</a:t>
            </a:r>
          </a:p>
          <a:p>
            <a:br>
              <a:rPr lang="en-US" dirty="0">
                <a:latin typeface="Georgia" panose="02040502050405020303" pitchFamily="18" charset="0"/>
              </a:rPr>
            </a:br>
            <a:r>
              <a:rPr lang="en-US" b="1" i="0" dirty="0">
                <a:effectLst/>
                <a:latin typeface="Georgia" panose="02040502050405020303" pitchFamily="18" charset="0"/>
              </a:rPr>
              <a:t>Sampling effects</a:t>
            </a:r>
          </a:p>
          <a:p>
            <a:pPr lvl="1"/>
            <a:r>
              <a:rPr lang="en-US" i="0" dirty="0">
                <a:effectLst/>
                <a:latin typeface="Georgia" panose="02040502050405020303" pitchFamily="18" charset="0"/>
              </a:rPr>
              <a:t>Interactions with atmosphere (O2, CO2 impact pH and redox)</a:t>
            </a:r>
            <a:br>
              <a:rPr lang="en-US" dirty="0">
                <a:latin typeface="Georgia" panose="02040502050405020303" pitchFamily="18" charset="0"/>
              </a:rPr>
            </a:br>
            <a:r>
              <a:rPr lang="en-US" i="0" dirty="0">
                <a:effectLst/>
                <a:latin typeface="Georgia" panose="02040502050405020303" pitchFamily="18" charset="0"/>
              </a:rPr>
              <a:t>Mineral reaction rates (kinetic constants, surface area)</a:t>
            </a:r>
            <a:endParaRPr lang="en-US" dirty="0">
              <a:latin typeface="Georgia" panose="02040502050405020303" pitchFamily="18" charset="0"/>
            </a:endParaRPr>
          </a:p>
        </p:txBody>
      </p:sp>
    </p:spTree>
    <p:extLst>
      <p:ext uri="{BB962C8B-B14F-4D97-AF65-F5344CB8AC3E}">
        <p14:creationId xmlns:p14="http://schemas.microsoft.com/office/powerpoint/2010/main" val="32505297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17</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72481" y="1009553"/>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560553CA-55EE-4658-ACF1-A52E97571E24}" type="datetime1">
              <a:rPr lang="en-US" smtClean="0"/>
              <a:t>04-Apr-24</a:t>
            </a:fld>
            <a:endParaRPr lang="en-US" dirty="0"/>
          </a:p>
        </p:txBody>
      </p:sp>
      <p:sp>
        <p:nvSpPr>
          <p:cNvPr id="15" name="Title 1">
            <a:extLst>
              <a:ext uri="{FF2B5EF4-FFF2-40B4-BE49-F238E27FC236}">
                <a16:creationId xmlns:a16="http://schemas.microsoft.com/office/drawing/2014/main" id="{1C4EA386-6706-B4DD-FDA9-99A19F83CC2D}"/>
              </a:ext>
            </a:extLst>
          </p:cNvPr>
          <p:cNvSpPr txBox="1">
            <a:spLocks/>
          </p:cNvSpPr>
          <p:nvPr/>
        </p:nvSpPr>
        <p:spPr>
          <a:xfrm>
            <a:off x="172481" y="362192"/>
            <a:ext cx="11928572" cy="39995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a:solidFill>
                  <a:srgbClr val="002060"/>
                </a:solidFill>
                <a:latin typeface="Georgia" panose="02040502050405020303" pitchFamily="18" charset="0"/>
                <a:ea typeface="Cambria" panose="02040503050406030204" pitchFamily="18" charset="0"/>
                <a:cs typeface="Times New Roman" panose="02020603050405020304" pitchFamily="18" charset="0"/>
              </a:rPr>
              <a:t>RESULTS - Mineralogical Alterations in Vertical Well Samples</a:t>
            </a:r>
            <a:endParaRPr lang="en-US" sz="2800" dirty="0">
              <a:solidFill>
                <a:srgbClr val="002060"/>
              </a:solidFill>
              <a:latin typeface="Georgia" panose="02040502050405020303" pitchFamily="18" charset="0"/>
            </a:endParaRPr>
          </a:p>
        </p:txBody>
      </p:sp>
      <p:pic>
        <p:nvPicPr>
          <p:cNvPr id="7" name="Picture 6">
            <a:extLst>
              <a:ext uri="{FF2B5EF4-FFF2-40B4-BE49-F238E27FC236}">
                <a16:creationId xmlns:a16="http://schemas.microsoft.com/office/drawing/2014/main" id="{3A2E24C6-88D7-FF03-E31B-676E12474AAD}"/>
              </a:ext>
            </a:extLst>
          </p:cNvPr>
          <p:cNvPicPr>
            <a:picLocks noChangeAspect="1"/>
          </p:cNvPicPr>
          <p:nvPr/>
        </p:nvPicPr>
        <p:blipFill>
          <a:blip r:embed="rId2"/>
          <a:stretch>
            <a:fillRect/>
          </a:stretch>
        </p:blipFill>
        <p:spPr>
          <a:xfrm>
            <a:off x="7329941" y="4917425"/>
            <a:ext cx="1508946" cy="1871561"/>
          </a:xfrm>
          <a:prstGeom prst="rect">
            <a:avLst/>
          </a:prstGeom>
        </p:spPr>
      </p:pic>
      <p:sp>
        <p:nvSpPr>
          <p:cNvPr id="8" name="TextBox 7">
            <a:extLst>
              <a:ext uri="{FF2B5EF4-FFF2-40B4-BE49-F238E27FC236}">
                <a16:creationId xmlns:a16="http://schemas.microsoft.com/office/drawing/2014/main" id="{2192CB00-20BA-E20A-571C-F5C8426F16D6}"/>
              </a:ext>
            </a:extLst>
          </p:cNvPr>
          <p:cNvSpPr txBox="1"/>
          <p:nvPr/>
        </p:nvSpPr>
        <p:spPr>
          <a:xfrm>
            <a:off x="7192371" y="1423694"/>
            <a:ext cx="4626590" cy="1692771"/>
          </a:xfrm>
          <a:prstGeom prst="rect">
            <a:avLst/>
          </a:prstGeom>
          <a:noFill/>
        </p:spPr>
        <p:txBody>
          <a:bodyPr wrap="square" rtlCol="0">
            <a:spAutoFit/>
          </a:bodyPr>
          <a:lstStyle/>
          <a:p>
            <a:pPr marL="285750" indent="-285750" algn="just">
              <a:buFont typeface="Arial" panose="020B0604020202020204" pitchFamily="34" charset="0"/>
              <a:buChar char="•"/>
            </a:pPr>
            <a:r>
              <a:rPr lang="en-US" dirty="0">
                <a:latin typeface="Georgia" panose="02040502050405020303" pitchFamily="18" charset="0"/>
                <a:ea typeface="Cambria" panose="02040503050406030204" pitchFamily="18" charset="0"/>
              </a:rPr>
              <a:t>Pyrite dissolution occurs within the first 7 days of reaction </a:t>
            </a:r>
          </a:p>
          <a:p>
            <a:pPr marL="285750" indent="-285750" algn="just">
              <a:buFont typeface="Arial" panose="020B0604020202020204" pitchFamily="34" charset="0"/>
              <a:buChar char="•"/>
            </a:pPr>
            <a:endParaRPr lang="en-US" sz="1400" dirty="0">
              <a:latin typeface="Georgia" panose="02040502050405020303" pitchFamily="18" charset="0"/>
              <a:ea typeface="Cambria" panose="02040503050406030204" pitchFamily="18" charset="0"/>
            </a:endParaRPr>
          </a:p>
          <a:p>
            <a:pPr marL="285750" indent="-285750" algn="just">
              <a:buFont typeface="Arial" panose="020B0604020202020204" pitchFamily="34" charset="0"/>
              <a:buChar char="•"/>
            </a:pPr>
            <a:r>
              <a:rPr lang="en-US" dirty="0">
                <a:latin typeface="Georgia" panose="02040502050405020303" pitchFamily="18" charset="0"/>
                <a:ea typeface="Cambria" panose="02040503050406030204" pitchFamily="18" charset="0"/>
              </a:rPr>
              <a:t>Quartz reduces in the first 7 days but increases between 7 to 30 days whilst carbonate is relatively stable</a:t>
            </a:r>
          </a:p>
        </p:txBody>
      </p:sp>
      <p:sp>
        <p:nvSpPr>
          <p:cNvPr id="9" name="TextBox 8">
            <a:extLst>
              <a:ext uri="{FF2B5EF4-FFF2-40B4-BE49-F238E27FC236}">
                <a16:creationId xmlns:a16="http://schemas.microsoft.com/office/drawing/2014/main" id="{FBA09C62-8724-DC11-7F50-740B45F2CA81}"/>
              </a:ext>
            </a:extLst>
          </p:cNvPr>
          <p:cNvSpPr txBox="1"/>
          <p:nvPr/>
        </p:nvSpPr>
        <p:spPr>
          <a:xfrm>
            <a:off x="7192371" y="3155641"/>
            <a:ext cx="4626590" cy="1692771"/>
          </a:xfrm>
          <a:prstGeom prst="rect">
            <a:avLst/>
          </a:prstGeom>
          <a:noFill/>
        </p:spPr>
        <p:txBody>
          <a:bodyPr wrap="square" rtlCol="0">
            <a:spAutoFit/>
          </a:bodyPr>
          <a:lstStyle>
            <a:defPPr>
              <a:defRPr lang="en-US"/>
            </a:defPPr>
            <a:lvl1pPr algn="just">
              <a:defRPr>
                <a:latin typeface="Cambria" panose="02040503050406030204" pitchFamily="18" charset="0"/>
                <a:ea typeface="Cambria" panose="02040503050406030204" pitchFamily="18" charset="0"/>
              </a:defRPr>
            </a:lvl1pPr>
          </a:lstStyle>
          <a:p>
            <a:pPr marL="285750" indent="-285750">
              <a:buFont typeface="Arial" panose="020B0604020202020204" pitchFamily="34" charset="0"/>
              <a:buChar char="•"/>
            </a:pPr>
            <a:r>
              <a:rPr lang="en-US" dirty="0">
                <a:latin typeface="Georgia" panose="02040502050405020303" pitchFamily="18" charset="0"/>
              </a:rPr>
              <a:t>Feldspar composition reduces and completely breakdown after 30 days </a:t>
            </a:r>
          </a:p>
          <a:p>
            <a:pPr marL="285750" indent="-285750">
              <a:buFont typeface="Arial" panose="020B0604020202020204" pitchFamily="34" charset="0"/>
              <a:buChar char="•"/>
            </a:pPr>
            <a:endParaRPr lang="en-US" sz="1400" dirty="0">
              <a:latin typeface="Georgia" panose="02040502050405020303" pitchFamily="18" charset="0"/>
            </a:endParaRPr>
          </a:p>
          <a:p>
            <a:pPr marL="285750" indent="-285750">
              <a:buFont typeface="Arial" panose="020B0604020202020204" pitchFamily="34" charset="0"/>
              <a:buChar char="•"/>
            </a:pPr>
            <a:r>
              <a:rPr lang="en-US" dirty="0" err="1">
                <a:latin typeface="Georgia" panose="02040502050405020303" pitchFamily="18" charset="0"/>
              </a:rPr>
              <a:t>Illite</a:t>
            </a:r>
            <a:r>
              <a:rPr lang="en-US" dirty="0">
                <a:latin typeface="Georgia" panose="02040502050405020303" pitchFamily="18" charset="0"/>
              </a:rPr>
              <a:t> composition shows an increasing trend over 7 days but remains relatively the same between 7 days and 30 days</a:t>
            </a:r>
          </a:p>
        </p:txBody>
      </p:sp>
      <p:sp>
        <p:nvSpPr>
          <p:cNvPr id="23" name="TextBox 22">
            <a:extLst>
              <a:ext uri="{FF2B5EF4-FFF2-40B4-BE49-F238E27FC236}">
                <a16:creationId xmlns:a16="http://schemas.microsoft.com/office/drawing/2014/main" id="{4B61C352-7258-6F33-ED8D-4CC7223C1EB7}"/>
              </a:ext>
            </a:extLst>
          </p:cNvPr>
          <p:cNvSpPr txBox="1"/>
          <p:nvPr/>
        </p:nvSpPr>
        <p:spPr>
          <a:xfrm>
            <a:off x="8934936" y="4805281"/>
            <a:ext cx="2322815" cy="1318823"/>
          </a:xfrm>
          <a:prstGeom prst="rect">
            <a:avLst/>
          </a:prstGeom>
          <a:noFill/>
        </p:spPr>
        <p:txBody>
          <a:bodyPr wrap="square" rtlCol="0">
            <a:spAutoFit/>
          </a:bodyPr>
          <a:lstStyle/>
          <a:p>
            <a:pPr>
              <a:lnSpc>
                <a:spcPct val="200000"/>
              </a:lnSpc>
            </a:pPr>
            <a:r>
              <a:rPr lang="en-US" sz="1400" b="1" dirty="0">
                <a:latin typeface="Georgia" panose="02040502050405020303" pitchFamily="18" charset="0"/>
                <a:ea typeface="Cambria" panose="02040503050406030204" pitchFamily="18" charset="0"/>
              </a:rPr>
              <a:t>V – Vertical Well              </a:t>
            </a:r>
          </a:p>
          <a:p>
            <a:pPr>
              <a:lnSpc>
                <a:spcPct val="200000"/>
              </a:lnSpc>
            </a:pPr>
            <a:r>
              <a:rPr lang="en-US" sz="1400" b="1" dirty="0">
                <a:latin typeface="Georgia" panose="02040502050405020303" pitchFamily="18" charset="0"/>
                <a:ea typeface="Cambria" panose="02040503050406030204" pitchFamily="18" charset="0"/>
              </a:rPr>
              <a:t>(7) – 7 days reaction         </a:t>
            </a:r>
          </a:p>
          <a:p>
            <a:pPr>
              <a:lnSpc>
                <a:spcPct val="200000"/>
              </a:lnSpc>
            </a:pPr>
            <a:r>
              <a:rPr lang="en-US" sz="1400" b="1" dirty="0">
                <a:latin typeface="Georgia" panose="02040502050405020303" pitchFamily="18" charset="0"/>
                <a:ea typeface="Cambria" panose="02040503050406030204" pitchFamily="18" charset="0"/>
              </a:rPr>
              <a:t>(30) – 30 days reaction</a:t>
            </a:r>
          </a:p>
        </p:txBody>
      </p:sp>
      <p:grpSp>
        <p:nvGrpSpPr>
          <p:cNvPr id="13" name="Group 12">
            <a:extLst>
              <a:ext uri="{FF2B5EF4-FFF2-40B4-BE49-F238E27FC236}">
                <a16:creationId xmlns:a16="http://schemas.microsoft.com/office/drawing/2014/main" id="{F2D33F90-787C-7148-560E-62963036C385}"/>
              </a:ext>
            </a:extLst>
          </p:cNvPr>
          <p:cNvGrpSpPr/>
          <p:nvPr/>
        </p:nvGrpSpPr>
        <p:grpSpPr>
          <a:xfrm>
            <a:off x="-248681" y="920715"/>
            <a:ext cx="7723538" cy="5868271"/>
            <a:chOff x="817123" y="1017674"/>
            <a:chExt cx="6270895" cy="4822651"/>
          </a:xfrm>
        </p:grpSpPr>
        <p:pic>
          <p:nvPicPr>
            <p:cNvPr id="14" name="Picture 13">
              <a:extLst>
                <a:ext uri="{FF2B5EF4-FFF2-40B4-BE49-F238E27FC236}">
                  <a16:creationId xmlns:a16="http://schemas.microsoft.com/office/drawing/2014/main" id="{8DAE0DA9-22E5-CD2D-6E65-1A78C7F0DDAD}"/>
                </a:ext>
              </a:extLst>
            </p:cNvPr>
            <p:cNvPicPr>
              <a:picLocks noChangeAspect="1"/>
            </p:cNvPicPr>
            <p:nvPr/>
          </p:nvPicPr>
          <p:blipFill>
            <a:blip r:embed="rId3"/>
            <a:stretch>
              <a:fillRect/>
            </a:stretch>
          </p:blipFill>
          <p:spPr>
            <a:xfrm>
              <a:off x="817123" y="1017674"/>
              <a:ext cx="6270895" cy="4822651"/>
            </a:xfrm>
            <a:prstGeom prst="rect">
              <a:avLst/>
            </a:prstGeom>
            <a:ln w="19050">
              <a:noFill/>
            </a:ln>
          </p:spPr>
        </p:pic>
        <p:sp>
          <p:nvSpPr>
            <p:cNvPr id="16" name="Rectangle 15">
              <a:extLst>
                <a:ext uri="{FF2B5EF4-FFF2-40B4-BE49-F238E27FC236}">
                  <a16:creationId xmlns:a16="http://schemas.microsoft.com/office/drawing/2014/main" id="{10CD10C2-B3F9-E3BC-946F-7EA608099E60}"/>
                </a:ext>
              </a:extLst>
            </p:cNvPr>
            <p:cNvSpPr/>
            <p:nvPr/>
          </p:nvSpPr>
          <p:spPr>
            <a:xfrm>
              <a:off x="1711775" y="1556426"/>
              <a:ext cx="968777" cy="3249038"/>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7" name="Rectangle 16">
              <a:extLst>
                <a:ext uri="{FF2B5EF4-FFF2-40B4-BE49-F238E27FC236}">
                  <a16:creationId xmlns:a16="http://schemas.microsoft.com/office/drawing/2014/main" id="{376909F8-066D-58D7-070D-25073A2050BE}"/>
                </a:ext>
              </a:extLst>
            </p:cNvPr>
            <p:cNvSpPr/>
            <p:nvPr/>
          </p:nvSpPr>
          <p:spPr>
            <a:xfrm>
              <a:off x="2727450" y="1556426"/>
              <a:ext cx="968777" cy="3249038"/>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8" name="Rectangle 17">
              <a:extLst>
                <a:ext uri="{FF2B5EF4-FFF2-40B4-BE49-F238E27FC236}">
                  <a16:creationId xmlns:a16="http://schemas.microsoft.com/office/drawing/2014/main" id="{9F8792D8-E4C9-372D-4726-A9F480F9E554}"/>
                </a:ext>
              </a:extLst>
            </p:cNvPr>
            <p:cNvSpPr/>
            <p:nvPr/>
          </p:nvSpPr>
          <p:spPr>
            <a:xfrm>
              <a:off x="3737662" y="1562912"/>
              <a:ext cx="968777" cy="3249038"/>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9" name="Rectangle 18">
              <a:extLst>
                <a:ext uri="{FF2B5EF4-FFF2-40B4-BE49-F238E27FC236}">
                  <a16:creationId xmlns:a16="http://schemas.microsoft.com/office/drawing/2014/main" id="{B1CE01D4-BFF4-1486-2553-F090659A6536}"/>
                </a:ext>
              </a:extLst>
            </p:cNvPr>
            <p:cNvSpPr/>
            <p:nvPr/>
          </p:nvSpPr>
          <p:spPr>
            <a:xfrm>
              <a:off x="4739611" y="1562912"/>
              <a:ext cx="968777" cy="3249038"/>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0" name="Rectangle 19">
              <a:extLst>
                <a:ext uri="{FF2B5EF4-FFF2-40B4-BE49-F238E27FC236}">
                  <a16:creationId xmlns:a16="http://schemas.microsoft.com/office/drawing/2014/main" id="{78C912D1-6F16-5182-AB3E-B79FFF194A30}"/>
                </a:ext>
              </a:extLst>
            </p:cNvPr>
            <p:cNvSpPr/>
            <p:nvPr/>
          </p:nvSpPr>
          <p:spPr>
            <a:xfrm>
              <a:off x="5751533" y="1556426"/>
              <a:ext cx="968777" cy="3249038"/>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Tree>
    <p:extLst>
      <p:ext uri="{BB962C8B-B14F-4D97-AF65-F5344CB8AC3E}">
        <p14:creationId xmlns:p14="http://schemas.microsoft.com/office/powerpoint/2010/main" val="8324011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18</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72481" y="1009553"/>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560553CA-55EE-4658-ACF1-A52E97571E24}" type="datetime1">
              <a:rPr lang="en-US" smtClean="0"/>
              <a:t>04-Apr-24</a:t>
            </a:fld>
            <a:endParaRPr lang="en-US" dirty="0"/>
          </a:p>
        </p:txBody>
      </p:sp>
      <p:sp>
        <p:nvSpPr>
          <p:cNvPr id="15" name="Title 1">
            <a:extLst>
              <a:ext uri="{FF2B5EF4-FFF2-40B4-BE49-F238E27FC236}">
                <a16:creationId xmlns:a16="http://schemas.microsoft.com/office/drawing/2014/main" id="{1C4EA386-6706-B4DD-FDA9-99A19F83CC2D}"/>
              </a:ext>
            </a:extLst>
          </p:cNvPr>
          <p:cNvSpPr txBox="1">
            <a:spLocks/>
          </p:cNvSpPr>
          <p:nvPr/>
        </p:nvSpPr>
        <p:spPr>
          <a:xfrm>
            <a:off x="172481" y="362192"/>
            <a:ext cx="11928572" cy="39995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a:solidFill>
                  <a:srgbClr val="002060"/>
                </a:solidFill>
                <a:latin typeface="Georgia" panose="02040502050405020303" pitchFamily="18" charset="0"/>
                <a:ea typeface="Cambria" panose="02040503050406030204" pitchFamily="18" charset="0"/>
                <a:cs typeface="Times New Roman" panose="02020603050405020304" pitchFamily="18" charset="0"/>
              </a:rPr>
              <a:t>RESULTS - Mineralogical Alterations in Horizontal Well Samples</a:t>
            </a:r>
            <a:endParaRPr lang="en-US" sz="2800" dirty="0">
              <a:solidFill>
                <a:srgbClr val="002060"/>
              </a:solidFill>
              <a:latin typeface="Georgia" panose="02040502050405020303" pitchFamily="18" charset="0"/>
            </a:endParaRPr>
          </a:p>
        </p:txBody>
      </p:sp>
      <p:pic>
        <p:nvPicPr>
          <p:cNvPr id="7" name="Picture 6">
            <a:extLst>
              <a:ext uri="{FF2B5EF4-FFF2-40B4-BE49-F238E27FC236}">
                <a16:creationId xmlns:a16="http://schemas.microsoft.com/office/drawing/2014/main" id="{3A2E24C6-88D7-FF03-E31B-676E12474AAD}"/>
              </a:ext>
            </a:extLst>
          </p:cNvPr>
          <p:cNvPicPr>
            <a:picLocks noChangeAspect="1"/>
          </p:cNvPicPr>
          <p:nvPr/>
        </p:nvPicPr>
        <p:blipFill>
          <a:blip r:embed="rId2"/>
          <a:stretch>
            <a:fillRect/>
          </a:stretch>
        </p:blipFill>
        <p:spPr>
          <a:xfrm>
            <a:off x="7226525" y="4731697"/>
            <a:ext cx="1508946" cy="1871561"/>
          </a:xfrm>
          <a:prstGeom prst="rect">
            <a:avLst/>
          </a:prstGeom>
        </p:spPr>
      </p:pic>
      <p:sp>
        <p:nvSpPr>
          <p:cNvPr id="8" name="TextBox 7">
            <a:extLst>
              <a:ext uri="{FF2B5EF4-FFF2-40B4-BE49-F238E27FC236}">
                <a16:creationId xmlns:a16="http://schemas.microsoft.com/office/drawing/2014/main" id="{2192CB00-20BA-E20A-571C-F5C8426F16D6}"/>
              </a:ext>
            </a:extLst>
          </p:cNvPr>
          <p:cNvSpPr txBox="1"/>
          <p:nvPr/>
        </p:nvSpPr>
        <p:spPr>
          <a:xfrm>
            <a:off x="6934238" y="1313884"/>
            <a:ext cx="4898372" cy="1415772"/>
          </a:xfrm>
          <a:prstGeom prst="rect">
            <a:avLst/>
          </a:prstGeom>
          <a:noFill/>
        </p:spPr>
        <p:txBody>
          <a:bodyPr wrap="square" rtlCol="0">
            <a:spAutoFit/>
          </a:bodyPr>
          <a:lstStyle/>
          <a:p>
            <a:pPr marL="285750" indent="-285750" algn="just">
              <a:buFont typeface="Arial" panose="020B0604020202020204" pitchFamily="34" charset="0"/>
              <a:buChar char="•"/>
            </a:pPr>
            <a:r>
              <a:rPr lang="en-US" dirty="0">
                <a:latin typeface="Georgia" panose="02040502050405020303" pitchFamily="18" charset="0"/>
                <a:ea typeface="Cambria" panose="02040503050406030204" pitchFamily="18" charset="0"/>
              </a:rPr>
              <a:t>Pyrite breakdown occurs within the first 7 days of reaction </a:t>
            </a:r>
          </a:p>
          <a:p>
            <a:pPr marL="285750" indent="-285750" algn="just">
              <a:buFont typeface="Arial" panose="020B0604020202020204" pitchFamily="34" charset="0"/>
              <a:buChar char="•"/>
            </a:pPr>
            <a:endParaRPr lang="en-US" sz="1400" dirty="0">
              <a:latin typeface="Georgia" panose="02040502050405020303" pitchFamily="18" charset="0"/>
              <a:ea typeface="Cambria" panose="02040503050406030204" pitchFamily="18" charset="0"/>
            </a:endParaRPr>
          </a:p>
          <a:p>
            <a:pPr marL="285750" indent="-285750" algn="just">
              <a:buFont typeface="Arial" panose="020B0604020202020204" pitchFamily="34" charset="0"/>
              <a:buChar char="•"/>
            </a:pPr>
            <a:r>
              <a:rPr lang="en-US" dirty="0">
                <a:latin typeface="Georgia" panose="02040502050405020303" pitchFamily="18" charset="0"/>
                <a:ea typeface="Cambria" panose="02040503050406030204" pitchFamily="18" charset="0"/>
              </a:rPr>
              <a:t>Composition of quartz drops after 7 days but increases between 7 to 30 days</a:t>
            </a:r>
          </a:p>
        </p:txBody>
      </p:sp>
      <p:sp>
        <p:nvSpPr>
          <p:cNvPr id="9" name="TextBox 8">
            <a:extLst>
              <a:ext uri="{FF2B5EF4-FFF2-40B4-BE49-F238E27FC236}">
                <a16:creationId xmlns:a16="http://schemas.microsoft.com/office/drawing/2014/main" id="{FBA09C62-8724-DC11-7F50-740B45F2CA81}"/>
              </a:ext>
            </a:extLst>
          </p:cNvPr>
          <p:cNvSpPr txBox="1"/>
          <p:nvPr/>
        </p:nvSpPr>
        <p:spPr>
          <a:xfrm>
            <a:off x="6934237" y="2881922"/>
            <a:ext cx="4898372" cy="1692771"/>
          </a:xfrm>
          <a:prstGeom prst="rect">
            <a:avLst/>
          </a:prstGeom>
          <a:noFill/>
        </p:spPr>
        <p:txBody>
          <a:bodyPr wrap="square" rtlCol="0">
            <a:spAutoFit/>
          </a:bodyPr>
          <a:lstStyle>
            <a:defPPr>
              <a:defRPr lang="en-US"/>
            </a:defPPr>
            <a:lvl1pPr algn="just">
              <a:defRPr>
                <a:latin typeface="Cambria" panose="02040503050406030204" pitchFamily="18" charset="0"/>
                <a:ea typeface="Cambria" panose="02040503050406030204" pitchFamily="18" charset="0"/>
              </a:defRPr>
            </a:lvl1pPr>
          </a:lstStyle>
          <a:p>
            <a:pPr marL="285750" indent="-285750">
              <a:buFont typeface="Arial" panose="020B0604020202020204" pitchFamily="34" charset="0"/>
              <a:buChar char="•"/>
            </a:pPr>
            <a:r>
              <a:rPr lang="en-US" dirty="0">
                <a:latin typeface="Georgia" panose="02040502050405020303" pitchFamily="18" charset="0"/>
              </a:rPr>
              <a:t>Feldspar reduces continuously and mostly dissolve or transform by 30 days </a:t>
            </a:r>
          </a:p>
          <a:p>
            <a:pPr marL="285750" indent="-285750">
              <a:buFont typeface="Arial" panose="020B0604020202020204" pitchFamily="34" charset="0"/>
              <a:buChar char="•"/>
            </a:pPr>
            <a:endParaRPr lang="en-US" sz="1400" dirty="0">
              <a:latin typeface="Georgia" panose="02040502050405020303" pitchFamily="18" charset="0"/>
            </a:endParaRPr>
          </a:p>
          <a:p>
            <a:pPr marL="285750" indent="-285750">
              <a:buFont typeface="Arial" panose="020B0604020202020204" pitchFamily="34" charset="0"/>
              <a:buChar char="•"/>
            </a:pPr>
            <a:r>
              <a:rPr lang="en-US" dirty="0" err="1">
                <a:latin typeface="Georgia" panose="02040502050405020303" pitchFamily="18" charset="0"/>
              </a:rPr>
              <a:t>Illite</a:t>
            </a:r>
            <a:r>
              <a:rPr lang="en-US" dirty="0">
                <a:latin typeface="Georgia" panose="02040502050405020303" pitchFamily="18" charset="0"/>
              </a:rPr>
              <a:t> composition shows an increasing trend after 7 days reaction and decreases between 7 and 30 days</a:t>
            </a:r>
          </a:p>
        </p:txBody>
      </p:sp>
      <p:sp>
        <p:nvSpPr>
          <p:cNvPr id="5" name="TextBox 4">
            <a:extLst>
              <a:ext uri="{FF2B5EF4-FFF2-40B4-BE49-F238E27FC236}">
                <a16:creationId xmlns:a16="http://schemas.microsoft.com/office/drawing/2014/main" id="{2CC66464-1AFE-37A5-0817-579184486F5F}"/>
              </a:ext>
            </a:extLst>
          </p:cNvPr>
          <p:cNvSpPr txBox="1"/>
          <p:nvPr/>
        </p:nvSpPr>
        <p:spPr>
          <a:xfrm>
            <a:off x="8957153" y="4609051"/>
            <a:ext cx="2322815" cy="1318823"/>
          </a:xfrm>
          <a:prstGeom prst="rect">
            <a:avLst/>
          </a:prstGeom>
          <a:noFill/>
        </p:spPr>
        <p:txBody>
          <a:bodyPr wrap="square" rtlCol="0">
            <a:spAutoFit/>
          </a:bodyPr>
          <a:lstStyle/>
          <a:p>
            <a:pPr>
              <a:lnSpc>
                <a:spcPct val="200000"/>
              </a:lnSpc>
            </a:pPr>
            <a:r>
              <a:rPr lang="en-US" sz="1400" b="1" dirty="0">
                <a:latin typeface="Georgia" panose="02040502050405020303" pitchFamily="18" charset="0"/>
                <a:ea typeface="Cambria" panose="02040503050406030204" pitchFamily="18" charset="0"/>
              </a:rPr>
              <a:t>H – Horizontal Well </a:t>
            </a:r>
          </a:p>
          <a:p>
            <a:pPr>
              <a:lnSpc>
                <a:spcPct val="200000"/>
              </a:lnSpc>
            </a:pPr>
            <a:r>
              <a:rPr lang="en-US" sz="1400" b="1" dirty="0">
                <a:latin typeface="Georgia" panose="02040502050405020303" pitchFamily="18" charset="0"/>
                <a:ea typeface="Cambria" panose="02040503050406030204" pitchFamily="18" charset="0"/>
              </a:rPr>
              <a:t>(7) – 7 days reaction         </a:t>
            </a:r>
          </a:p>
          <a:p>
            <a:pPr>
              <a:lnSpc>
                <a:spcPct val="200000"/>
              </a:lnSpc>
            </a:pPr>
            <a:r>
              <a:rPr lang="en-US" sz="1400" b="1" dirty="0">
                <a:latin typeface="Georgia" panose="02040502050405020303" pitchFamily="18" charset="0"/>
                <a:ea typeface="Cambria" panose="02040503050406030204" pitchFamily="18" charset="0"/>
              </a:rPr>
              <a:t>(30) – 30 days reaction</a:t>
            </a:r>
          </a:p>
        </p:txBody>
      </p:sp>
      <p:grpSp>
        <p:nvGrpSpPr>
          <p:cNvPr id="12" name="Group 11">
            <a:extLst>
              <a:ext uri="{FF2B5EF4-FFF2-40B4-BE49-F238E27FC236}">
                <a16:creationId xmlns:a16="http://schemas.microsoft.com/office/drawing/2014/main" id="{2E927AF8-25F1-08DC-5EA7-7919E2977FCD}"/>
              </a:ext>
            </a:extLst>
          </p:cNvPr>
          <p:cNvGrpSpPr/>
          <p:nvPr/>
        </p:nvGrpSpPr>
        <p:grpSpPr>
          <a:xfrm>
            <a:off x="0" y="1014054"/>
            <a:ext cx="7226525" cy="5843945"/>
            <a:chOff x="0" y="623887"/>
            <a:chExt cx="7379368" cy="5675126"/>
          </a:xfrm>
        </p:grpSpPr>
        <p:pic>
          <p:nvPicPr>
            <p:cNvPr id="13" name="Picture 12">
              <a:extLst>
                <a:ext uri="{FF2B5EF4-FFF2-40B4-BE49-F238E27FC236}">
                  <a16:creationId xmlns:a16="http://schemas.microsoft.com/office/drawing/2014/main" id="{4B66EFC3-DB25-5B01-76FD-204CDE370B90}"/>
                </a:ext>
              </a:extLst>
            </p:cNvPr>
            <p:cNvPicPr>
              <a:picLocks noChangeAspect="1"/>
            </p:cNvPicPr>
            <p:nvPr/>
          </p:nvPicPr>
          <p:blipFill>
            <a:blip r:embed="rId3"/>
            <a:stretch>
              <a:fillRect/>
            </a:stretch>
          </p:blipFill>
          <p:spPr>
            <a:xfrm>
              <a:off x="0" y="623887"/>
              <a:ext cx="7379368" cy="5675126"/>
            </a:xfrm>
            <a:prstGeom prst="rect">
              <a:avLst/>
            </a:prstGeom>
          </p:spPr>
        </p:pic>
        <p:sp>
          <p:nvSpPr>
            <p:cNvPr id="14" name="Rectangle 13">
              <a:extLst>
                <a:ext uri="{FF2B5EF4-FFF2-40B4-BE49-F238E27FC236}">
                  <a16:creationId xmlns:a16="http://schemas.microsoft.com/office/drawing/2014/main" id="{9725A14A-620D-9523-B3FB-EE83DD6FD535}"/>
                </a:ext>
              </a:extLst>
            </p:cNvPr>
            <p:cNvSpPr/>
            <p:nvPr/>
          </p:nvSpPr>
          <p:spPr>
            <a:xfrm>
              <a:off x="1119425" y="1215958"/>
              <a:ext cx="1886422" cy="397861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6" name="Rectangle 15">
              <a:extLst>
                <a:ext uri="{FF2B5EF4-FFF2-40B4-BE49-F238E27FC236}">
                  <a16:creationId xmlns:a16="http://schemas.microsoft.com/office/drawing/2014/main" id="{EE9F3E86-48B1-1E77-B084-4FB93A82B21B}"/>
                </a:ext>
              </a:extLst>
            </p:cNvPr>
            <p:cNvSpPr/>
            <p:nvPr/>
          </p:nvSpPr>
          <p:spPr>
            <a:xfrm>
              <a:off x="3090898" y="1215958"/>
              <a:ext cx="1886422" cy="397861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7" name="Rectangle 16">
              <a:extLst>
                <a:ext uri="{FF2B5EF4-FFF2-40B4-BE49-F238E27FC236}">
                  <a16:creationId xmlns:a16="http://schemas.microsoft.com/office/drawing/2014/main" id="{03FB8B16-A351-D413-0E8B-87C278B87A01}"/>
                </a:ext>
              </a:extLst>
            </p:cNvPr>
            <p:cNvSpPr/>
            <p:nvPr/>
          </p:nvSpPr>
          <p:spPr>
            <a:xfrm>
              <a:off x="5062371" y="1215958"/>
              <a:ext cx="1886422" cy="397861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Tree>
    <p:extLst>
      <p:ext uri="{BB962C8B-B14F-4D97-AF65-F5344CB8AC3E}">
        <p14:creationId xmlns:p14="http://schemas.microsoft.com/office/powerpoint/2010/main" val="8797160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19</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72481" y="896120"/>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FD474DCE-CA12-43A8-9D23-023B43BDAB61}" type="datetime1">
              <a:rPr lang="en-US" smtClean="0"/>
              <a:t>04-Apr-24</a:t>
            </a:fld>
            <a:endParaRPr lang="en-US" dirty="0"/>
          </a:p>
        </p:txBody>
      </p:sp>
      <p:sp>
        <p:nvSpPr>
          <p:cNvPr id="15" name="Title 1">
            <a:extLst>
              <a:ext uri="{FF2B5EF4-FFF2-40B4-BE49-F238E27FC236}">
                <a16:creationId xmlns:a16="http://schemas.microsoft.com/office/drawing/2014/main" id="{1C4EA386-6706-B4DD-FDA9-99A19F83CC2D}"/>
              </a:ext>
            </a:extLst>
          </p:cNvPr>
          <p:cNvSpPr txBox="1">
            <a:spLocks/>
          </p:cNvSpPr>
          <p:nvPr/>
        </p:nvSpPr>
        <p:spPr>
          <a:xfrm>
            <a:off x="172481" y="296619"/>
            <a:ext cx="11928572" cy="39995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a:solidFill>
                  <a:srgbClr val="002060"/>
                </a:solidFill>
                <a:latin typeface="Georgia" panose="02040502050405020303" pitchFamily="18" charset="0"/>
                <a:ea typeface="Cambria" panose="02040503050406030204" pitchFamily="18" charset="0"/>
                <a:cs typeface="Times New Roman" panose="02020603050405020304" pitchFamily="18" charset="0"/>
              </a:rPr>
              <a:t>RESULTS – Big Picture</a:t>
            </a:r>
            <a:endParaRPr lang="en-US" sz="2800" dirty="0">
              <a:solidFill>
                <a:srgbClr val="002060"/>
              </a:solidFill>
              <a:latin typeface="Georgia" panose="02040502050405020303" pitchFamily="18" charset="0"/>
            </a:endParaRPr>
          </a:p>
        </p:txBody>
      </p:sp>
      <p:sp>
        <p:nvSpPr>
          <p:cNvPr id="25" name="Text Box 13">
            <a:extLst>
              <a:ext uri="{FF2B5EF4-FFF2-40B4-BE49-F238E27FC236}">
                <a16:creationId xmlns:a16="http://schemas.microsoft.com/office/drawing/2014/main" id="{AF8D9E6F-88B3-A972-DE2D-9D6BD8BE0970}"/>
              </a:ext>
            </a:extLst>
          </p:cNvPr>
          <p:cNvSpPr txBox="1"/>
          <p:nvPr/>
        </p:nvSpPr>
        <p:spPr>
          <a:xfrm>
            <a:off x="327047" y="5766948"/>
            <a:ext cx="6451220" cy="805889"/>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just">
              <a:lnSpc>
                <a:spcPct val="107000"/>
              </a:lnSpc>
              <a:spcBef>
                <a:spcPts val="0"/>
              </a:spcBef>
              <a:spcAft>
                <a:spcPts val="800"/>
              </a:spcAft>
            </a:pPr>
            <a:r>
              <a:rPr lang="en-US" sz="1400" b="1" dirty="0">
                <a:solidFill>
                  <a:schemeClr val="accent2">
                    <a:lumMod val="50000"/>
                  </a:schemeClr>
                </a:solidFill>
                <a:effectLst/>
                <a:latin typeface="Georgia" panose="02040502050405020303" pitchFamily="18" charset="0"/>
                <a:ea typeface="Calibri" panose="020F0502020204030204" pitchFamily="34" charset="0"/>
                <a:cs typeface="Times New Roman" panose="02020603050405020304" pitchFamily="18" charset="0"/>
              </a:rPr>
              <a:t>Comparison of unreacted samples to 7 days and 30 days reacted samples – Produced Fluids</a:t>
            </a:r>
          </a:p>
        </p:txBody>
      </p:sp>
      <p:sp>
        <p:nvSpPr>
          <p:cNvPr id="26" name="TextBox 25">
            <a:extLst>
              <a:ext uri="{FF2B5EF4-FFF2-40B4-BE49-F238E27FC236}">
                <a16:creationId xmlns:a16="http://schemas.microsoft.com/office/drawing/2014/main" id="{B0F8758E-E8D3-0D77-9E5D-34067CF60A50}"/>
              </a:ext>
            </a:extLst>
          </p:cNvPr>
          <p:cNvSpPr txBox="1"/>
          <p:nvPr/>
        </p:nvSpPr>
        <p:spPr>
          <a:xfrm>
            <a:off x="6576932" y="1095672"/>
            <a:ext cx="5362740" cy="5632311"/>
          </a:xfrm>
          <a:prstGeom prst="rect">
            <a:avLst/>
          </a:prstGeom>
          <a:noFill/>
        </p:spPr>
        <p:txBody>
          <a:bodyPr wrap="square" rtlCol="0">
            <a:spAutoFit/>
          </a:bodyPr>
          <a:lstStyle/>
          <a:p>
            <a:pPr marL="285750" indent="-285750" algn="just">
              <a:buFont typeface="Arial" panose="020B0604020202020204" pitchFamily="34" charset="0"/>
              <a:buChar char="•"/>
            </a:pPr>
            <a:r>
              <a:rPr lang="en-US" dirty="0">
                <a:latin typeface="Georgia" panose="02040502050405020303" pitchFamily="18" charset="0"/>
              </a:rPr>
              <a:t>The ternary diagram gives a big picture of impacts of mineralogical changes on rock properties</a:t>
            </a:r>
          </a:p>
          <a:p>
            <a:pPr marL="285750" indent="-285750" algn="just">
              <a:buFont typeface="Arial" panose="020B0604020202020204" pitchFamily="34" charset="0"/>
              <a:buChar char="•"/>
            </a:pPr>
            <a:endParaRPr lang="en-US" dirty="0">
              <a:latin typeface="Georgia" panose="02040502050405020303" pitchFamily="18" charset="0"/>
            </a:endParaRPr>
          </a:p>
          <a:p>
            <a:pPr marL="285750" indent="-285750" algn="just">
              <a:buFont typeface="Arial" panose="020B0604020202020204" pitchFamily="34" charset="0"/>
              <a:buChar char="•"/>
            </a:pPr>
            <a:r>
              <a:rPr lang="en-US" dirty="0">
                <a:latin typeface="Georgia" panose="02040502050405020303" pitchFamily="18" charset="0"/>
              </a:rPr>
              <a:t>Mineralogy of rocks are originally closer to quartz and pyrite, indicating brittleness</a:t>
            </a:r>
          </a:p>
          <a:p>
            <a:pPr marL="285750" indent="-285750" algn="just">
              <a:buFont typeface="Arial" panose="020B0604020202020204" pitchFamily="34" charset="0"/>
              <a:buChar char="•"/>
            </a:pPr>
            <a:endParaRPr lang="en-US" dirty="0">
              <a:latin typeface="Georgia" panose="02040502050405020303" pitchFamily="18" charset="0"/>
            </a:endParaRPr>
          </a:p>
          <a:p>
            <a:pPr marL="285750" indent="-285750" algn="just">
              <a:buFont typeface="Arial" panose="020B0604020202020204" pitchFamily="34" charset="0"/>
              <a:buChar char="•"/>
            </a:pPr>
            <a:r>
              <a:rPr lang="en-US" dirty="0">
                <a:latin typeface="Georgia" panose="02040502050405020303" pitchFamily="18" charset="0"/>
              </a:rPr>
              <a:t>Rock-fluid reaction shifts the samples to phyllosilicate zone, indicating ductility</a:t>
            </a:r>
          </a:p>
          <a:p>
            <a:pPr marL="285750" indent="-285750" algn="just">
              <a:buFont typeface="Arial" panose="020B0604020202020204" pitchFamily="34" charset="0"/>
              <a:buChar char="•"/>
            </a:pPr>
            <a:endParaRPr lang="en-US" dirty="0">
              <a:latin typeface="Georgia" panose="02040502050405020303" pitchFamily="18" charset="0"/>
            </a:endParaRPr>
          </a:p>
          <a:p>
            <a:pPr marL="285750" indent="-285750" algn="just">
              <a:buFont typeface="Arial" panose="020B0604020202020204" pitchFamily="34" charset="0"/>
              <a:buChar char="•"/>
            </a:pPr>
            <a:r>
              <a:rPr lang="en-US" dirty="0">
                <a:latin typeface="Georgia" panose="02040502050405020303" pitchFamily="18" charset="0"/>
              </a:rPr>
              <a:t>Ductility promotes fracture healing thus loss of permeability</a:t>
            </a:r>
          </a:p>
          <a:p>
            <a:pPr marL="285750" indent="-285750" algn="just">
              <a:buFont typeface="Arial" panose="020B0604020202020204" pitchFamily="34" charset="0"/>
              <a:buChar char="•"/>
            </a:pPr>
            <a:endParaRPr lang="en-US" dirty="0">
              <a:latin typeface="Georgia" panose="02040502050405020303" pitchFamily="18" charset="0"/>
            </a:endParaRPr>
          </a:p>
          <a:p>
            <a:pPr marL="285750" indent="-285750" algn="just">
              <a:buFont typeface="Arial" panose="020B0604020202020204" pitchFamily="34" charset="0"/>
              <a:buChar char="•"/>
            </a:pPr>
            <a:r>
              <a:rPr lang="en-US" dirty="0">
                <a:latin typeface="Georgia" panose="02040502050405020303" pitchFamily="18" charset="0"/>
              </a:rPr>
              <a:t>Main reactions that promote shift include:</a:t>
            </a:r>
          </a:p>
          <a:p>
            <a:pPr marL="742950" lvl="1" indent="-285750" algn="just">
              <a:buFont typeface="Arial" panose="020B0604020202020204" pitchFamily="34" charset="0"/>
              <a:buChar char="•"/>
            </a:pPr>
            <a:r>
              <a:rPr lang="en-US" dirty="0">
                <a:latin typeface="Georgia" panose="02040502050405020303" pitchFamily="18" charset="0"/>
              </a:rPr>
              <a:t>Breakdown of pyrite and microcrystalline quartz</a:t>
            </a:r>
          </a:p>
          <a:p>
            <a:pPr marL="742950" lvl="1" indent="-285750" algn="just">
              <a:buFont typeface="Arial" panose="020B0604020202020204" pitchFamily="34" charset="0"/>
              <a:buChar char="•"/>
            </a:pPr>
            <a:r>
              <a:rPr lang="en-US" dirty="0">
                <a:latin typeface="Georgia" panose="02040502050405020303" pitchFamily="18" charset="0"/>
              </a:rPr>
              <a:t>Breakdown of feldspar and carbonates</a:t>
            </a:r>
          </a:p>
          <a:p>
            <a:pPr marL="742950" lvl="1" indent="-285750" algn="just">
              <a:buFont typeface="Arial" panose="020B0604020202020204" pitchFamily="34" charset="0"/>
              <a:buChar char="•"/>
            </a:pPr>
            <a:r>
              <a:rPr lang="en-US" dirty="0">
                <a:latin typeface="Georgia" panose="02040502050405020303" pitchFamily="18" charset="0"/>
              </a:rPr>
              <a:t>Formation of </a:t>
            </a:r>
            <a:r>
              <a:rPr lang="en-US" dirty="0" err="1">
                <a:latin typeface="Georgia" panose="02040502050405020303" pitchFamily="18" charset="0"/>
              </a:rPr>
              <a:t>illite</a:t>
            </a:r>
            <a:endParaRPr lang="en-US" dirty="0">
              <a:latin typeface="Georgia" panose="02040502050405020303" pitchFamily="18" charset="0"/>
            </a:endParaRPr>
          </a:p>
          <a:p>
            <a:pPr marL="285750" indent="-285750" algn="just">
              <a:buFont typeface="Arial" panose="020B0604020202020204" pitchFamily="34" charset="0"/>
              <a:buChar char="•"/>
            </a:pPr>
            <a:endParaRPr lang="en-US" dirty="0">
              <a:latin typeface="Georgia" panose="02040502050405020303" pitchFamily="18" charset="0"/>
            </a:endParaRPr>
          </a:p>
          <a:p>
            <a:pPr algn="just"/>
            <a:endParaRPr lang="en-US" dirty="0">
              <a:latin typeface="Georgia" panose="02040502050405020303" pitchFamily="18" charset="0"/>
            </a:endParaRPr>
          </a:p>
        </p:txBody>
      </p:sp>
      <p:grpSp>
        <p:nvGrpSpPr>
          <p:cNvPr id="2" name="Group 1">
            <a:extLst>
              <a:ext uri="{FF2B5EF4-FFF2-40B4-BE49-F238E27FC236}">
                <a16:creationId xmlns:a16="http://schemas.microsoft.com/office/drawing/2014/main" id="{BB9CA5F8-736B-75AA-8983-789CE6E4C921}"/>
              </a:ext>
            </a:extLst>
          </p:cNvPr>
          <p:cNvGrpSpPr/>
          <p:nvPr/>
        </p:nvGrpSpPr>
        <p:grpSpPr>
          <a:xfrm>
            <a:off x="0" y="1007923"/>
            <a:ext cx="6451220" cy="4610387"/>
            <a:chOff x="0" y="0"/>
            <a:chExt cx="5527675" cy="4248150"/>
          </a:xfrm>
        </p:grpSpPr>
        <p:pic>
          <p:nvPicPr>
            <p:cNvPr id="3" name="Picture 2">
              <a:extLst>
                <a:ext uri="{FF2B5EF4-FFF2-40B4-BE49-F238E27FC236}">
                  <a16:creationId xmlns:a16="http://schemas.microsoft.com/office/drawing/2014/main" id="{5A32DE5B-39F6-B432-B369-5F719E36F8E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527675" cy="4248150"/>
            </a:xfrm>
            <a:prstGeom prst="rect">
              <a:avLst/>
            </a:prstGeom>
            <a:noFill/>
            <a:ln>
              <a:noFill/>
            </a:ln>
          </p:spPr>
        </p:pic>
        <p:sp>
          <p:nvSpPr>
            <p:cNvPr id="5" name="Oval 4">
              <a:extLst>
                <a:ext uri="{FF2B5EF4-FFF2-40B4-BE49-F238E27FC236}">
                  <a16:creationId xmlns:a16="http://schemas.microsoft.com/office/drawing/2014/main" id="{5D7031CF-D2BA-07C8-278C-42C4C96EDF67}"/>
                </a:ext>
              </a:extLst>
            </p:cNvPr>
            <p:cNvSpPr/>
            <p:nvPr/>
          </p:nvSpPr>
          <p:spPr>
            <a:xfrm rot="18118143">
              <a:off x="1293495" y="2404745"/>
              <a:ext cx="1072672" cy="743914"/>
            </a:xfrm>
            <a:prstGeom prst="ellipse">
              <a:avLst/>
            </a:prstGeom>
            <a:noFill/>
            <a:ln>
              <a:solidFill>
                <a:srgbClr val="05AB0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6" name="Oval 5">
              <a:extLst>
                <a:ext uri="{FF2B5EF4-FFF2-40B4-BE49-F238E27FC236}">
                  <a16:creationId xmlns:a16="http://schemas.microsoft.com/office/drawing/2014/main" id="{09039E23-EF76-D82F-9F80-77E90C7D043C}"/>
                </a:ext>
              </a:extLst>
            </p:cNvPr>
            <p:cNvSpPr/>
            <p:nvPr/>
          </p:nvSpPr>
          <p:spPr>
            <a:xfrm rot="18118143">
              <a:off x="1636395" y="2004695"/>
              <a:ext cx="1072672" cy="743914"/>
            </a:xfrm>
            <a:prstGeom prst="ellips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2" name="Oval 11">
              <a:extLst>
                <a:ext uri="{FF2B5EF4-FFF2-40B4-BE49-F238E27FC236}">
                  <a16:creationId xmlns:a16="http://schemas.microsoft.com/office/drawing/2014/main" id="{1F4D1F1B-3AE6-C13B-59F7-8F46D6E8EB1D}"/>
                </a:ext>
              </a:extLst>
            </p:cNvPr>
            <p:cNvSpPr/>
            <p:nvPr/>
          </p:nvSpPr>
          <p:spPr>
            <a:xfrm rot="17417136">
              <a:off x="1343977" y="2399348"/>
              <a:ext cx="815501" cy="36958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Tree>
    <p:extLst>
      <p:ext uri="{BB962C8B-B14F-4D97-AF65-F5344CB8AC3E}">
        <p14:creationId xmlns:p14="http://schemas.microsoft.com/office/powerpoint/2010/main" val="23550982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4093" y="275144"/>
            <a:ext cx="5036507" cy="536749"/>
          </a:xfrm>
        </p:spPr>
        <p:txBody>
          <a:bodyPr>
            <a:normAutofit/>
          </a:bodyPr>
          <a:lstStyle/>
          <a:p>
            <a:pPr algn="ctr"/>
            <a:r>
              <a:rPr lang="en-US" sz="2400" b="1" dirty="0">
                <a:solidFill>
                  <a:srgbClr val="002060"/>
                </a:solidFill>
                <a:latin typeface="Georgia" panose="02040502050405020303" pitchFamily="18" charset="0"/>
                <a:cs typeface="Times New Roman" panose="02020603050405020304" pitchFamily="18" charset="0"/>
              </a:rPr>
              <a:t>PRESENTATION OUTLINE</a:t>
            </a:r>
          </a:p>
        </p:txBody>
      </p:sp>
      <p:sp>
        <p:nvSpPr>
          <p:cNvPr id="3" name="Content Placeholder 2"/>
          <p:cNvSpPr>
            <a:spLocks noGrp="1"/>
          </p:cNvSpPr>
          <p:nvPr>
            <p:ph idx="1"/>
          </p:nvPr>
        </p:nvSpPr>
        <p:spPr>
          <a:xfrm>
            <a:off x="1180643" y="735904"/>
            <a:ext cx="4786900" cy="5386192"/>
          </a:xfrm>
        </p:spPr>
        <p:txBody>
          <a:bodyPr>
            <a:noAutofit/>
          </a:bodyPr>
          <a:lstStyle/>
          <a:p>
            <a:pPr>
              <a:lnSpc>
                <a:spcPct val="200000"/>
              </a:lnSpc>
              <a:buFont typeface="Wingdings" panose="05000000000000000000" pitchFamily="2" charset="2"/>
              <a:buChar char="q"/>
            </a:pPr>
            <a:r>
              <a:rPr lang="en-US" sz="2400" dirty="0">
                <a:latin typeface="Georgia" panose="02040502050405020303" pitchFamily="18" charset="0"/>
                <a:cs typeface="Times New Roman" panose="02020603050405020304" pitchFamily="18" charset="0"/>
              </a:rPr>
              <a:t> Overview</a:t>
            </a:r>
          </a:p>
          <a:p>
            <a:pPr>
              <a:lnSpc>
                <a:spcPct val="200000"/>
              </a:lnSpc>
              <a:buFont typeface="Wingdings" panose="05000000000000000000" pitchFamily="2" charset="2"/>
              <a:buChar char="q"/>
            </a:pPr>
            <a:r>
              <a:rPr lang="en-US" sz="2400" dirty="0">
                <a:latin typeface="Georgia" panose="02040502050405020303" pitchFamily="18" charset="0"/>
                <a:cs typeface="Times New Roman" panose="02020603050405020304" pitchFamily="18" charset="0"/>
              </a:rPr>
              <a:t>Problem</a:t>
            </a:r>
          </a:p>
          <a:p>
            <a:pPr>
              <a:lnSpc>
                <a:spcPct val="200000"/>
              </a:lnSpc>
              <a:buFont typeface="Wingdings" panose="05000000000000000000" pitchFamily="2" charset="2"/>
              <a:buChar char="q"/>
            </a:pPr>
            <a:r>
              <a:rPr lang="en-US" sz="2400" dirty="0">
                <a:latin typeface="Georgia" panose="02040502050405020303" pitchFamily="18" charset="0"/>
                <a:cs typeface="Times New Roman" panose="02020603050405020304" pitchFamily="18" charset="0"/>
              </a:rPr>
              <a:t> Objectives</a:t>
            </a:r>
          </a:p>
          <a:p>
            <a:pPr>
              <a:lnSpc>
                <a:spcPct val="200000"/>
              </a:lnSpc>
              <a:buFont typeface="Wingdings" panose="05000000000000000000" pitchFamily="2" charset="2"/>
              <a:buChar char="q"/>
            </a:pPr>
            <a:r>
              <a:rPr lang="en-US" sz="2400" dirty="0">
                <a:latin typeface="Georgia" panose="02040502050405020303" pitchFamily="18" charset="0"/>
                <a:cs typeface="Times New Roman" panose="02020603050405020304" pitchFamily="18" charset="0"/>
              </a:rPr>
              <a:t> Materials and Methodology </a:t>
            </a:r>
          </a:p>
          <a:p>
            <a:pPr>
              <a:lnSpc>
                <a:spcPct val="200000"/>
              </a:lnSpc>
              <a:buFont typeface="Wingdings" panose="05000000000000000000" pitchFamily="2" charset="2"/>
              <a:buChar char="q"/>
            </a:pPr>
            <a:r>
              <a:rPr lang="en-US" sz="2400" dirty="0">
                <a:latin typeface="Georgia" panose="02040502050405020303" pitchFamily="18" charset="0"/>
                <a:cs typeface="Times New Roman" panose="02020603050405020304" pitchFamily="18" charset="0"/>
              </a:rPr>
              <a:t> Results and Discussions</a:t>
            </a:r>
          </a:p>
          <a:p>
            <a:pPr>
              <a:lnSpc>
                <a:spcPct val="200000"/>
              </a:lnSpc>
              <a:buFont typeface="Wingdings" panose="05000000000000000000" pitchFamily="2" charset="2"/>
              <a:buChar char="q"/>
            </a:pPr>
            <a:r>
              <a:rPr lang="en-US" sz="2400" dirty="0">
                <a:latin typeface="Georgia" panose="02040502050405020303" pitchFamily="18" charset="0"/>
                <a:cs typeface="Times New Roman" panose="02020603050405020304" pitchFamily="18" charset="0"/>
              </a:rPr>
              <a:t> Conclusions </a:t>
            </a:r>
          </a:p>
          <a:p>
            <a:pPr>
              <a:lnSpc>
                <a:spcPct val="200000"/>
              </a:lnSpc>
              <a:buFont typeface="Wingdings" panose="05000000000000000000" pitchFamily="2" charset="2"/>
              <a:buChar char="q"/>
            </a:pPr>
            <a:r>
              <a:rPr lang="en-US" sz="2400" dirty="0">
                <a:latin typeface="Georgia" panose="02040502050405020303" pitchFamily="18" charset="0"/>
                <a:cs typeface="Times New Roman" panose="02020603050405020304" pitchFamily="18" charset="0"/>
              </a:rPr>
              <a:t>Plans Going Forward</a:t>
            </a:r>
          </a:p>
        </p:txBody>
      </p:sp>
      <p:sp>
        <p:nvSpPr>
          <p:cNvPr id="8" name="Slide Number Placeholder 7"/>
          <p:cNvSpPr>
            <a:spLocks noGrp="1"/>
          </p:cNvSpPr>
          <p:nvPr>
            <p:ph type="sldNum" sz="quarter" idx="12"/>
          </p:nvPr>
        </p:nvSpPr>
        <p:spPr>
          <a:xfrm>
            <a:off x="10634596" y="6356350"/>
            <a:ext cx="719203" cy="365125"/>
          </a:xfrm>
        </p:spPr>
        <p:txBody>
          <a:bodyPr/>
          <a:lstStyle/>
          <a:p>
            <a:fld id="{3E6760D5-C8F1-4153-B235-003BFAD3B575}" type="slidenum">
              <a:rPr lang="en-US" smtClean="0">
                <a:solidFill>
                  <a:prstClr val="black">
                    <a:tint val="75000"/>
                  </a:prstClr>
                </a:solidFill>
              </a:rPr>
              <a:pPr/>
              <a:t>2</a:t>
            </a:fld>
            <a:endParaRPr lang="en-US" dirty="0">
              <a:solidFill>
                <a:prstClr val="black">
                  <a:tint val="75000"/>
                </a:prstClr>
              </a:solidFill>
            </a:endParaRPr>
          </a:p>
        </p:txBody>
      </p:sp>
      <p:pic>
        <p:nvPicPr>
          <p:cNvPr id="5" name="Picture 4">
            <a:extLst>
              <a:ext uri="{FF2B5EF4-FFF2-40B4-BE49-F238E27FC236}">
                <a16:creationId xmlns:a16="http://schemas.microsoft.com/office/drawing/2014/main" id="{5EFFFE48-1384-0F7F-7349-AB569BEFEDC8}"/>
              </a:ext>
            </a:extLst>
          </p:cNvPr>
          <p:cNvPicPr>
            <a:picLocks noChangeAspect="1"/>
          </p:cNvPicPr>
          <p:nvPr/>
        </p:nvPicPr>
        <p:blipFill>
          <a:blip r:embed="rId3"/>
          <a:stretch>
            <a:fillRect/>
          </a:stretch>
        </p:blipFill>
        <p:spPr>
          <a:xfrm>
            <a:off x="6096000" y="1003719"/>
            <a:ext cx="4024086" cy="5428235"/>
          </a:xfrm>
          <a:prstGeom prst="rect">
            <a:avLst/>
          </a:prstGeom>
        </p:spPr>
      </p:pic>
    </p:spTree>
    <p:extLst>
      <p:ext uri="{BB962C8B-B14F-4D97-AF65-F5344CB8AC3E}">
        <p14:creationId xmlns:p14="http://schemas.microsoft.com/office/powerpoint/2010/main" val="12810166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20</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58370" y="1100519"/>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522B56F5-74F4-4804-89AA-38EB66FB8E52}" type="datetime1">
              <a:rPr lang="en-US" smtClean="0"/>
              <a:t>04-Apr-24</a:t>
            </a:fld>
            <a:endParaRPr lang="en-US" dirty="0"/>
          </a:p>
        </p:txBody>
      </p:sp>
      <p:sp>
        <p:nvSpPr>
          <p:cNvPr id="15" name="Title 1">
            <a:extLst>
              <a:ext uri="{FF2B5EF4-FFF2-40B4-BE49-F238E27FC236}">
                <a16:creationId xmlns:a16="http://schemas.microsoft.com/office/drawing/2014/main" id="{1C4EA386-6706-B4DD-FDA9-99A19F83CC2D}"/>
              </a:ext>
            </a:extLst>
          </p:cNvPr>
          <p:cNvSpPr txBox="1">
            <a:spLocks/>
          </p:cNvSpPr>
          <p:nvPr/>
        </p:nvSpPr>
        <p:spPr>
          <a:xfrm>
            <a:off x="263428" y="505797"/>
            <a:ext cx="11928572" cy="39995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a:solidFill>
                  <a:srgbClr val="002060"/>
                </a:solidFill>
                <a:latin typeface="Georgia" panose="02040502050405020303" pitchFamily="18" charset="0"/>
                <a:ea typeface="Cambria" panose="02040503050406030204" pitchFamily="18" charset="0"/>
                <a:cs typeface="Times New Roman" panose="02020603050405020304" pitchFamily="18" charset="0"/>
              </a:rPr>
              <a:t>RESULTS - Elemental Composition of Caney-Produced Fluids  after Experiment (ICPMS)</a:t>
            </a:r>
            <a:endParaRPr lang="en-US" sz="2800" dirty="0">
              <a:solidFill>
                <a:srgbClr val="002060"/>
              </a:solidFill>
              <a:latin typeface="Georgia" panose="02040502050405020303" pitchFamily="18" charset="0"/>
            </a:endParaRPr>
          </a:p>
        </p:txBody>
      </p:sp>
      <p:sp>
        <p:nvSpPr>
          <p:cNvPr id="7" name="TextBox 6">
            <a:extLst>
              <a:ext uri="{FF2B5EF4-FFF2-40B4-BE49-F238E27FC236}">
                <a16:creationId xmlns:a16="http://schemas.microsoft.com/office/drawing/2014/main" id="{1CB1EB80-279F-5A53-8FEA-A74E8F4428AE}"/>
              </a:ext>
            </a:extLst>
          </p:cNvPr>
          <p:cNvSpPr txBox="1"/>
          <p:nvPr/>
        </p:nvSpPr>
        <p:spPr>
          <a:xfrm>
            <a:off x="64935" y="3964794"/>
            <a:ext cx="4077044" cy="2862322"/>
          </a:xfrm>
          <a:prstGeom prst="rect">
            <a:avLst/>
          </a:prstGeom>
          <a:noFill/>
        </p:spPr>
        <p:txBody>
          <a:bodyPr wrap="square" rtlCol="0">
            <a:spAutoFit/>
          </a:bodyPr>
          <a:lstStyle/>
          <a:p>
            <a:pPr marL="285750" indent="-285750" algn="just">
              <a:buFont typeface="Arial" panose="020B0604020202020204" pitchFamily="34" charset="0"/>
              <a:buChar char="•"/>
            </a:pPr>
            <a:r>
              <a:rPr lang="en-US" dirty="0">
                <a:effectLst/>
                <a:latin typeface="Georgia" panose="02040502050405020303" pitchFamily="18" charset="0"/>
                <a:ea typeface="Cambria" panose="02040503050406030204" pitchFamily="18" charset="0"/>
              </a:rPr>
              <a:t>Due to approximate neutral pH, Ca concentrations relatively stable</a:t>
            </a:r>
          </a:p>
          <a:p>
            <a:pPr marL="285750" indent="-285750" algn="just">
              <a:buFont typeface="Arial" panose="020B0604020202020204" pitchFamily="34" charset="0"/>
              <a:buChar char="•"/>
            </a:pPr>
            <a:endParaRPr lang="en-US" sz="900" dirty="0">
              <a:effectLst/>
              <a:latin typeface="Georgia" panose="02040502050405020303" pitchFamily="18" charset="0"/>
              <a:ea typeface="Cambria" panose="02040503050406030204" pitchFamily="18" charset="0"/>
            </a:endParaRPr>
          </a:p>
          <a:p>
            <a:pPr marL="285750" indent="-285750" algn="just">
              <a:buFont typeface="Arial" panose="020B0604020202020204" pitchFamily="34" charset="0"/>
              <a:buChar char="•"/>
            </a:pPr>
            <a:r>
              <a:rPr lang="en-US" dirty="0">
                <a:latin typeface="Georgia" panose="02040502050405020303" pitchFamily="18" charset="0"/>
                <a:ea typeface="Cambria" panose="02040503050406030204" pitchFamily="18" charset="0"/>
                <a:cs typeface="Times New Roman" panose="02020603050405020304" pitchFamily="18" charset="0"/>
              </a:rPr>
              <a:t>Dissolution of carbonates occur due to </a:t>
            </a:r>
            <a:r>
              <a:rPr lang="en-US" dirty="0">
                <a:effectLst/>
                <a:latin typeface="Georgia" panose="02040502050405020303" pitchFamily="18" charset="0"/>
                <a:ea typeface="Cambria" panose="02040503050406030204" pitchFamily="18" charset="0"/>
                <a:cs typeface="Times New Roman" panose="02020603050405020304" pitchFamily="18" charset="0"/>
              </a:rPr>
              <a:t>transient acidity caused by dissolution of pyrite</a:t>
            </a:r>
          </a:p>
          <a:p>
            <a:pPr marL="285750" indent="-285750" algn="just">
              <a:buFont typeface="Arial" panose="020B0604020202020204" pitchFamily="34" charset="0"/>
              <a:buChar char="•"/>
            </a:pPr>
            <a:endParaRPr lang="en-US" sz="900" dirty="0">
              <a:effectLst/>
              <a:latin typeface="Georgia" panose="02040502050405020303" pitchFamily="18" charset="0"/>
              <a:ea typeface="Cambria" panose="02040503050406030204" pitchFamily="18" charset="0"/>
              <a:cs typeface="Times New Roman" panose="02020603050405020304" pitchFamily="18" charset="0"/>
            </a:endParaRPr>
          </a:p>
          <a:p>
            <a:pPr marL="285750" indent="-285750" algn="just">
              <a:buFont typeface="Arial" panose="020B0604020202020204" pitchFamily="34" charset="0"/>
              <a:buChar char="•"/>
            </a:pPr>
            <a:r>
              <a:rPr lang="en-US" dirty="0">
                <a:effectLst/>
                <a:latin typeface="Georgia" panose="02040502050405020303" pitchFamily="18" charset="0"/>
                <a:ea typeface="Cambria" panose="02040503050406030204" pitchFamily="18" charset="0"/>
                <a:cs typeface="Times New Roman" panose="02020603050405020304" pitchFamily="18" charset="0"/>
              </a:rPr>
              <a:t>Precipitation or cation exchange in clay sites </a:t>
            </a:r>
            <a:r>
              <a:rPr lang="en-US" dirty="0">
                <a:latin typeface="Georgia" panose="02040502050405020303" pitchFamily="18" charset="0"/>
                <a:ea typeface="Cambria" panose="02040503050406030204" pitchFamily="18" charset="0"/>
                <a:cs typeface="Times New Roman" panose="02020603050405020304" pitchFamily="18" charset="0"/>
              </a:rPr>
              <a:t>may lead to </a:t>
            </a:r>
            <a:r>
              <a:rPr lang="en-US" dirty="0">
                <a:effectLst/>
                <a:latin typeface="Georgia" panose="02040502050405020303" pitchFamily="18" charset="0"/>
                <a:ea typeface="Cambria" panose="02040503050406030204" pitchFamily="18" charset="0"/>
                <a:cs typeface="Times New Roman" panose="02020603050405020304" pitchFamily="18" charset="0"/>
              </a:rPr>
              <a:t>Ca uptake from effluent causing decreased Ca concentrations</a:t>
            </a:r>
          </a:p>
        </p:txBody>
      </p:sp>
      <p:sp>
        <p:nvSpPr>
          <p:cNvPr id="8" name="TextBox 7">
            <a:extLst>
              <a:ext uri="{FF2B5EF4-FFF2-40B4-BE49-F238E27FC236}">
                <a16:creationId xmlns:a16="http://schemas.microsoft.com/office/drawing/2014/main" id="{4F08B9FE-149C-72AB-5606-9ADE58D889D7}"/>
              </a:ext>
            </a:extLst>
          </p:cNvPr>
          <p:cNvSpPr txBox="1"/>
          <p:nvPr/>
        </p:nvSpPr>
        <p:spPr>
          <a:xfrm>
            <a:off x="4245357" y="3934027"/>
            <a:ext cx="4158486" cy="2908489"/>
          </a:xfrm>
          <a:prstGeom prst="rect">
            <a:avLst/>
          </a:prstGeom>
          <a:noFill/>
        </p:spPr>
        <p:txBody>
          <a:bodyPr wrap="square" rtlCol="0">
            <a:spAutoFit/>
          </a:bodyPr>
          <a:lstStyle>
            <a:defPPr>
              <a:defRPr lang="en-US"/>
            </a:defPPr>
            <a:lvl1pPr algn="just">
              <a:defRPr>
                <a:effectLst/>
                <a:latin typeface="Cambria" panose="02040503050406030204" pitchFamily="18" charset="0"/>
                <a:ea typeface="Cambria" panose="02040503050406030204" pitchFamily="18" charset="0"/>
              </a:defRPr>
            </a:lvl1pPr>
          </a:lstStyle>
          <a:p>
            <a:pPr marL="285750" indent="-285750">
              <a:buFont typeface="Arial" panose="020B0604020202020204" pitchFamily="34" charset="0"/>
              <a:buChar char="•"/>
            </a:pPr>
            <a:r>
              <a:rPr lang="en-US" dirty="0">
                <a:latin typeface="Georgia" panose="02040502050405020303" pitchFamily="18" charset="0"/>
              </a:rPr>
              <a:t>The high Si concentrations cannot be explained only by the dissolution of quartz at the experiment conditions</a:t>
            </a:r>
          </a:p>
          <a:p>
            <a:pPr marL="285750" indent="-285750">
              <a:buFont typeface="Arial" panose="020B0604020202020204" pitchFamily="34" charset="0"/>
              <a:buChar char="•"/>
            </a:pPr>
            <a:endParaRPr lang="en-US" sz="900" dirty="0">
              <a:latin typeface="Georgia" panose="02040502050405020303" pitchFamily="18" charset="0"/>
            </a:endParaRPr>
          </a:p>
          <a:p>
            <a:pPr marL="285750" indent="-285750">
              <a:buFont typeface="Arial" panose="020B0604020202020204" pitchFamily="34" charset="0"/>
              <a:buChar char="•"/>
            </a:pPr>
            <a:r>
              <a:rPr lang="en-US" dirty="0">
                <a:latin typeface="Georgia" panose="02040502050405020303" pitchFamily="18" charset="0"/>
              </a:rPr>
              <a:t>Dissolved biogenic (microcrystalline quartz) or amorphous silica could explain high silica concentrations</a:t>
            </a:r>
          </a:p>
          <a:p>
            <a:pPr marL="285750" indent="-285750">
              <a:buFont typeface="Arial" panose="020B0604020202020204" pitchFamily="34" charset="0"/>
              <a:buChar char="•"/>
            </a:pPr>
            <a:endParaRPr lang="en-US" sz="1200" dirty="0">
              <a:latin typeface="Georgia" panose="02040502050405020303" pitchFamily="18" charset="0"/>
            </a:endParaRPr>
          </a:p>
          <a:p>
            <a:pPr marL="285750" indent="-285750">
              <a:buFont typeface="Arial" panose="020B0604020202020204" pitchFamily="34" charset="0"/>
              <a:buChar char="•"/>
            </a:pPr>
            <a:r>
              <a:rPr lang="en-US" dirty="0">
                <a:latin typeface="Georgia" panose="02040502050405020303" pitchFamily="18" charset="0"/>
              </a:rPr>
              <a:t>Dissolution of feldspar contributes to Si concentration in effluent</a:t>
            </a:r>
            <a:endParaRPr lang="en-US" sz="1200" dirty="0">
              <a:latin typeface="Georgia" panose="02040502050405020303" pitchFamily="18" charset="0"/>
            </a:endParaRPr>
          </a:p>
        </p:txBody>
      </p:sp>
      <p:sp>
        <p:nvSpPr>
          <p:cNvPr id="9" name="TextBox 8">
            <a:extLst>
              <a:ext uri="{FF2B5EF4-FFF2-40B4-BE49-F238E27FC236}">
                <a16:creationId xmlns:a16="http://schemas.microsoft.com/office/drawing/2014/main" id="{83E08C75-0B34-DB21-6ECE-A233F3DA8DDA}"/>
              </a:ext>
            </a:extLst>
          </p:cNvPr>
          <p:cNvSpPr txBox="1"/>
          <p:nvPr/>
        </p:nvSpPr>
        <p:spPr>
          <a:xfrm>
            <a:off x="8403843" y="4043879"/>
            <a:ext cx="3601563" cy="2862322"/>
          </a:xfrm>
          <a:prstGeom prst="rect">
            <a:avLst/>
          </a:prstGeom>
          <a:noFill/>
        </p:spPr>
        <p:txBody>
          <a:bodyPr wrap="square" rtlCol="0">
            <a:spAutoFit/>
          </a:bodyPr>
          <a:lstStyle/>
          <a:p>
            <a:pPr marL="285750" indent="-285750" algn="just">
              <a:buFont typeface="Arial" panose="020B0604020202020204" pitchFamily="34" charset="0"/>
              <a:buChar char="•"/>
            </a:pPr>
            <a:r>
              <a:rPr lang="en-US" dirty="0">
                <a:latin typeface="Georgia" panose="02040502050405020303" pitchFamily="18" charset="0"/>
                <a:ea typeface="Cambria" panose="02040503050406030204" pitchFamily="18" charset="0"/>
              </a:rPr>
              <a:t>Al is mainly from the dissolution of feldspars</a:t>
            </a:r>
          </a:p>
          <a:p>
            <a:pPr marL="285750" indent="-285750" algn="just">
              <a:buFont typeface="Arial" panose="020B0604020202020204" pitchFamily="34" charset="0"/>
              <a:buChar char="•"/>
            </a:pPr>
            <a:endParaRPr lang="en-US" sz="900" dirty="0">
              <a:latin typeface="Georgia" panose="02040502050405020303" pitchFamily="18" charset="0"/>
              <a:ea typeface="Cambria" panose="02040503050406030204" pitchFamily="18" charset="0"/>
            </a:endParaRPr>
          </a:p>
          <a:p>
            <a:pPr marL="285750" indent="-285750" algn="just">
              <a:buFont typeface="Arial" panose="020B0604020202020204" pitchFamily="34" charset="0"/>
              <a:buChar char="•"/>
            </a:pPr>
            <a:r>
              <a:rPr lang="en-US" dirty="0">
                <a:latin typeface="Georgia" panose="02040502050405020303" pitchFamily="18" charset="0"/>
                <a:ea typeface="Cambria" panose="02040503050406030204" pitchFamily="18" charset="0"/>
              </a:rPr>
              <a:t>Al concentrations are very low due to uptake from fluid – </a:t>
            </a:r>
            <a:r>
              <a:rPr lang="en-US" dirty="0" err="1">
                <a:latin typeface="Georgia" panose="02040502050405020303" pitchFamily="18" charset="0"/>
                <a:ea typeface="Cambria" panose="02040503050406030204" pitchFamily="18" charset="0"/>
              </a:rPr>
              <a:t>illite</a:t>
            </a:r>
            <a:r>
              <a:rPr lang="en-US" dirty="0">
                <a:latin typeface="Georgia" panose="02040502050405020303" pitchFamily="18" charset="0"/>
                <a:ea typeface="Cambria" panose="02040503050406030204" pitchFamily="18" charset="0"/>
              </a:rPr>
              <a:t> and other Al-based mineral precipitation</a:t>
            </a:r>
          </a:p>
          <a:p>
            <a:pPr marL="285750" indent="-285750" algn="just">
              <a:buFont typeface="Arial" panose="020B0604020202020204" pitchFamily="34" charset="0"/>
              <a:buChar char="•"/>
            </a:pPr>
            <a:endParaRPr lang="en-US" sz="900" dirty="0">
              <a:latin typeface="Georgia" panose="02040502050405020303" pitchFamily="18" charset="0"/>
              <a:ea typeface="Cambria" panose="02040503050406030204" pitchFamily="18" charset="0"/>
            </a:endParaRPr>
          </a:p>
          <a:p>
            <a:pPr marL="285750" indent="-285750" algn="just">
              <a:buFont typeface="Arial" panose="020B0604020202020204" pitchFamily="34" charset="0"/>
              <a:buChar char="•"/>
            </a:pPr>
            <a:r>
              <a:rPr lang="en-US" dirty="0">
                <a:latin typeface="Georgia" panose="02040502050405020303" pitchFamily="18" charset="0"/>
                <a:ea typeface="Cambria" panose="02040503050406030204" pitchFamily="18" charset="0"/>
              </a:rPr>
              <a:t>Similar trends observed for Magnesium (Mg) and Iron (Fe)</a:t>
            </a:r>
          </a:p>
        </p:txBody>
      </p:sp>
      <p:graphicFrame>
        <p:nvGraphicFramePr>
          <p:cNvPr id="2" name="Chart 1">
            <a:extLst>
              <a:ext uri="{FF2B5EF4-FFF2-40B4-BE49-F238E27FC236}">
                <a16:creationId xmlns:a16="http://schemas.microsoft.com/office/drawing/2014/main" id="{3356F4FC-5964-42BE-5490-1A710DD67E6F}"/>
              </a:ext>
            </a:extLst>
          </p:cNvPr>
          <p:cNvGraphicFramePr/>
          <p:nvPr>
            <p:extLst>
              <p:ext uri="{D42A27DB-BD31-4B8C-83A1-F6EECF244321}">
                <p14:modId xmlns:p14="http://schemas.microsoft.com/office/powerpoint/2010/main" val="2483085706"/>
              </p:ext>
            </p:extLst>
          </p:nvPr>
        </p:nvGraphicFramePr>
        <p:xfrm>
          <a:off x="1" y="1346559"/>
          <a:ext cx="4038600" cy="268471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 name="Chart 2">
            <a:extLst>
              <a:ext uri="{FF2B5EF4-FFF2-40B4-BE49-F238E27FC236}">
                <a16:creationId xmlns:a16="http://schemas.microsoft.com/office/drawing/2014/main" id="{428EF095-2FB1-A9EF-DDE0-D42388EAE70A}"/>
              </a:ext>
            </a:extLst>
          </p:cNvPr>
          <p:cNvGraphicFramePr/>
          <p:nvPr>
            <p:extLst>
              <p:ext uri="{D42A27DB-BD31-4B8C-83A1-F6EECF244321}">
                <p14:modId xmlns:p14="http://schemas.microsoft.com/office/powerpoint/2010/main" val="3305925354"/>
              </p:ext>
            </p:extLst>
          </p:nvPr>
        </p:nvGraphicFramePr>
        <p:xfrm>
          <a:off x="3769736" y="1256372"/>
          <a:ext cx="4371975" cy="267765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Chart 4">
            <a:extLst>
              <a:ext uri="{FF2B5EF4-FFF2-40B4-BE49-F238E27FC236}">
                <a16:creationId xmlns:a16="http://schemas.microsoft.com/office/drawing/2014/main" id="{EAC6EE34-AF58-6F4C-D3DF-7EC58105326F}"/>
              </a:ext>
            </a:extLst>
          </p:cNvPr>
          <p:cNvGraphicFramePr/>
          <p:nvPr>
            <p:extLst>
              <p:ext uri="{D42A27DB-BD31-4B8C-83A1-F6EECF244321}">
                <p14:modId xmlns:p14="http://schemas.microsoft.com/office/powerpoint/2010/main" val="2857344200"/>
              </p:ext>
            </p:extLst>
          </p:nvPr>
        </p:nvGraphicFramePr>
        <p:xfrm>
          <a:off x="8006355" y="1287474"/>
          <a:ext cx="4200525" cy="2646553"/>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1010506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21</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72481" y="858132"/>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FD474DCE-CA12-43A8-9D23-023B43BDAB61}" type="datetime1">
              <a:rPr lang="en-US" smtClean="0"/>
              <a:t>04-Apr-24</a:t>
            </a:fld>
            <a:endParaRPr lang="en-US" dirty="0"/>
          </a:p>
        </p:txBody>
      </p:sp>
      <p:sp>
        <p:nvSpPr>
          <p:cNvPr id="2" name="Title 1">
            <a:extLst>
              <a:ext uri="{FF2B5EF4-FFF2-40B4-BE49-F238E27FC236}">
                <a16:creationId xmlns:a16="http://schemas.microsoft.com/office/drawing/2014/main" id="{9F58AD76-7EC2-B9F8-4AA0-0558DF79590E}"/>
              </a:ext>
            </a:extLst>
          </p:cNvPr>
          <p:cNvSpPr>
            <a:spLocks noGrp="1"/>
          </p:cNvSpPr>
          <p:nvPr>
            <p:ph type="title"/>
          </p:nvPr>
        </p:nvSpPr>
        <p:spPr>
          <a:xfrm>
            <a:off x="172482" y="220384"/>
            <a:ext cx="11847036" cy="536749"/>
          </a:xfrm>
        </p:spPr>
        <p:txBody>
          <a:bodyPr>
            <a:normAutofit fontScale="90000"/>
          </a:bodyPr>
          <a:lstStyle/>
          <a:p>
            <a:pPr algn="ctr"/>
            <a:r>
              <a:rPr lang="en-US" sz="2800" b="1" dirty="0">
                <a:solidFill>
                  <a:srgbClr val="002060"/>
                </a:solidFill>
                <a:latin typeface="Georgia" panose="02040502050405020303" pitchFamily="18" charset="0"/>
                <a:cs typeface="Times New Roman" panose="02020603050405020304" pitchFamily="18" charset="0"/>
              </a:rPr>
              <a:t>RESULTS – Model of Experiment (TOUGHREACT Simulator with </a:t>
            </a:r>
            <a:r>
              <a:rPr lang="en-US" sz="2800" b="1" dirty="0" err="1">
                <a:solidFill>
                  <a:srgbClr val="002060"/>
                </a:solidFill>
                <a:latin typeface="Georgia" panose="02040502050405020303" pitchFamily="18" charset="0"/>
                <a:cs typeface="Times New Roman" panose="02020603050405020304" pitchFamily="18" charset="0"/>
              </a:rPr>
              <a:t>Thermodderm</a:t>
            </a:r>
            <a:r>
              <a:rPr lang="en-US" sz="2800" b="1" dirty="0">
                <a:solidFill>
                  <a:srgbClr val="002060"/>
                </a:solidFill>
                <a:latin typeface="Georgia" panose="02040502050405020303" pitchFamily="18" charset="0"/>
                <a:cs typeface="Times New Roman" panose="02020603050405020304" pitchFamily="18" charset="0"/>
              </a:rPr>
              <a:t> Thermodynamic Database) by LBNL</a:t>
            </a:r>
          </a:p>
        </p:txBody>
      </p:sp>
      <p:pic>
        <p:nvPicPr>
          <p:cNvPr id="3" name="Picture 2">
            <a:extLst>
              <a:ext uri="{FF2B5EF4-FFF2-40B4-BE49-F238E27FC236}">
                <a16:creationId xmlns:a16="http://schemas.microsoft.com/office/drawing/2014/main" id="{4470494A-AFF3-951B-D94F-0556CA8C737E}"/>
              </a:ext>
            </a:extLst>
          </p:cNvPr>
          <p:cNvPicPr>
            <a:picLocks noChangeAspect="1"/>
          </p:cNvPicPr>
          <p:nvPr/>
        </p:nvPicPr>
        <p:blipFill>
          <a:blip r:embed="rId2"/>
          <a:stretch>
            <a:fillRect/>
          </a:stretch>
        </p:blipFill>
        <p:spPr>
          <a:xfrm>
            <a:off x="172481" y="858132"/>
            <a:ext cx="9144000" cy="5973530"/>
          </a:xfrm>
          <a:prstGeom prst="rect">
            <a:avLst/>
          </a:prstGeom>
        </p:spPr>
      </p:pic>
      <p:pic>
        <p:nvPicPr>
          <p:cNvPr id="5" name="Picture 4">
            <a:extLst>
              <a:ext uri="{FF2B5EF4-FFF2-40B4-BE49-F238E27FC236}">
                <a16:creationId xmlns:a16="http://schemas.microsoft.com/office/drawing/2014/main" id="{9DFE31E0-5F7E-777F-6660-03BE3170EE22}"/>
              </a:ext>
            </a:extLst>
          </p:cNvPr>
          <p:cNvPicPr>
            <a:picLocks noChangeAspect="1"/>
          </p:cNvPicPr>
          <p:nvPr/>
        </p:nvPicPr>
        <p:blipFill>
          <a:blip r:embed="rId3"/>
          <a:stretch>
            <a:fillRect/>
          </a:stretch>
        </p:blipFill>
        <p:spPr>
          <a:xfrm>
            <a:off x="6221114" y="4773168"/>
            <a:ext cx="3095367" cy="2084832"/>
          </a:xfrm>
          <a:prstGeom prst="rect">
            <a:avLst/>
          </a:prstGeom>
        </p:spPr>
      </p:pic>
      <p:sp>
        <p:nvSpPr>
          <p:cNvPr id="6" name="TextBox 5">
            <a:extLst>
              <a:ext uri="{FF2B5EF4-FFF2-40B4-BE49-F238E27FC236}">
                <a16:creationId xmlns:a16="http://schemas.microsoft.com/office/drawing/2014/main" id="{CBC7B2C9-6DE8-B671-B0D6-839C14322A5C}"/>
              </a:ext>
            </a:extLst>
          </p:cNvPr>
          <p:cNvSpPr txBox="1"/>
          <p:nvPr/>
        </p:nvSpPr>
        <p:spPr>
          <a:xfrm>
            <a:off x="9316481" y="1091821"/>
            <a:ext cx="2639714" cy="4801314"/>
          </a:xfrm>
          <a:prstGeom prst="rect">
            <a:avLst/>
          </a:prstGeom>
          <a:noFill/>
        </p:spPr>
        <p:txBody>
          <a:bodyPr wrap="square" rtlCol="0">
            <a:spAutoFit/>
          </a:bodyPr>
          <a:lstStyle/>
          <a:p>
            <a:r>
              <a:rPr lang="en-US" dirty="0">
                <a:latin typeface="Georgia" panose="02040502050405020303" pitchFamily="18" charset="0"/>
              </a:rPr>
              <a:t>Modeling of experiment shows most elemental concentrations in effluent matching with ICP-MS results</a:t>
            </a:r>
          </a:p>
          <a:p>
            <a:endParaRPr lang="en-US" dirty="0">
              <a:latin typeface="Georgia" panose="02040502050405020303" pitchFamily="18" charset="0"/>
            </a:endParaRPr>
          </a:p>
          <a:p>
            <a:r>
              <a:rPr lang="en-US" dirty="0">
                <a:latin typeface="Georgia" panose="02040502050405020303" pitchFamily="18" charset="0"/>
              </a:rPr>
              <a:t>Due to limitations in complete characterization of rock and fluids, some assumptions were made in the model</a:t>
            </a:r>
          </a:p>
          <a:p>
            <a:endParaRPr lang="en-US" dirty="0">
              <a:latin typeface="Georgia" panose="02040502050405020303" pitchFamily="18" charset="0"/>
            </a:endParaRPr>
          </a:p>
          <a:p>
            <a:r>
              <a:rPr lang="en-US" dirty="0">
                <a:latin typeface="Georgia" panose="02040502050405020303" pitchFamily="18" charset="0"/>
              </a:rPr>
              <a:t>These assumptions and limitations of model are captured in the next slide</a:t>
            </a:r>
          </a:p>
        </p:txBody>
      </p:sp>
    </p:spTree>
    <p:extLst>
      <p:ext uri="{BB962C8B-B14F-4D97-AF65-F5344CB8AC3E}">
        <p14:creationId xmlns:p14="http://schemas.microsoft.com/office/powerpoint/2010/main" val="13928854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22</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72481" y="673274"/>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FD474DCE-CA12-43A8-9D23-023B43BDAB61}" type="datetime1">
              <a:rPr lang="en-US" smtClean="0"/>
              <a:t>04-Apr-24</a:t>
            </a:fld>
            <a:endParaRPr lang="en-US" dirty="0"/>
          </a:p>
        </p:txBody>
      </p:sp>
      <p:sp>
        <p:nvSpPr>
          <p:cNvPr id="2" name="Title 1">
            <a:extLst>
              <a:ext uri="{FF2B5EF4-FFF2-40B4-BE49-F238E27FC236}">
                <a16:creationId xmlns:a16="http://schemas.microsoft.com/office/drawing/2014/main" id="{9F58AD76-7EC2-B9F8-4AA0-0558DF79590E}"/>
              </a:ext>
            </a:extLst>
          </p:cNvPr>
          <p:cNvSpPr>
            <a:spLocks noGrp="1"/>
          </p:cNvSpPr>
          <p:nvPr>
            <p:ph type="title"/>
          </p:nvPr>
        </p:nvSpPr>
        <p:spPr>
          <a:xfrm>
            <a:off x="2387744" y="136525"/>
            <a:ext cx="8142257" cy="536749"/>
          </a:xfrm>
        </p:spPr>
        <p:txBody>
          <a:bodyPr>
            <a:normAutofit/>
          </a:bodyPr>
          <a:lstStyle/>
          <a:p>
            <a:pPr algn="ctr"/>
            <a:r>
              <a:rPr lang="en-US" sz="2800" b="1" dirty="0">
                <a:solidFill>
                  <a:srgbClr val="002060"/>
                </a:solidFill>
                <a:latin typeface="Georgia" panose="02040502050405020303" pitchFamily="18" charset="0"/>
                <a:cs typeface="Times New Roman" panose="02020603050405020304" pitchFamily="18" charset="0"/>
              </a:rPr>
              <a:t>RESULTS – Model of Experiment</a:t>
            </a:r>
          </a:p>
        </p:txBody>
      </p:sp>
      <p:sp>
        <p:nvSpPr>
          <p:cNvPr id="7" name="TextBox 6">
            <a:extLst>
              <a:ext uri="{FF2B5EF4-FFF2-40B4-BE49-F238E27FC236}">
                <a16:creationId xmlns:a16="http://schemas.microsoft.com/office/drawing/2014/main" id="{FB2EE929-FFEA-1AEF-04AB-13BA8B1F0365}"/>
              </a:ext>
            </a:extLst>
          </p:cNvPr>
          <p:cNvSpPr txBox="1"/>
          <p:nvPr/>
        </p:nvSpPr>
        <p:spPr>
          <a:xfrm>
            <a:off x="657935" y="906601"/>
            <a:ext cx="10876127" cy="5632311"/>
          </a:xfrm>
          <a:prstGeom prst="rect">
            <a:avLst/>
          </a:prstGeom>
          <a:noFill/>
        </p:spPr>
        <p:txBody>
          <a:bodyPr wrap="square">
            <a:spAutoFit/>
          </a:bodyPr>
          <a:lstStyle/>
          <a:p>
            <a:r>
              <a:rPr lang="en-US" i="0" dirty="0">
                <a:effectLst/>
                <a:latin typeface="Georgia" panose="02040502050405020303" pitchFamily="18" charset="0"/>
              </a:rPr>
              <a:t>The following uncertainties and limitations are worth noting about modeling of experiment:</a:t>
            </a:r>
          </a:p>
          <a:p>
            <a:endParaRPr lang="en-US" i="0" dirty="0">
              <a:effectLst/>
              <a:latin typeface="Georgia" panose="02040502050405020303" pitchFamily="18" charset="0"/>
            </a:endParaRPr>
          </a:p>
          <a:p>
            <a:r>
              <a:rPr lang="en-US" b="1" i="0" dirty="0">
                <a:effectLst/>
                <a:latin typeface="Georgia" panose="02040502050405020303" pitchFamily="18" charset="0"/>
              </a:rPr>
              <a:t>Thermodynamic data/models</a:t>
            </a:r>
          </a:p>
          <a:p>
            <a:pPr lvl="1"/>
            <a:r>
              <a:rPr lang="en-US" i="0" dirty="0">
                <a:effectLst/>
                <a:latin typeface="Georgia" panose="02040502050405020303" pitchFamily="18" charset="0"/>
              </a:rPr>
              <a:t>Modeled minerals of mixed composition (e.g. clays) may not have the same composition as in the rock formation</a:t>
            </a:r>
          </a:p>
          <a:p>
            <a:pPr lvl="1"/>
            <a:r>
              <a:rPr lang="en-US" i="0" dirty="0">
                <a:effectLst/>
                <a:latin typeface="Georgia" panose="02040502050405020303" pitchFamily="18" charset="0"/>
              </a:rPr>
              <a:t>Fluid salinity may exceed the validity range of the implemented ion activity model (extended Debye-</a:t>
            </a:r>
            <a:r>
              <a:rPr lang="en-US" i="0" dirty="0" err="1">
                <a:effectLst/>
                <a:latin typeface="Georgia" panose="02040502050405020303" pitchFamily="18" charset="0"/>
              </a:rPr>
              <a:t>Hückel</a:t>
            </a:r>
            <a:r>
              <a:rPr lang="en-US" i="0" dirty="0">
                <a:effectLst/>
                <a:latin typeface="Georgia" panose="02040502050405020303" pitchFamily="18" charset="0"/>
              </a:rPr>
              <a:t>)</a:t>
            </a:r>
          </a:p>
          <a:p>
            <a:br>
              <a:rPr lang="en-US" dirty="0">
                <a:latin typeface="Georgia" panose="02040502050405020303" pitchFamily="18" charset="0"/>
              </a:rPr>
            </a:br>
            <a:r>
              <a:rPr lang="en-US" b="1" i="0" dirty="0">
                <a:effectLst/>
                <a:latin typeface="Georgia" panose="02040502050405020303" pitchFamily="18" charset="0"/>
              </a:rPr>
              <a:t>Reconstruction of the Produced Fluid compositions</a:t>
            </a:r>
          </a:p>
          <a:p>
            <a:pPr lvl="1"/>
            <a:r>
              <a:rPr lang="en-US" i="0" dirty="0">
                <a:effectLst/>
                <a:latin typeface="Georgia" panose="02040502050405020303" pitchFamily="18" charset="0"/>
              </a:rPr>
              <a:t>Anion concentrations computed from assumptions</a:t>
            </a:r>
            <a:br>
              <a:rPr lang="en-US" dirty="0">
                <a:latin typeface="Georgia" panose="02040502050405020303" pitchFamily="18" charset="0"/>
              </a:rPr>
            </a:br>
            <a:r>
              <a:rPr lang="en-US" i="0" dirty="0">
                <a:effectLst/>
                <a:latin typeface="Georgia" panose="02040502050405020303" pitchFamily="18" charset="0"/>
              </a:rPr>
              <a:t>Organic compounds besides acetate were neglected (unknown potential effects on experimental results)</a:t>
            </a:r>
          </a:p>
          <a:p>
            <a:br>
              <a:rPr lang="en-US" dirty="0">
                <a:latin typeface="Georgia" panose="02040502050405020303" pitchFamily="18" charset="0"/>
              </a:rPr>
            </a:br>
            <a:r>
              <a:rPr lang="en-US" b="1" i="0" dirty="0">
                <a:effectLst/>
                <a:latin typeface="Georgia" panose="02040502050405020303" pitchFamily="18" charset="0"/>
              </a:rPr>
              <a:t>Rock formation mineralogy</a:t>
            </a:r>
          </a:p>
          <a:p>
            <a:pPr lvl="1"/>
            <a:r>
              <a:rPr lang="en-US" i="0" dirty="0">
                <a:effectLst/>
                <a:latin typeface="Georgia" panose="02040502050405020303" pitchFamily="18" charset="0"/>
              </a:rPr>
              <a:t>Trace or amorphous minerals (undetected by XRD) impact the system geochemistry – amounts and types were assumed</a:t>
            </a:r>
          </a:p>
          <a:p>
            <a:br>
              <a:rPr lang="en-US" dirty="0">
                <a:latin typeface="Georgia" panose="02040502050405020303" pitchFamily="18" charset="0"/>
              </a:rPr>
            </a:br>
            <a:r>
              <a:rPr lang="en-US" b="1" i="0" dirty="0">
                <a:effectLst/>
                <a:latin typeface="Georgia" panose="02040502050405020303" pitchFamily="18" charset="0"/>
              </a:rPr>
              <a:t>Sampling effects</a:t>
            </a:r>
          </a:p>
          <a:p>
            <a:pPr lvl="1"/>
            <a:r>
              <a:rPr lang="en-US" i="0" dirty="0">
                <a:effectLst/>
                <a:latin typeface="Georgia" panose="02040502050405020303" pitchFamily="18" charset="0"/>
              </a:rPr>
              <a:t>Interactions with atmosphere (O2, CO2 impact pH and redox)</a:t>
            </a:r>
            <a:br>
              <a:rPr lang="en-US" dirty="0">
                <a:latin typeface="Georgia" panose="02040502050405020303" pitchFamily="18" charset="0"/>
              </a:rPr>
            </a:br>
            <a:r>
              <a:rPr lang="en-US" i="0" dirty="0">
                <a:effectLst/>
                <a:latin typeface="Georgia" panose="02040502050405020303" pitchFamily="18" charset="0"/>
              </a:rPr>
              <a:t>Mineral reaction rates (kinetic constants, surface area)</a:t>
            </a:r>
            <a:endParaRPr lang="en-US" dirty="0">
              <a:latin typeface="Georgia" panose="02040502050405020303" pitchFamily="18" charset="0"/>
            </a:endParaRPr>
          </a:p>
        </p:txBody>
      </p:sp>
    </p:spTree>
    <p:extLst>
      <p:ext uri="{BB962C8B-B14F-4D97-AF65-F5344CB8AC3E}">
        <p14:creationId xmlns:p14="http://schemas.microsoft.com/office/powerpoint/2010/main" val="6894968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23</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72481" y="637890"/>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FD474DCE-CA12-43A8-9D23-023B43BDAB61}" type="datetime1">
              <a:rPr lang="en-US" smtClean="0"/>
              <a:t>04-Apr-24</a:t>
            </a:fld>
            <a:endParaRPr lang="en-US" dirty="0"/>
          </a:p>
        </p:txBody>
      </p:sp>
      <p:sp>
        <p:nvSpPr>
          <p:cNvPr id="2" name="Title 1">
            <a:extLst>
              <a:ext uri="{FF2B5EF4-FFF2-40B4-BE49-F238E27FC236}">
                <a16:creationId xmlns:a16="http://schemas.microsoft.com/office/drawing/2014/main" id="{71AEC0E5-5429-3504-A624-90038A8FC9C5}"/>
              </a:ext>
            </a:extLst>
          </p:cNvPr>
          <p:cNvSpPr>
            <a:spLocks noGrp="1"/>
          </p:cNvSpPr>
          <p:nvPr>
            <p:ph type="title"/>
          </p:nvPr>
        </p:nvSpPr>
        <p:spPr>
          <a:xfrm>
            <a:off x="3610013" y="101141"/>
            <a:ext cx="5036507" cy="536749"/>
          </a:xfrm>
        </p:spPr>
        <p:txBody>
          <a:bodyPr>
            <a:normAutofit/>
          </a:bodyPr>
          <a:lstStyle/>
          <a:p>
            <a:pPr algn="ctr"/>
            <a:r>
              <a:rPr lang="en-US" sz="2800" b="1" dirty="0">
                <a:solidFill>
                  <a:srgbClr val="002060"/>
                </a:solidFill>
                <a:latin typeface="Georgia" panose="02040502050405020303" pitchFamily="18" charset="0"/>
                <a:cs typeface="Times New Roman" panose="02020603050405020304" pitchFamily="18" charset="0"/>
              </a:rPr>
              <a:t>DISCUSSION  </a:t>
            </a:r>
          </a:p>
        </p:txBody>
      </p:sp>
      <p:sp>
        <p:nvSpPr>
          <p:cNvPr id="3" name="TextBox 2">
            <a:extLst>
              <a:ext uri="{FF2B5EF4-FFF2-40B4-BE49-F238E27FC236}">
                <a16:creationId xmlns:a16="http://schemas.microsoft.com/office/drawing/2014/main" id="{8D3F0A1F-CDD9-A791-0F50-D357CE1EEB45}"/>
              </a:ext>
            </a:extLst>
          </p:cNvPr>
          <p:cNvSpPr txBox="1"/>
          <p:nvPr/>
        </p:nvSpPr>
        <p:spPr>
          <a:xfrm>
            <a:off x="500417" y="742119"/>
            <a:ext cx="11191164" cy="5293757"/>
          </a:xfrm>
          <a:prstGeom prst="rect">
            <a:avLst/>
          </a:prstGeom>
          <a:noFill/>
        </p:spPr>
        <p:txBody>
          <a:bodyPr wrap="square">
            <a:spAutoFit/>
          </a:bodyPr>
          <a:lstStyle/>
          <a:p>
            <a:pPr algn="just"/>
            <a:r>
              <a:rPr lang="en-US" sz="2000" dirty="0" err="1">
                <a:solidFill>
                  <a:srgbClr val="000000"/>
                </a:solidFill>
                <a:latin typeface="Georgia" panose="02040502050405020303" pitchFamily="18" charset="0"/>
                <a:ea typeface="Times New Roman" panose="02020603050405020304" pitchFamily="18" charset="0"/>
              </a:rPr>
              <a:t>Illitization</a:t>
            </a:r>
            <a:r>
              <a:rPr lang="en-US" sz="2000" dirty="0">
                <a:solidFill>
                  <a:srgbClr val="000000"/>
                </a:solidFill>
                <a:latin typeface="Georgia" panose="02040502050405020303" pitchFamily="18" charset="0"/>
                <a:ea typeface="Times New Roman" panose="02020603050405020304" pitchFamily="18" charset="0"/>
              </a:rPr>
              <a:t> – Increased </a:t>
            </a:r>
            <a:r>
              <a:rPr lang="en-US" sz="2000" dirty="0" err="1">
                <a:solidFill>
                  <a:srgbClr val="000000"/>
                </a:solidFill>
                <a:latin typeface="Georgia" panose="02040502050405020303" pitchFamily="18" charset="0"/>
                <a:ea typeface="Times New Roman" panose="02020603050405020304" pitchFamily="18" charset="0"/>
              </a:rPr>
              <a:t>illite</a:t>
            </a:r>
            <a:r>
              <a:rPr lang="en-US" sz="2000" dirty="0">
                <a:solidFill>
                  <a:srgbClr val="000000"/>
                </a:solidFill>
                <a:latin typeface="Georgia" panose="02040502050405020303" pitchFamily="18" charset="0"/>
                <a:ea typeface="Times New Roman" panose="02020603050405020304" pitchFamily="18" charset="0"/>
              </a:rPr>
              <a:t> composition due to breakdown of feldspars which provides the necessary elements for </a:t>
            </a:r>
            <a:r>
              <a:rPr lang="en-US" sz="2000" dirty="0" err="1">
                <a:solidFill>
                  <a:srgbClr val="000000"/>
                </a:solidFill>
                <a:latin typeface="Georgia" panose="02040502050405020303" pitchFamily="18" charset="0"/>
                <a:ea typeface="Times New Roman" panose="02020603050405020304" pitchFamily="18" charset="0"/>
              </a:rPr>
              <a:t>illitization</a:t>
            </a:r>
            <a:r>
              <a:rPr lang="en-US" sz="2000" dirty="0">
                <a:solidFill>
                  <a:srgbClr val="000000"/>
                </a:solidFill>
                <a:latin typeface="Georgia" panose="02040502050405020303" pitchFamily="18" charset="0"/>
                <a:ea typeface="Times New Roman" panose="02020603050405020304" pitchFamily="18" charset="0"/>
              </a:rPr>
              <a:t>. This phenomenon has been observed in earlier studies such as </a:t>
            </a:r>
            <a:r>
              <a:rPr lang="en-US" sz="2000" dirty="0" err="1">
                <a:solidFill>
                  <a:srgbClr val="000000"/>
                </a:solidFill>
                <a:latin typeface="Georgia" panose="02040502050405020303" pitchFamily="18" charset="0"/>
                <a:ea typeface="Times New Roman" panose="02020603050405020304" pitchFamily="18" charset="0"/>
              </a:rPr>
              <a:t>Guven</a:t>
            </a:r>
            <a:r>
              <a:rPr lang="en-US" sz="2000" dirty="0">
                <a:solidFill>
                  <a:srgbClr val="000000"/>
                </a:solidFill>
                <a:latin typeface="Georgia" panose="02040502050405020303" pitchFamily="18" charset="0"/>
                <a:ea typeface="Times New Roman" panose="02020603050405020304" pitchFamily="18" charset="0"/>
              </a:rPr>
              <a:t> et al., (1982), where they observed that </a:t>
            </a:r>
            <a:r>
              <a:rPr lang="en-US" sz="2000" dirty="0" err="1">
                <a:solidFill>
                  <a:srgbClr val="000000"/>
                </a:solidFill>
                <a:latin typeface="Georgia" panose="02040502050405020303" pitchFamily="18" charset="0"/>
                <a:ea typeface="Times New Roman" panose="02020603050405020304" pitchFamily="18" charset="0"/>
              </a:rPr>
              <a:t>illitization</a:t>
            </a:r>
            <a:r>
              <a:rPr lang="en-US" sz="2000" dirty="0">
                <a:solidFill>
                  <a:srgbClr val="000000"/>
                </a:solidFill>
                <a:latin typeface="Georgia" panose="02040502050405020303" pitchFamily="18" charset="0"/>
                <a:ea typeface="Times New Roman" panose="02020603050405020304" pitchFamily="18" charset="0"/>
              </a:rPr>
              <a:t> is</a:t>
            </a:r>
            <a:r>
              <a:rPr lang="en-US" sz="2000" dirty="0">
                <a:effectLst/>
                <a:latin typeface="Georgia" panose="02040502050405020303" pitchFamily="18" charset="0"/>
                <a:ea typeface="Calibri" panose="020F0502020204030204" pitchFamily="34" charset="0"/>
              </a:rPr>
              <a:t> favored by high Al concentrations at circum-neutral </a:t>
            </a:r>
            <a:r>
              <a:rPr lang="en-US" sz="2000" dirty="0" err="1">
                <a:effectLst/>
                <a:latin typeface="Georgia" panose="02040502050405020303" pitchFamily="18" charset="0"/>
                <a:ea typeface="Calibri" panose="020F0502020204030204" pitchFamily="34" charset="0"/>
              </a:rPr>
              <a:t>pH.</a:t>
            </a:r>
            <a:r>
              <a:rPr lang="en-US" sz="2000" dirty="0">
                <a:effectLst/>
                <a:latin typeface="Georgia" panose="02040502050405020303" pitchFamily="18" charset="0"/>
                <a:ea typeface="Calibri" panose="020F0502020204030204" pitchFamily="34" charset="0"/>
              </a:rPr>
              <a:t> This is similar to conditions of our experiment</a:t>
            </a:r>
            <a:endParaRPr lang="en-US" sz="2000" dirty="0">
              <a:solidFill>
                <a:srgbClr val="000000"/>
              </a:solidFill>
              <a:latin typeface="Georgia" panose="02040502050405020303" pitchFamily="18" charset="0"/>
              <a:ea typeface="Times New Roman" panose="02020603050405020304" pitchFamily="18" charset="0"/>
            </a:endParaRPr>
          </a:p>
          <a:p>
            <a:pPr algn="just"/>
            <a:endParaRPr lang="en-US" sz="2000" dirty="0">
              <a:solidFill>
                <a:srgbClr val="000000"/>
              </a:solidFill>
              <a:effectLst/>
              <a:latin typeface="Georgia" panose="02040502050405020303" pitchFamily="18" charset="0"/>
              <a:ea typeface="Times New Roman" panose="02020603050405020304" pitchFamily="18" charset="0"/>
            </a:endParaRPr>
          </a:p>
          <a:p>
            <a:pPr marL="0" marR="0" algn="just">
              <a:spcBef>
                <a:spcPts val="0"/>
              </a:spcBef>
              <a:spcAft>
                <a:spcPts val="0"/>
              </a:spcAft>
            </a:pPr>
            <a:r>
              <a:rPr lang="en-US" sz="2000" dirty="0">
                <a:solidFill>
                  <a:srgbClr val="000000"/>
                </a:solidFill>
                <a:effectLst/>
                <a:latin typeface="Georgia" panose="02040502050405020303" pitchFamily="18" charset="0"/>
                <a:ea typeface="Times New Roman" panose="02020603050405020304" pitchFamily="18" charset="0"/>
              </a:rPr>
              <a:t>Iron Oxides – The breakdown of pyrite and other iron-bearing minerals release mostly, </a:t>
            </a:r>
            <a:r>
              <a:rPr lang="en-US" sz="2000" dirty="0">
                <a:solidFill>
                  <a:srgbClr val="000000"/>
                </a:solidFill>
                <a:latin typeface="Georgia" panose="02040502050405020303" pitchFamily="18" charset="0"/>
                <a:ea typeface="Times New Roman" panose="02020603050405020304" pitchFamily="18" charset="0"/>
              </a:rPr>
              <a:t>Fe(II) into solution which is subsequently oxidized to Fe(III) oxyhydroxides that block pores within the formation and lead to permeability losses. </a:t>
            </a:r>
            <a:r>
              <a:rPr lang="en-US" sz="2000" dirty="0">
                <a:solidFill>
                  <a:srgbClr val="000000"/>
                </a:solidFill>
                <a:effectLst/>
                <a:latin typeface="Georgia" panose="02040502050405020303" pitchFamily="18" charset="0"/>
                <a:ea typeface="Times New Roman" panose="02020603050405020304" pitchFamily="18" charset="0"/>
              </a:rPr>
              <a:t>The breakdown of pyrite in  this study points to high probability of iron oxides formation </a:t>
            </a:r>
          </a:p>
          <a:p>
            <a:pPr marL="0" marR="0" algn="just">
              <a:spcBef>
                <a:spcPts val="0"/>
              </a:spcBef>
              <a:spcAft>
                <a:spcPts val="0"/>
              </a:spcAft>
            </a:pPr>
            <a:endParaRPr lang="en-US" dirty="0">
              <a:solidFill>
                <a:srgbClr val="000000"/>
              </a:solidFill>
              <a:effectLst/>
              <a:latin typeface="Georgia" panose="02040502050405020303" pitchFamily="18" charset="0"/>
              <a:ea typeface="Times New Roman" panose="02020603050405020304" pitchFamily="18" charset="0"/>
            </a:endParaRPr>
          </a:p>
          <a:p>
            <a:pPr algn="just"/>
            <a:r>
              <a:rPr lang="en-US" sz="2000" dirty="0">
                <a:solidFill>
                  <a:srgbClr val="000000"/>
                </a:solidFill>
                <a:effectLst/>
                <a:latin typeface="Georgia" panose="02040502050405020303" pitchFamily="18" charset="0"/>
                <a:ea typeface="Times New Roman" panose="02020603050405020304" pitchFamily="18" charset="0"/>
              </a:rPr>
              <a:t>Fines Migration – Clay fines migration are occasioned by the </a:t>
            </a:r>
            <a:r>
              <a:rPr lang="en-US" sz="2000" dirty="0">
                <a:solidFill>
                  <a:srgbClr val="000000"/>
                </a:solidFill>
                <a:latin typeface="Georgia" panose="02040502050405020303" pitchFamily="18" charset="0"/>
                <a:ea typeface="Times New Roman" panose="02020603050405020304" pitchFamily="18" charset="0"/>
              </a:rPr>
              <a:t>deflocculation and dispersal of clay minerals. These subsequently aggregate within flow paths to cause significant permeability losses. High amorphous compositions after reaction observed in this study points to possible clay deflocculation</a:t>
            </a:r>
            <a:endParaRPr lang="en-US" sz="2000" dirty="0">
              <a:solidFill>
                <a:srgbClr val="000000"/>
              </a:solidFill>
              <a:effectLst/>
              <a:latin typeface="Georgia" panose="02040502050405020303" pitchFamily="18" charset="0"/>
              <a:ea typeface="Times New Roman" panose="02020603050405020304" pitchFamily="18" charset="0"/>
            </a:endParaRPr>
          </a:p>
          <a:p>
            <a:pPr marL="0" marR="0" algn="just">
              <a:spcBef>
                <a:spcPts val="0"/>
              </a:spcBef>
              <a:spcAft>
                <a:spcPts val="0"/>
              </a:spcAft>
            </a:pPr>
            <a:endParaRPr lang="en-US" sz="2000" dirty="0">
              <a:solidFill>
                <a:srgbClr val="000000"/>
              </a:solidFill>
              <a:effectLst/>
              <a:latin typeface="Georgia" panose="02040502050405020303" pitchFamily="18" charset="0"/>
              <a:ea typeface="Times New Roman" panose="02020603050405020304" pitchFamily="18" charset="0"/>
            </a:endParaRPr>
          </a:p>
          <a:p>
            <a:pPr marL="0" marR="0" algn="just">
              <a:spcBef>
                <a:spcPts val="0"/>
              </a:spcBef>
              <a:spcAft>
                <a:spcPts val="0"/>
              </a:spcAft>
            </a:pPr>
            <a:r>
              <a:rPr lang="en-US" sz="2000" dirty="0">
                <a:solidFill>
                  <a:srgbClr val="000000"/>
                </a:solidFill>
                <a:effectLst/>
                <a:latin typeface="Georgia" panose="02040502050405020303" pitchFamily="18" charset="0"/>
                <a:ea typeface="Times New Roman" panose="02020603050405020304" pitchFamily="18" charset="0"/>
              </a:rPr>
              <a:t>The cumulative impact of reactions described above is the loss of permeability of formation during long-term post-hydraulic fracturing rock-fluid interactions. </a:t>
            </a:r>
            <a:endParaRPr lang="en-US" sz="2000" dirty="0">
              <a:effectLst/>
              <a:latin typeface="Georgia" panose="02040502050405020303" pitchFamily="18" charset="0"/>
              <a:ea typeface="Times New Roman" panose="02020603050405020304" pitchFamily="18" charset="0"/>
            </a:endParaRPr>
          </a:p>
        </p:txBody>
      </p:sp>
    </p:spTree>
    <p:extLst>
      <p:ext uri="{BB962C8B-B14F-4D97-AF65-F5344CB8AC3E}">
        <p14:creationId xmlns:p14="http://schemas.microsoft.com/office/powerpoint/2010/main" val="11522452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24</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58370" y="745513"/>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301D5D8A-DB5A-416C-BE3B-FFF5F66E678C}" type="datetime1">
              <a:rPr lang="en-US" smtClean="0"/>
              <a:t>04-Apr-24</a:t>
            </a:fld>
            <a:endParaRPr lang="en-US" dirty="0"/>
          </a:p>
        </p:txBody>
      </p:sp>
      <p:sp>
        <p:nvSpPr>
          <p:cNvPr id="15" name="Title 1">
            <a:extLst>
              <a:ext uri="{FF2B5EF4-FFF2-40B4-BE49-F238E27FC236}">
                <a16:creationId xmlns:a16="http://schemas.microsoft.com/office/drawing/2014/main" id="{1C4EA386-6706-B4DD-FDA9-99A19F83CC2D}"/>
              </a:ext>
            </a:extLst>
          </p:cNvPr>
          <p:cNvSpPr txBox="1">
            <a:spLocks/>
          </p:cNvSpPr>
          <p:nvPr/>
        </p:nvSpPr>
        <p:spPr>
          <a:xfrm>
            <a:off x="263428" y="293098"/>
            <a:ext cx="11928572" cy="39995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a:solidFill>
                  <a:srgbClr val="002060"/>
                </a:solidFill>
                <a:latin typeface="Georgia" panose="02040502050405020303" pitchFamily="18" charset="0"/>
                <a:cs typeface="Times New Roman" panose="02020603050405020304" pitchFamily="18" charset="0"/>
              </a:rPr>
              <a:t>CONCLUSIONS AND RECOMMENDATIONS</a:t>
            </a:r>
            <a:endParaRPr lang="en-US" sz="2800" dirty="0">
              <a:solidFill>
                <a:srgbClr val="002060"/>
              </a:solidFill>
              <a:latin typeface="Georgia" panose="02040502050405020303" pitchFamily="18" charset="0"/>
            </a:endParaRPr>
          </a:p>
        </p:txBody>
      </p:sp>
      <p:sp>
        <p:nvSpPr>
          <p:cNvPr id="2" name="Content Placeholder 2">
            <a:extLst>
              <a:ext uri="{FF2B5EF4-FFF2-40B4-BE49-F238E27FC236}">
                <a16:creationId xmlns:a16="http://schemas.microsoft.com/office/drawing/2014/main" id="{80870771-8CB0-42DC-11C0-3FD7DDCAD24E}"/>
              </a:ext>
            </a:extLst>
          </p:cNvPr>
          <p:cNvSpPr>
            <a:spLocks noGrp="1"/>
          </p:cNvSpPr>
          <p:nvPr>
            <p:ph idx="1"/>
          </p:nvPr>
        </p:nvSpPr>
        <p:spPr>
          <a:xfrm>
            <a:off x="423081" y="801380"/>
            <a:ext cx="11582325" cy="5554970"/>
          </a:xfrm>
          <a:noFill/>
          <a:ln>
            <a:noFill/>
          </a:ln>
        </p:spPr>
        <p:style>
          <a:lnRef idx="2">
            <a:schemeClr val="accent1"/>
          </a:lnRef>
          <a:fillRef idx="1">
            <a:schemeClr val="lt1"/>
          </a:fillRef>
          <a:effectRef idx="0">
            <a:schemeClr val="accent1"/>
          </a:effectRef>
          <a:fontRef idx="minor">
            <a:schemeClr val="dk1"/>
          </a:fontRef>
        </p:style>
        <p:txBody>
          <a:bodyPr>
            <a:noAutofit/>
          </a:bodyPr>
          <a:lstStyle/>
          <a:p>
            <a:pPr algn="just">
              <a:lnSpc>
                <a:spcPct val="100000"/>
              </a:lnSpc>
            </a:pPr>
            <a:r>
              <a:rPr lang="en-US" sz="1600" dirty="0">
                <a:latin typeface="Georgia" panose="02040502050405020303" pitchFamily="18" charset="0"/>
                <a:cs typeface="Times New Roman" panose="02020603050405020304" pitchFamily="18" charset="0"/>
              </a:rPr>
              <a:t>Carbonates, pyrite, feldspars and clays are susceptible to rapid geochemical reactions</a:t>
            </a:r>
          </a:p>
          <a:p>
            <a:pPr algn="just">
              <a:lnSpc>
                <a:spcPct val="100000"/>
              </a:lnSpc>
            </a:pPr>
            <a:endParaRPr lang="en-US" sz="800" dirty="0">
              <a:latin typeface="Georgia" panose="02040502050405020303" pitchFamily="18" charset="0"/>
              <a:cs typeface="Times New Roman" panose="02020603050405020304" pitchFamily="18" charset="0"/>
            </a:endParaRPr>
          </a:p>
          <a:p>
            <a:pPr algn="just">
              <a:lnSpc>
                <a:spcPct val="100000"/>
              </a:lnSpc>
            </a:pPr>
            <a:r>
              <a:rPr lang="en-US" sz="1600" dirty="0">
                <a:effectLst/>
                <a:latin typeface="Georgia" panose="02040502050405020303" pitchFamily="18" charset="0"/>
                <a:ea typeface="Times New Roman" panose="02020603050405020304" pitchFamily="18" charset="0"/>
              </a:rPr>
              <a:t>Oxidation is a major mechanism in rock-fluid interactions, it leads to breakdown of pyrites</a:t>
            </a:r>
          </a:p>
          <a:p>
            <a:pPr algn="just">
              <a:lnSpc>
                <a:spcPct val="100000"/>
              </a:lnSpc>
            </a:pPr>
            <a:endParaRPr lang="en-US" sz="800" dirty="0">
              <a:effectLst/>
              <a:latin typeface="Georgia" panose="02040502050405020303" pitchFamily="18" charset="0"/>
              <a:ea typeface="Times New Roman" panose="02020603050405020304" pitchFamily="18" charset="0"/>
            </a:endParaRPr>
          </a:p>
          <a:p>
            <a:pPr algn="just">
              <a:lnSpc>
                <a:spcPct val="100000"/>
              </a:lnSpc>
            </a:pPr>
            <a:r>
              <a:rPr lang="en-US" sz="1600" dirty="0">
                <a:effectLst/>
                <a:latin typeface="Georgia" panose="02040502050405020303" pitchFamily="18" charset="0"/>
                <a:ea typeface="Times New Roman" panose="02020603050405020304" pitchFamily="18" charset="0"/>
              </a:rPr>
              <a:t>Breakdown of pyrite and other sulfides after exposure to oxygenated fluid leads to generation of acids which cause transient pH reductions, thus catalyzing breakdown of other minerals such as carbonates</a:t>
            </a:r>
          </a:p>
          <a:p>
            <a:pPr algn="just">
              <a:lnSpc>
                <a:spcPct val="100000"/>
              </a:lnSpc>
            </a:pPr>
            <a:endParaRPr lang="en-US" sz="800" dirty="0">
              <a:effectLst/>
              <a:latin typeface="Georgia" panose="02040502050405020303" pitchFamily="18" charset="0"/>
              <a:ea typeface="Times New Roman" panose="02020603050405020304" pitchFamily="18" charset="0"/>
            </a:endParaRPr>
          </a:p>
          <a:p>
            <a:pPr marL="228600" indent="-228600" algn="just">
              <a:lnSpc>
                <a:spcPct val="90000"/>
              </a:lnSpc>
              <a:spcBef>
                <a:spcPts val="1000"/>
              </a:spcBef>
              <a:buFont typeface="Arial" panose="020B0604020202020204" pitchFamily="34" charset="0"/>
              <a:buChar char="•"/>
            </a:pPr>
            <a:r>
              <a:rPr lang="en-US" sz="1600" dirty="0">
                <a:effectLst/>
                <a:latin typeface="Georgia" panose="02040502050405020303" pitchFamily="18" charset="0"/>
                <a:ea typeface="Times New Roman" panose="02020603050405020304" pitchFamily="18" charset="0"/>
              </a:rPr>
              <a:t>Reactions with </a:t>
            </a:r>
            <a:r>
              <a:rPr lang="en-US" sz="1600" dirty="0">
                <a:latin typeface="Georgia" panose="02040502050405020303" pitchFamily="18" charset="0"/>
                <a:ea typeface="Times New Roman" panose="02020603050405020304" pitchFamily="18" charset="0"/>
              </a:rPr>
              <a:t>fluids lead to i</a:t>
            </a:r>
            <a:r>
              <a:rPr lang="en-US" sz="1600" dirty="0">
                <a:effectLst/>
                <a:latin typeface="Georgia" panose="02040502050405020303" pitchFamily="18" charset="0"/>
                <a:ea typeface="Times New Roman" panose="02020603050405020304" pitchFamily="18" charset="0"/>
              </a:rPr>
              <a:t>ncreased </a:t>
            </a:r>
            <a:r>
              <a:rPr lang="en-US" sz="1600" dirty="0" err="1">
                <a:effectLst/>
                <a:latin typeface="Georgia" panose="02040502050405020303" pitchFamily="18" charset="0"/>
                <a:ea typeface="Times New Roman" panose="02020603050405020304" pitchFamily="18" charset="0"/>
              </a:rPr>
              <a:t>illite</a:t>
            </a:r>
            <a:r>
              <a:rPr lang="en-US" sz="1600" dirty="0">
                <a:effectLst/>
                <a:latin typeface="Georgia" panose="02040502050405020303" pitchFamily="18" charset="0"/>
                <a:ea typeface="Times New Roman" panose="02020603050405020304" pitchFamily="18" charset="0"/>
              </a:rPr>
              <a:t> content in rock samples suggesting the shift from initially brittle rock to more ductile rock in the long term</a:t>
            </a:r>
          </a:p>
          <a:p>
            <a:pPr marL="228600" indent="-228600" algn="just">
              <a:lnSpc>
                <a:spcPct val="90000"/>
              </a:lnSpc>
              <a:spcBef>
                <a:spcPts val="1000"/>
              </a:spcBef>
              <a:buFont typeface="Arial" panose="020B0604020202020204" pitchFamily="34" charset="0"/>
              <a:buChar char="•"/>
            </a:pPr>
            <a:endParaRPr lang="en-US" sz="800" dirty="0">
              <a:effectLst/>
              <a:latin typeface="Georgia" panose="02040502050405020303" pitchFamily="18" charset="0"/>
              <a:ea typeface="Times New Roman" panose="02020603050405020304" pitchFamily="18" charset="0"/>
            </a:endParaRPr>
          </a:p>
          <a:p>
            <a:pPr algn="just"/>
            <a:r>
              <a:rPr lang="en-US" sz="1600" dirty="0">
                <a:solidFill>
                  <a:schemeClr val="tx1"/>
                </a:solidFill>
                <a:latin typeface="Georgia" panose="02040502050405020303" pitchFamily="18" charset="0"/>
              </a:rPr>
              <a:t>Deflocculation of clay minerals leads to the generation of fines which can coalesce later within the fracture to cause blockage of pore-throat (Between 7 to 30 days)</a:t>
            </a:r>
          </a:p>
          <a:p>
            <a:pPr algn="just"/>
            <a:endParaRPr lang="en-US" sz="800" dirty="0">
              <a:effectLst/>
              <a:latin typeface="Georgia" panose="02040502050405020303" pitchFamily="18" charset="0"/>
              <a:ea typeface="Times New Roman" panose="02020603050405020304" pitchFamily="18" charset="0"/>
            </a:endParaRPr>
          </a:p>
          <a:p>
            <a:pPr marL="228600" indent="-228600" algn="just">
              <a:lnSpc>
                <a:spcPct val="90000"/>
              </a:lnSpc>
              <a:spcBef>
                <a:spcPts val="1000"/>
              </a:spcBef>
              <a:buFont typeface="Arial" panose="020B0604020202020204" pitchFamily="34" charset="0"/>
              <a:buChar char="•"/>
            </a:pPr>
            <a:r>
              <a:rPr lang="en-US" sz="1600" dirty="0">
                <a:effectLst/>
                <a:latin typeface="Georgia" panose="02040502050405020303" pitchFamily="18" charset="0"/>
                <a:ea typeface="Times New Roman" panose="02020603050405020304" pitchFamily="18" charset="0"/>
              </a:rPr>
              <a:t> Further work is being done to investigate the cause of </a:t>
            </a:r>
            <a:r>
              <a:rPr lang="en-US" sz="1600" dirty="0" err="1">
                <a:effectLst/>
                <a:latin typeface="Georgia" panose="02040502050405020303" pitchFamily="18" charset="0"/>
                <a:ea typeface="Times New Roman" panose="02020603050405020304" pitchFamily="18" charset="0"/>
              </a:rPr>
              <a:t>illitization</a:t>
            </a:r>
            <a:r>
              <a:rPr lang="en-US" sz="1600" dirty="0">
                <a:effectLst/>
                <a:latin typeface="Georgia" panose="02040502050405020303" pitchFamily="18" charset="0"/>
                <a:ea typeface="Times New Roman" panose="02020603050405020304" pitchFamily="18" charset="0"/>
              </a:rPr>
              <a:t> observed from XRD measurements</a:t>
            </a:r>
          </a:p>
          <a:p>
            <a:pPr marL="0" indent="0" algn="just">
              <a:buNone/>
            </a:pPr>
            <a:r>
              <a:rPr lang="en-US" sz="1600" b="1" dirty="0">
                <a:latin typeface="Georgia" panose="02040502050405020303" pitchFamily="18" charset="0"/>
                <a:cs typeface="Times New Roman" panose="02020603050405020304" pitchFamily="18" charset="0"/>
              </a:rPr>
              <a:t>Recommendations:</a:t>
            </a:r>
          </a:p>
          <a:p>
            <a:pPr algn="just"/>
            <a:r>
              <a:rPr lang="en-US" sz="1600" dirty="0">
                <a:latin typeface="Georgia" panose="02040502050405020303" pitchFamily="18" charset="0"/>
                <a:cs typeface="Times New Roman" panose="02020603050405020304" pitchFamily="18" charset="0"/>
              </a:rPr>
              <a:t>Longer periods for experiments to help improve model accuracy</a:t>
            </a:r>
          </a:p>
          <a:p>
            <a:pPr marL="285750" indent="-285750" algn="just">
              <a:lnSpc>
                <a:spcPct val="120000"/>
              </a:lnSpc>
              <a:buFont typeface="Arial" panose="020B0604020202020204" pitchFamily="34" charset="0"/>
              <a:buChar char="•"/>
            </a:pPr>
            <a:r>
              <a:rPr lang="en-US" sz="1600" dirty="0">
                <a:latin typeface="Georgia" panose="02040502050405020303" pitchFamily="18" charset="0"/>
                <a:cs typeface="Times New Roman" panose="02020603050405020304" pitchFamily="18" charset="0"/>
              </a:rPr>
              <a:t>Experiment with cored rock samples over longer periods for better replication of rock-fluid reactions in the subsurface</a:t>
            </a:r>
          </a:p>
          <a:p>
            <a:pPr marL="285750" indent="-285750" algn="just">
              <a:lnSpc>
                <a:spcPct val="120000"/>
              </a:lnSpc>
              <a:buFont typeface="Arial" panose="020B0604020202020204" pitchFamily="34" charset="0"/>
              <a:buChar char="•"/>
            </a:pPr>
            <a:r>
              <a:rPr lang="en-US" sz="1600" dirty="0">
                <a:latin typeface="Georgia" panose="02040502050405020303" pitchFamily="18" charset="0"/>
                <a:cs typeface="Times New Roman" panose="02020603050405020304" pitchFamily="18" charset="0"/>
              </a:rPr>
              <a:t>Investigate potential </a:t>
            </a:r>
            <a:r>
              <a:rPr lang="en-US" sz="1600" dirty="0" err="1">
                <a:latin typeface="Georgia" panose="02040502050405020303" pitchFamily="18" charset="0"/>
                <a:cs typeface="Times New Roman" panose="02020603050405020304" pitchFamily="18" charset="0"/>
              </a:rPr>
              <a:t>illitization</a:t>
            </a:r>
            <a:r>
              <a:rPr lang="en-US" sz="1600" dirty="0">
                <a:latin typeface="Georgia" panose="02040502050405020303" pitchFamily="18" charset="0"/>
                <a:cs typeface="Times New Roman" panose="02020603050405020304" pitchFamily="18" charset="0"/>
              </a:rPr>
              <a:t> and mechanism that may be responsible</a:t>
            </a:r>
          </a:p>
          <a:p>
            <a:pPr algn="just"/>
            <a:endParaRPr lang="en-US" sz="1600" dirty="0">
              <a:latin typeface="Georgia" panose="02040502050405020303" pitchFamily="18" charset="0"/>
              <a:cs typeface="Times New Roman" panose="02020603050405020304" pitchFamily="18" charset="0"/>
            </a:endParaRPr>
          </a:p>
          <a:p>
            <a:pPr marL="228600" indent="-228600" algn="just">
              <a:lnSpc>
                <a:spcPct val="90000"/>
              </a:lnSpc>
              <a:spcBef>
                <a:spcPts val="1000"/>
              </a:spcBef>
              <a:buFont typeface="Arial" panose="020B0604020202020204" pitchFamily="34" charset="0"/>
              <a:buChar char="•"/>
            </a:pPr>
            <a:endParaRPr lang="en-US" sz="1600" dirty="0">
              <a:solidFill>
                <a:schemeClr val="tx1"/>
              </a:solidFill>
              <a:latin typeface="Georgia" panose="02040502050405020303" pitchFamily="18" charset="0"/>
            </a:endParaRPr>
          </a:p>
          <a:p>
            <a:pPr marL="0" indent="0" algn="just">
              <a:lnSpc>
                <a:spcPct val="100000"/>
              </a:lnSpc>
              <a:buNone/>
            </a:pPr>
            <a:endParaRPr lang="en-US" sz="1600" dirty="0">
              <a:latin typeface="Georgia" panose="02040502050405020303" pitchFamily="18" charset="0"/>
              <a:cs typeface="Times New Roman" panose="02020603050405020304" pitchFamily="18" charset="0"/>
            </a:endParaRPr>
          </a:p>
          <a:p>
            <a:pPr marL="0" indent="0" algn="just">
              <a:lnSpc>
                <a:spcPct val="100000"/>
              </a:lnSpc>
              <a:buNone/>
            </a:pPr>
            <a:endParaRPr lang="en-US" sz="1600" dirty="0">
              <a:latin typeface="Georgia" panose="02040502050405020303" pitchFamily="18" charset="0"/>
              <a:cs typeface="Times New Roman" panose="02020603050405020304" pitchFamily="18" charset="0"/>
            </a:endParaRPr>
          </a:p>
          <a:p>
            <a:pPr marL="0" indent="0" algn="just">
              <a:lnSpc>
                <a:spcPct val="100000"/>
              </a:lnSpc>
              <a:buNone/>
            </a:pPr>
            <a:br>
              <a:rPr lang="en-US" sz="1600" dirty="0">
                <a:latin typeface="Georgia" panose="02040502050405020303" pitchFamily="18" charset="0"/>
              </a:rPr>
            </a:br>
            <a:endParaRPr lang="en-US" sz="1600" dirty="0">
              <a:latin typeface="Georgia" panose="02040502050405020303" pitchFamily="18" charset="0"/>
            </a:endParaRPr>
          </a:p>
        </p:txBody>
      </p:sp>
    </p:spTree>
    <p:extLst>
      <p:ext uri="{BB962C8B-B14F-4D97-AF65-F5344CB8AC3E}">
        <p14:creationId xmlns:p14="http://schemas.microsoft.com/office/powerpoint/2010/main" val="40511024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25</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58370" y="745513"/>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301D5D8A-DB5A-416C-BE3B-FFF5F66E678C}" type="datetime1">
              <a:rPr lang="en-US" smtClean="0"/>
              <a:t>04-Apr-24</a:t>
            </a:fld>
            <a:endParaRPr lang="en-US" dirty="0"/>
          </a:p>
        </p:txBody>
      </p:sp>
      <p:sp>
        <p:nvSpPr>
          <p:cNvPr id="15" name="Title 1">
            <a:extLst>
              <a:ext uri="{FF2B5EF4-FFF2-40B4-BE49-F238E27FC236}">
                <a16:creationId xmlns:a16="http://schemas.microsoft.com/office/drawing/2014/main" id="{1C4EA386-6706-B4DD-FDA9-99A19F83CC2D}"/>
              </a:ext>
            </a:extLst>
          </p:cNvPr>
          <p:cNvSpPr txBox="1">
            <a:spLocks/>
          </p:cNvSpPr>
          <p:nvPr/>
        </p:nvSpPr>
        <p:spPr>
          <a:xfrm>
            <a:off x="375969" y="2951007"/>
            <a:ext cx="11928572" cy="39995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solidFill>
                  <a:srgbClr val="002060"/>
                </a:solidFill>
                <a:latin typeface="Georgia" panose="02040502050405020303" pitchFamily="18" charset="0"/>
                <a:cs typeface="Times New Roman" panose="02020603050405020304" pitchFamily="18" charset="0"/>
              </a:rPr>
              <a:t>PLANS AND WORK CURRENTLY IN PROGRESS</a:t>
            </a:r>
            <a:endParaRPr lang="en-US" sz="3200" dirty="0">
              <a:solidFill>
                <a:srgbClr val="002060"/>
              </a:solidFill>
              <a:latin typeface="Georgia" panose="02040502050405020303" pitchFamily="18" charset="0"/>
            </a:endParaRPr>
          </a:p>
        </p:txBody>
      </p:sp>
    </p:spTree>
    <p:extLst>
      <p:ext uri="{BB962C8B-B14F-4D97-AF65-F5344CB8AC3E}">
        <p14:creationId xmlns:p14="http://schemas.microsoft.com/office/powerpoint/2010/main" val="3057978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26</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58370" y="745513"/>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0BBD6719-3CBC-4B8C-9D69-79B69BFCC871}" type="datetime1">
              <a:rPr lang="en-US" smtClean="0"/>
              <a:t>04-Apr-24</a:t>
            </a:fld>
            <a:endParaRPr lang="en-US" dirty="0"/>
          </a:p>
        </p:txBody>
      </p:sp>
      <p:sp>
        <p:nvSpPr>
          <p:cNvPr id="15" name="Title 1">
            <a:extLst>
              <a:ext uri="{FF2B5EF4-FFF2-40B4-BE49-F238E27FC236}">
                <a16:creationId xmlns:a16="http://schemas.microsoft.com/office/drawing/2014/main" id="{1C4EA386-6706-B4DD-FDA9-99A19F83CC2D}"/>
              </a:ext>
            </a:extLst>
          </p:cNvPr>
          <p:cNvSpPr txBox="1">
            <a:spLocks/>
          </p:cNvSpPr>
          <p:nvPr/>
        </p:nvSpPr>
        <p:spPr>
          <a:xfrm>
            <a:off x="76835" y="263501"/>
            <a:ext cx="11928572" cy="39995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fontAlgn="auto">
              <a:spcAft>
                <a:spcPts val="600"/>
              </a:spcAft>
              <a:buClrTx/>
              <a:buSzTx/>
              <a:tabLst/>
              <a:defRPr/>
            </a:pPr>
            <a:r>
              <a:rPr lang="en-US" sz="2800" b="1" dirty="0">
                <a:solidFill>
                  <a:srgbClr val="002060"/>
                </a:solidFill>
                <a:latin typeface="Georgia" panose="02040502050405020303" pitchFamily="18" charset="0"/>
                <a:cs typeface="Times New Roman" panose="02020603050405020304" pitchFamily="18" charset="0"/>
              </a:rPr>
              <a:t>WORKFLOW FOR THE REMAINING EXPERIMENTS</a:t>
            </a:r>
            <a:endParaRPr kumimoji="0" lang="en-US" sz="2800" b="1" i="0" u="none" strike="noStrike" cap="none" spc="0" normalizeH="0" baseline="0" noProof="0" dirty="0">
              <a:ln>
                <a:noFill/>
              </a:ln>
              <a:solidFill>
                <a:srgbClr val="002060"/>
              </a:solidFill>
              <a:effectLst/>
              <a:uLnTx/>
              <a:uFillTx/>
              <a:latin typeface="Georgia" panose="02040502050405020303" pitchFamily="18" charset="0"/>
            </a:endParaRPr>
          </a:p>
        </p:txBody>
      </p:sp>
      <p:grpSp>
        <p:nvGrpSpPr>
          <p:cNvPr id="5" name="Group 4">
            <a:extLst>
              <a:ext uri="{FF2B5EF4-FFF2-40B4-BE49-F238E27FC236}">
                <a16:creationId xmlns:a16="http://schemas.microsoft.com/office/drawing/2014/main" id="{3BC5F7D1-8421-5559-C48A-4B082C08F5FD}"/>
              </a:ext>
            </a:extLst>
          </p:cNvPr>
          <p:cNvGrpSpPr/>
          <p:nvPr/>
        </p:nvGrpSpPr>
        <p:grpSpPr>
          <a:xfrm>
            <a:off x="655748" y="914065"/>
            <a:ext cx="6238875" cy="5960180"/>
            <a:chOff x="0" y="0"/>
            <a:chExt cx="6238875" cy="7441711"/>
          </a:xfrm>
        </p:grpSpPr>
        <p:grpSp>
          <p:nvGrpSpPr>
            <p:cNvPr id="6" name="Group 5">
              <a:extLst>
                <a:ext uri="{FF2B5EF4-FFF2-40B4-BE49-F238E27FC236}">
                  <a16:creationId xmlns:a16="http://schemas.microsoft.com/office/drawing/2014/main" id="{531DB04F-EE15-5A28-FA25-0324C53B8DAA}"/>
                </a:ext>
              </a:extLst>
            </p:cNvPr>
            <p:cNvGrpSpPr/>
            <p:nvPr/>
          </p:nvGrpSpPr>
          <p:grpSpPr>
            <a:xfrm>
              <a:off x="0" y="0"/>
              <a:ext cx="6238875" cy="7441711"/>
              <a:chOff x="0" y="0"/>
              <a:chExt cx="6238875" cy="7441711"/>
            </a:xfrm>
          </p:grpSpPr>
          <p:grpSp>
            <p:nvGrpSpPr>
              <p:cNvPr id="9" name="Group 8">
                <a:extLst>
                  <a:ext uri="{FF2B5EF4-FFF2-40B4-BE49-F238E27FC236}">
                    <a16:creationId xmlns:a16="http://schemas.microsoft.com/office/drawing/2014/main" id="{A4A9DE58-8C81-009A-9846-E1B9CF60C428}"/>
                  </a:ext>
                </a:extLst>
              </p:cNvPr>
              <p:cNvGrpSpPr/>
              <p:nvPr/>
            </p:nvGrpSpPr>
            <p:grpSpPr>
              <a:xfrm>
                <a:off x="4143375" y="1333500"/>
                <a:ext cx="1304925" cy="1112448"/>
                <a:chOff x="0" y="189865"/>
                <a:chExt cx="1304925" cy="1112448"/>
              </a:xfrm>
            </p:grpSpPr>
            <p:cxnSp>
              <p:nvCxnSpPr>
                <p:cNvPr id="86" name="Straight Arrow Connector 85">
                  <a:extLst>
                    <a:ext uri="{FF2B5EF4-FFF2-40B4-BE49-F238E27FC236}">
                      <a16:creationId xmlns:a16="http://schemas.microsoft.com/office/drawing/2014/main" id="{322CECF0-374D-EE44-087C-30A8BEB09547}"/>
                    </a:ext>
                  </a:extLst>
                </p:cNvPr>
                <p:cNvCxnSpPr/>
                <p:nvPr/>
              </p:nvCxnSpPr>
              <p:spPr>
                <a:xfrm>
                  <a:off x="0" y="685800"/>
                  <a:ext cx="9525" cy="616513"/>
                </a:xfrm>
                <a:prstGeom prst="straightConnector1">
                  <a:avLst/>
                </a:prstGeom>
                <a:ln w="28575">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B43A7600-31C3-3A29-1AE8-BD2FF1DB8BF5}"/>
                    </a:ext>
                  </a:extLst>
                </p:cNvPr>
                <p:cNvCxnSpPr/>
                <p:nvPr/>
              </p:nvCxnSpPr>
              <p:spPr>
                <a:xfrm flipH="1">
                  <a:off x="657225" y="189865"/>
                  <a:ext cx="0" cy="498475"/>
                </a:xfrm>
                <a:prstGeom prst="line">
                  <a:avLst/>
                </a:prstGeom>
                <a:ln w="28575">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E207556B-2E42-932D-0218-436C42D33D5B}"/>
                    </a:ext>
                  </a:extLst>
                </p:cNvPr>
                <p:cNvCxnSpPr/>
                <p:nvPr/>
              </p:nvCxnSpPr>
              <p:spPr>
                <a:xfrm flipV="1">
                  <a:off x="9525" y="685800"/>
                  <a:ext cx="1295400" cy="2540"/>
                </a:xfrm>
                <a:prstGeom prst="line">
                  <a:avLst/>
                </a:prstGeom>
                <a:ln w="28575">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89" name="Straight Arrow Connector 88">
                  <a:extLst>
                    <a:ext uri="{FF2B5EF4-FFF2-40B4-BE49-F238E27FC236}">
                      <a16:creationId xmlns:a16="http://schemas.microsoft.com/office/drawing/2014/main" id="{2DAFBF63-7B3C-E797-6AA9-F8F1CE60D5AA}"/>
                    </a:ext>
                  </a:extLst>
                </p:cNvPr>
                <p:cNvCxnSpPr/>
                <p:nvPr/>
              </p:nvCxnSpPr>
              <p:spPr>
                <a:xfrm>
                  <a:off x="1304925" y="695325"/>
                  <a:ext cx="0" cy="600829"/>
                </a:xfrm>
                <a:prstGeom prst="straightConnector1">
                  <a:avLst/>
                </a:prstGeom>
                <a:ln w="28575">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0" name="Group 9">
                <a:extLst>
                  <a:ext uri="{FF2B5EF4-FFF2-40B4-BE49-F238E27FC236}">
                    <a16:creationId xmlns:a16="http://schemas.microsoft.com/office/drawing/2014/main" id="{C5DF5787-BB46-5B11-E06D-3F5AFF366A6D}"/>
                  </a:ext>
                </a:extLst>
              </p:cNvPr>
              <p:cNvGrpSpPr/>
              <p:nvPr/>
            </p:nvGrpSpPr>
            <p:grpSpPr>
              <a:xfrm>
                <a:off x="3924300" y="228600"/>
                <a:ext cx="1762125" cy="1407160"/>
                <a:chOff x="-66238" y="24130"/>
                <a:chExt cx="1762125" cy="1407160"/>
              </a:xfrm>
            </p:grpSpPr>
            <p:sp>
              <p:nvSpPr>
                <p:cNvPr id="82" name="Diamond 81">
                  <a:extLst>
                    <a:ext uri="{FF2B5EF4-FFF2-40B4-BE49-F238E27FC236}">
                      <a16:creationId xmlns:a16="http://schemas.microsoft.com/office/drawing/2014/main" id="{248E7C3C-0E54-21A2-9BB8-63BB3C06443A}"/>
                    </a:ext>
                  </a:extLst>
                </p:cNvPr>
                <p:cNvSpPr/>
                <p:nvPr/>
              </p:nvSpPr>
              <p:spPr>
                <a:xfrm>
                  <a:off x="-66238" y="24130"/>
                  <a:ext cx="1762125" cy="1407160"/>
                </a:xfrm>
                <a:prstGeom prst="diamond">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83" name="Group 82">
                  <a:extLst>
                    <a:ext uri="{FF2B5EF4-FFF2-40B4-BE49-F238E27FC236}">
                      <a16:creationId xmlns:a16="http://schemas.microsoft.com/office/drawing/2014/main" id="{3A7CEFAE-9EA4-14FC-579B-31CEB86A097F}"/>
                    </a:ext>
                  </a:extLst>
                </p:cNvPr>
                <p:cNvGrpSpPr/>
                <p:nvPr/>
              </p:nvGrpSpPr>
              <p:grpSpPr>
                <a:xfrm>
                  <a:off x="229037" y="438197"/>
                  <a:ext cx="1242567" cy="559387"/>
                  <a:chOff x="-47188" y="133397"/>
                  <a:chExt cx="1242567" cy="559387"/>
                </a:xfrm>
              </p:grpSpPr>
              <p:sp>
                <p:nvSpPr>
                  <p:cNvPr id="84" name="Text Box 575">
                    <a:extLst>
                      <a:ext uri="{FF2B5EF4-FFF2-40B4-BE49-F238E27FC236}">
                        <a16:creationId xmlns:a16="http://schemas.microsoft.com/office/drawing/2014/main" id="{4CF92C5C-B77C-E177-9918-737156CC4DA6}"/>
                      </a:ext>
                    </a:extLst>
                  </p:cNvPr>
                  <p:cNvSpPr txBox="1"/>
                  <p:nvPr/>
                </p:nvSpPr>
                <p:spPr>
                  <a:xfrm>
                    <a:off x="-47188" y="133397"/>
                    <a:ext cx="1242567" cy="39052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07000"/>
                      </a:lnSpc>
                      <a:spcBef>
                        <a:spcPts val="0"/>
                      </a:spcBef>
                      <a:spcAft>
                        <a:spcPts val="800"/>
                      </a:spcAft>
                    </a:pPr>
                    <a:r>
                      <a:rPr lang="en-US" sz="1100" b="1">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rPr>
                      <a:t>Solid Core Plugs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5" name="Cylinder 84">
                    <a:extLst>
                      <a:ext uri="{FF2B5EF4-FFF2-40B4-BE49-F238E27FC236}">
                        <a16:creationId xmlns:a16="http://schemas.microsoft.com/office/drawing/2014/main" id="{281D282F-A65F-CFBC-8AD3-07AB5C6DE285}"/>
                      </a:ext>
                    </a:extLst>
                  </p:cNvPr>
                  <p:cNvSpPr/>
                  <p:nvPr/>
                </p:nvSpPr>
                <p:spPr>
                  <a:xfrm rot="5400000">
                    <a:off x="459423" y="392747"/>
                    <a:ext cx="171449" cy="428625"/>
                  </a:xfrm>
                  <a:prstGeom prst="can">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grpSp>
            <p:nvGrpSpPr>
              <p:cNvPr id="11" name="Group 10">
                <a:extLst>
                  <a:ext uri="{FF2B5EF4-FFF2-40B4-BE49-F238E27FC236}">
                    <a16:creationId xmlns:a16="http://schemas.microsoft.com/office/drawing/2014/main" id="{C8FBC26D-426B-F3D3-2678-3B1541F9A5C0}"/>
                  </a:ext>
                </a:extLst>
              </p:cNvPr>
              <p:cNvGrpSpPr/>
              <p:nvPr/>
            </p:nvGrpSpPr>
            <p:grpSpPr>
              <a:xfrm>
                <a:off x="1847850" y="962025"/>
                <a:ext cx="2249170" cy="1597660"/>
                <a:chOff x="0" y="0"/>
                <a:chExt cx="2571750" cy="1597660"/>
              </a:xfrm>
            </p:grpSpPr>
            <p:sp>
              <p:nvSpPr>
                <p:cNvPr id="73" name="Hexagon 72">
                  <a:extLst>
                    <a:ext uri="{FF2B5EF4-FFF2-40B4-BE49-F238E27FC236}">
                      <a16:creationId xmlns:a16="http://schemas.microsoft.com/office/drawing/2014/main" id="{6C249352-9EE0-FEB4-5773-03B161125387}"/>
                    </a:ext>
                  </a:extLst>
                </p:cNvPr>
                <p:cNvSpPr/>
                <p:nvPr/>
              </p:nvSpPr>
              <p:spPr>
                <a:xfrm>
                  <a:off x="0" y="0"/>
                  <a:ext cx="2571750" cy="1597660"/>
                </a:xfrm>
                <a:prstGeom prst="hexagon">
                  <a:avLst/>
                </a:prstGeom>
                <a:solidFill>
                  <a:schemeClr val="accent4">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74" name="Group 73">
                  <a:extLst>
                    <a:ext uri="{FF2B5EF4-FFF2-40B4-BE49-F238E27FC236}">
                      <a16:creationId xmlns:a16="http://schemas.microsoft.com/office/drawing/2014/main" id="{79B9643F-4088-1C20-2ADA-C906275D6114}"/>
                    </a:ext>
                  </a:extLst>
                </p:cNvPr>
                <p:cNvGrpSpPr/>
                <p:nvPr/>
              </p:nvGrpSpPr>
              <p:grpSpPr>
                <a:xfrm>
                  <a:off x="277554" y="57150"/>
                  <a:ext cx="2043701" cy="1419063"/>
                  <a:chOff x="-8196" y="57150"/>
                  <a:chExt cx="2043701" cy="1419063"/>
                </a:xfrm>
              </p:grpSpPr>
              <p:sp>
                <p:nvSpPr>
                  <p:cNvPr id="75" name="Text Box 68">
                    <a:extLst>
                      <a:ext uri="{FF2B5EF4-FFF2-40B4-BE49-F238E27FC236}">
                        <a16:creationId xmlns:a16="http://schemas.microsoft.com/office/drawing/2014/main" id="{28DDDD0E-C764-065D-87D5-7B0011C4AEDE}"/>
                      </a:ext>
                    </a:extLst>
                  </p:cNvPr>
                  <p:cNvSpPr txBox="1"/>
                  <p:nvPr/>
                </p:nvSpPr>
                <p:spPr>
                  <a:xfrm>
                    <a:off x="345933" y="57150"/>
                    <a:ext cx="1317144" cy="266700"/>
                  </a:xfrm>
                  <a:prstGeom prst="rect">
                    <a:avLst/>
                  </a:prstGeom>
                  <a:solidFill>
                    <a:schemeClr val="bg1">
                      <a:lumMod val="85000"/>
                    </a:schemeClr>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07000"/>
                      </a:lnSpc>
                      <a:spcBef>
                        <a:spcPts val="0"/>
                      </a:spcBef>
                      <a:spcAft>
                        <a:spcPts val="800"/>
                      </a:spcAft>
                    </a:pPr>
                    <a:r>
                      <a:rPr lang="en-US" sz="1100" b="1">
                        <a:effectLst/>
                        <a:latin typeface="Times New Roman" panose="02020603050405020304" pitchFamily="18" charset="0"/>
                        <a:ea typeface="Calibri" panose="020F0502020204030204" pitchFamily="34" charset="0"/>
                        <a:cs typeface="Times New Roman" panose="02020603050405020304" pitchFamily="18" charset="0"/>
                      </a:rPr>
                      <a:t>CT Scanning</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6" name="Text Box 69">
                    <a:extLst>
                      <a:ext uri="{FF2B5EF4-FFF2-40B4-BE49-F238E27FC236}">
                        <a16:creationId xmlns:a16="http://schemas.microsoft.com/office/drawing/2014/main" id="{33CF4813-9EF8-E6EE-B7F4-62C8CCC5B0C5}"/>
                      </a:ext>
                    </a:extLst>
                  </p:cNvPr>
                  <p:cNvSpPr txBox="1"/>
                  <p:nvPr/>
                </p:nvSpPr>
                <p:spPr>
                  <a:xfrm>
                    <a:off x="83905" y="1209513"/>
                    <a:ext cx="552450" cy="266700"/>
                  </a:xfrm>
                  <a:prstGeom prst="rect">
                    <a:avLst/>
                  </a:prstGeom>
                  <a:solidFill>
                    <a:schemeClr val="bg1">
                      <a:lumMod val="85000"/>
                    </a:schemeClr>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07000"/>
                      </a:lnSpc>
                      <a:spcBef>
                        <a:spcPts val="0"/>
                      </a:spcBef>
                      <a:spcAft>
                        <a:spcPts val="800"/>
                      </a:spcAft>
                    </a:pPr>
                    <a:r>
                      <a:rPr lang="en-US" sz="800" b="1">
                        <a:effectLst/>
                        <a:latin typeface="Times New Roman" panose="02020603050405020304" pitchFamily="18" charset="0"/>
                        <a:ea typeface="Calibri" panose="020F0502020204030204" pitchFamily="34" charset="0"/>
                        <a:cs typeface="Times New Roman" panose="02020603050405020304" pitchFamily="18" charset="0"/>
                      </a:rPr>
                      <a:t>XRF</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7" name="Text Box 70">
                    <a:extLst>
                      <a:ext uri="{FF2B5EF4-FFF2-40B4-BE49-F238E27FC236}">
                        <a16:creationId xmlns:a16="http://schemas.microsoft.com/office/drawing/2014/main" id="{7A9A4DB2-ABA8-881A-61AF-BC0FC822B449}"/>
                      </a:ext>
                    </a:extLst>
                  </p:cNvPr>
                  <p:cNvSpPr txBox="1"/>
                  <p:nvPr/>
                </p:nvSpPr>
                <p:spPr>
                  <a:xfrm>
                    <a:off x="1438688" y="1209513"/>
                    <a:ext cx="475563" cy="266700"/>
                  </a:xfrm>
                  <a:prstGeom prst="rect">
                    <a:avLst/>
                  </a:prstGeom>
                  <a:solidFill>
                    <a:schemeClr val="bg1">
                      <a:lumMod val="85000"/>
                    </a:schemeClr>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07000"/>
                      </a:lnSpc>
                      <a:spcBef>
                        <a:spcPts val="0"/>
                      </a:spcBef>
                      <a:spcAft>
                        <a:spcPts val="800"/>
                      </a:spcAft>
                    </a:pPr>
                    <a:r>
                      <a:rPr lang="en-US" sz="800" b="1">
                        <a:effectLst/>
                        <a:latin typeface="Times New Roman" panose="02020603050405020304" pitchFamily="18" charset="0"/>
                        <a:ea typeface="Calibri" panose="020F0502020204030204" pitchFamily="34" charset="0"/>
                        <a:cs typeface="Times New Roman" panose="02020603050405020304" pitchFamily="18" charset="0"/>
                      </a:rPr>
                      <a:t>XRD</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8" name="Text Box 71">
                    <a:extLst>
                      <a:ext uri="{FF2B5EF4-FFF2-40B4-BE49-F238E27FC236}">
                        <a16:creationId xmlns:a16="http://schemas.microsoft.com/office/drawing/2014/main" id="{8B5C30AD-B6AB-B2CF-9BBB-D88C8E0F6CC2}"/>
                      </a:ext>
                    </a:extLst>
                  </p:cNvPr>
                  <p:cNvSpPr txBox="1"/>
                  <p:nvPr/>
                </p:nvSpPr>
                <p:spPr>
                  <a:xfrm>
                    <a:off x="315539" y="370840"/>
                    <a:ext cx="1371599" cy="266700"/>
                  </a:xfrm>
                  <a:prstGeom prst="rect">
                    <a:avLst/>
                  </a:prstGeom>
                  <a:solidFill>
                    <a:schemeClr val="bg1">
                      <a:lumMod val="85000"/>
                    </a:schemeClr>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07000"/>
                      </a:lnSpc>
                      <a:spcBef>
                        <a:spcPts val="0"/>
                      </a:spcBef>
                      <a:spcAft>
                        <a:spcPts val="800"/>
                      </a:spcAft>
                    </a:pPr>
                    <a:r>
                      <a:rPr lang="en-US" sz="1000" b="1">
                        <a:effectLst/>
                        <a:latin typeface="Times New Roman" panose="02020603050405020304" pitchFamily="18" charset="0"/>
                        <a:ea typeface="Calibri" panose="020F0502020204030204" pitchFamily="34" charset="0"/>
                        <a:cs typeface="Times New Roman" panose="02020603050405020304" pitchFamily="18" charset="0"/>
                      </a:rPr>
                      <a:t>Indentation</a:t>
                    </a:r>
                    <a:r>
                      <a:rPr lang="en-US" sz="1100" b="1">
                        <a:effectLst/>
                        <a:latin typeface="Times New Roman" panose="02020603050405020304" pitchFamily="18" charset="0"/>
                        <a:ea typeface="Calibri" panose="020F0502020204030204" pitchFamily="34" charset="0"/>
                        <a:cs typeface="Times New Roman" panose="02020603050405020304" pitchFamily="18" charset="0"/>
                      </a:rPr>
                      <a:t> Test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9" name="Text Box 72">
                    <a:extLst>
                      <a:ext uri="{FF2B5EF4-FFF2-40B4-BE49-F238E27FC236}">
                        <a16:creationId xmlns:a16="http://schemas.microsoft.com/office/drawing/2014/main" id="{95BD5071-C5F1-2273-9216-5D92388CA4A6}"/>
                      </a:ext>
                    </a:extLst>
                  </p:cNvPr>
                  <p:cNvSpPr txBox="1"/>
                  <p:nvPr/>
                </p:nvSpPr>
                <p:spPr>
                  <a:xfrm>
                    <a:off x="-8196" y="664048"/>
                    <a:ext cx="1045053" cy="476250"/>
                  </a:xfrm>
                  <a:prstGeom prst="rect">
                    <a:avLst/>
                  </a:prstGeom>
                  <a:solidFill>
                    <a:schemeClr val="bg1">
                      <a:lumMod val="85000"/>
                    </a:schemeClr>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07000"/>
                      </a:lnSpc>
                      <a:spcBef>
                        <a:spcPts val="0"/>
                      </a:spcBef>
                      <a:spcAft>
                        <a:spcPts val="800"/>
                      </a:spcAft>
                    </a:pPr>
                    <a:r>
                      <a:rPr lang="en-US" sz="1000" b="1">
                        <a:effectLst/>
                        <a:latin typeface="Times New Roman" panose="02020603050405020304" pitchFamily="18" charset="0"/>
                        <a:ea typeface="Calibri" panose="020F0502020204030204" pitchFamily="34" charset="0"/>
                        <a:cs typeface="Times New Roman" panose="02020603050405020304" pitchFamily="18" charset="0"/>
                      </a:rPr>
                      <a:t>Raman Spectroscopy</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0" name="Text Box 73">
                    <a:extLst>
                      <a:ext uri="{FF2B5EF4-FFF2-40B4-BE49-F238E27FC236}">
                        <a16:creationId xmlns:a16="http://schemas.microsoft.com/office/drawing/2014/main" id="{F8C60E31-9AED-7F92-3034-FDD109D64C50}"/>
                      </a:ext>
                    </a:extLst>
                  </p:cNvPr>
                  <p:cNvSpPr txBox="1"/>
                  <p:nvPr/>
                </p:nvSpPr>
                <p:spPr>
                  <a:xfrm>
                    <a:off x="670292" y="1209513"/>
                    <a:ext cx="733425" cy="266700"/>
                  </a:xfrm>
                  <a:prstGeom prst="rect">
                    <a:avLst/>
                  </a:prstGeom>
                  <a:solidFill>
                    <a:schemeClr val="bg1">
                      <a:lumMod val="85000"/>
                    </a:schemeClr>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07000"/>
                      </a:lnSpc>
                      <a:spcBef>
                        <a:spcPts val="0"/>
                      </a:spcBef>
                      <a:spcAft>
                        <a:spcPts val="800"/>
                      </a:spcAft>
                    </a:pPr>
                    <a:r>
                      <a:rPr lang="en-US" sz="800" b="1">
                        <a:effectLst/>
                        <a:latin typeface="Times New Roman" panose="02020603050405020304" pitchFamily="18" charset="0"/>
                        <a:ea typeface="Calibri" panose="020F0502020204030204" pitchFamily="34" charset="0"/>
                        <a:cs typeface="Times New Roman" panose="02020603050405020304" pitchFamily="18" charset="0"/>
                      </a:rPr>
                      <a:t>SEM/EDS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1" name="Text Box 74">
                    <a:extLst>
                      <a:ext uri="{FF2B5EF4-FFF2-40B4-BE49-F238E27FC236}">
                        <a16:creationId xmlns:a16="http://schemas.microsoft.com/office/drawing/2014/main" id="{CE32F661-6556-1FE2-76A6-C9D339B1303E}"/>
                      </a:ext>
                    </a:extLst>
                  </p:cNvPr>
                  <p:cNvSpPr txBox="1"/>
                  <p:nvPr/>
                </p:nvSpPr>
                <p:spPr>
                  <a:xfrm>
                    <a:off x="1068250" y="664048"/>
                    <a:ext cx="967255" cy="476250"/>
                  </a:xfrm>
                  <a:prstGeom prst="rect">
                    <a:avLst/>
                  </a:prstGeom>
                  <a:solidFill>
                    <a:schemeClr val="bg1">
                      <a:lumMod val="85000"/>
                    </a:schemeClr>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07000"/>
                      </a:lnSpc>
                      <a:spcBef>
                        <a:spcPts val="0"/>
                      </a:spcBef>
                      <a:spcAft>
                        <a:spcPts val="800"/>
                      </a:spcAft>
                    </a:pPr>
                    <a:r>
                      <a:rPr lang="en-US" sz="1000" b="1">
                        <a:effectLst/>
                        <a:latin typeface="Calibri" panose="020F0502020204030204" pitchFamily="34" charset="0"/>
                        <a:ea typeface="Calibri" panose="020F0502020204030204" pitchFamily="34" charset="0"/>
                        <a:cs typeface="Times New Roman" panose="02020603050405020304" pitchFamily="18" charset="0"/>
                      </a:rPr>
                      <a:t>Rebound Hardness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p:txBody>
              </p:sp>
            </p:grpSp>
          </p:grpSp>
          <p:grpSp>
            <p:nvGrpSpPr>
              <p:cNvPr id="12" name="Group 11">
                <a:extLst>
                  <a:ext uri="{FF2B5EF4-FFF2-40B4-BE49-F238E27FC236}">
                    <a16:creationId xmlns:a16="http://schemas.microsoft.com/office/drawing/2014/main" id="{885409E5-38F8-F6CD-7BDD-039BA082F4DF}"/>
                  </a:ext>
                </a:extLst>
              </p:cNvPr>
              <p:cNvGrpSpPr/>
              <p:nvPr/>
            </p:nvGrpSpPr>
            <p:grpSpPr>
              <a:xfrm>
                <a:off x="0" y="238125"/>
                <a:ext cx="1790700" cy="2135505"/>
                <a:chOff x="0" y="123825"/>
                <a:chExt cx="1790700" cy="2135505"/>
              </a:xfrm>
            </p:grpSpPr>
            <p:grpSp>
              <p:nvGrpSpPr>
                <p:cNvPr id="63" name="Group 62">
                  <a:extLst>
                    <a:ext uri="{FF2B5EF4-FFF2-40B4-BE49-F238E27FC236}">
                      <a16:creationId xmlns:a16="http://schemas.microsoft.com/office/drawing/2014/main" id="{914AEAD2-DCD6-2EC6-9CD8-666AB12B4369}"/>
                    </a:ext>
                  </a:extLst>
                </p:cNvPr>
                <p:cNvGrpSpPr/>
                <p:nvPr/>
              </p:nvGrpSpPr>
              <p:grpSpPr>
                <a:xfrm>
                  <a:off x="0" y="123825"/>
                  <a:ext cx="1762125" cy="1330960"/>
                  <a:chOff x="0" y="123825"/>
                  <a:chExt cx="1762125" cy="1330960"/>
                </a:xfrm>
              </p:grpSpPr>
              <p:sp>
                <p:nvSpPr>
                  <p:cNvPr id="69" name="Diamond 68">
                    <a:extLst>
                      <a:ext uri="{FF2B5EF4-FFF2-40B4-BE49-F238E27FC236}">
                        <a16:creationId xmlns:a16="http://schemas.microsoft.com/office/drawing/2014/main" id="{F81F63AD-3A1F-55AB-4DBC-6A4CCEE72AEC}"/>
                      </a:ext>
                    </a:extLst>
                  </p:cNvPr>
                  <p:cNvSpPr/>
                  <p:nvPr/>
                </p:nvSpPr>
                <p:spPr>
                  <a:xfrm>
                    <a:off x="0" y="123825"/>
                    <a:ext cx="1762125" cy="1330960"/>
                  </a:xfrm>
                  <a:prstGeom prst="diamond">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70" name="Group 69">
                    <a:extLst>
                      <a:ext uri="{FF2B5EF4-FFF2-40B4-BE49-F238E27FC236}">
                        <a16:creationId xmlns:a16="http://schemas.microsoft.com/office/drawing/2014/main" id="{7E136A2D-C377-922C-494F-BD15603122E8}"/>
                      </a:ext>
                    </a:extLst>
                  </p:cNvPr>
                  <p:cNvGrpSpPr/>
                  <p:nvPr/>
                </p:nvGrpSpPr>
                <p:grpSpPr>
                  <a:xfrm>
                    <a:off x="304801" y="476250"/>
                    <a:ext cx="1168820" cy="647065"/>
                    <a:chOff x="85726" y="209550"/>
                    <a:chExt cx="1168820" cy="647065"/>
                  </a:xfrm>
                </p:grpSpPr>
                <p:sp>
                  <p:nvSpPr>
                    <p:cNvPr id="71" name="Text Box 79">
                      <a:extLst>
                        <a:ext uri="{FF2B5EF4-FFF2-40B4-BE49-F238E27FC236}">
                          <a16:creationId xmlns:a16="http://schemas.microsoft.com/office/drawing/2014/main" id="{582A3812-9F32-0B7F-3241-0C80636A1FC4}"/>
                        </a:ext>
                      </a:extLst>
                    </p:cNvPr>
                    <p:cNvSpPr txBox="1"/>
                    <p:nvPr/>
                  </p:nvSpPr>
                  <p:spPr>
                    <a:xfrm>
                      <a:off x="85726" y="209550"/>
                      <a:ext cx="1168820" cy="38100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07000"/>
                        </a:lnSpc>
                        <a:spcBef>
                          <a:spcPts val="0"/>
                        </a:spcBef>
                        <a:spcAft>
                          <a:spcPts val="800"/>
                        </a:spcAft>
                      </a:pPr>
                      <a:r>
                        <a:rPr lang="en-US" sz="1100" b="1">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rPr>
                        <a:t>Split Core Plugs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72" name="Picture 71">
                      <a:extLst>
                        <a:ext uri="{FF2B5EF4-FFF2-40B4-BE49-F238E27FC236}">
                          <a16:creationId xmlns:a16="http://schemas.microsoft.com/office/drawing/2014/main" id="{8291A0A4-2F9C-8296-34D5-A86D443B4BC0}"/>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409575" y="523875"/>
                      <a:ext cx="496570" cy="332740"/>
                    </a:xfrm>
                    <a:prstGeom prst="rect">
                      <a:avLst/>
                    </a:prstGeom>
                  </p:spPr>
                </p:pic>
              </p:grpSp>
            </p:grpSp>
            <p:grpSp>
              <p:nvGrpSpPr>
                <p:cNvPr id="64" name="Group 63">
                  <a:extLst>
                    <a:ext uri="{FF2B5EF4-FFF2-40B4-BE49-F238E27FC236}">
                      <a16:creationId xmlns:a16="http://schemas.microsoft.com/office/drawing/2014/main" id="{E195D94E-BFBA-DFCC-6892-83BAE73DB1E3}"/>
                    </a:ext>
                  </a:extLst>
                </p:cNvPr>
                <p:cNvGrpSpPr/>
                <p:nvPr/>
              </p:nvGrpSpPr>
              <p:grpSpPr>
                <a:xfrm>
                  <a:off x="876935" y="906204"/>
                  <a:ext cx="913765" cy="1353126"/>
                  <a:chOff x="-8890" y="-93921"/>
                  <a:chExt cx="913765" cy="1353126"/>
                </a:xfrm>
              </p:grpSpPr>
              <p:cxnSp>
                <p:nvCxnSpPr>
                  <p:cNvPr id="65" name="Straight Arrow Connector 64">
                    <a:extLst>
                      <a:ext uri="{FF2B5EF4-FFF2-40B4-BE49-F238E27FC236}">
                        <a16:creationId xmlns:a16="http://schemas.microsoft.com/office/drawing/2014/main" id="{58DDAA18-41B0-0F59-3EF7-B1E247F56F6D}"/>
                      </a:ext>
                    </a:extLst>
                  </p:cNvPr>
                  <p:cNvCxnSpPr/>
                  <p:nvPr/>
                </p:nvCxnSpPr>
                <p:spPr>
                  <a:xfrm>
                    <a:off x="-8890" y="123190"/>
                    <a:ext cx="0" cy="1136015"/>
                  </a:xfrm>
                  <a:prstGeom prst="straightConnector1">
                    <a:avLst/>
                  </a:prstGeom>
                  <a:ln w="28575">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66" name="Group 65">
                    <a:extLst>
                      <a:ext uri="{FF2B5EF4-FFF2-40B4-BE49-F238E27FC236}">
                        <a16:creationId xmlns:a16="http://schemas.microsoft.com/office/drawing/2014/main" id="{F406E54D-3C92-A0BC-79B6-A74D9DEA687C}"/>
                      </a:ext>
                    </a:extLst>
                  </p:cNvPr>
                  <p:cNvGrpSpPr/>
                  <p:nvPr/>
                </p:nvGrpSpPr>
                <p:grpSpPr>
                  <a:xfrm>
                    <a:off x="200025" y="-93921"/>
                    <a:ext cx="704850" cy="1335123"/>
                    <a:chOff x="47625" y="-93921"/>
                    <a:chExt cx="704850" cy="1335123"/>
                  </a:xfrm>
                </p:grpSpPr>
                <p:cxnSp>
                  <p:nvCxnSpPr>
                    <p:cNvPr id="67" name="Straight Connector 66">
                      <a:extLst>
                        <a:ext uri="{FF2B5EF4-FFF2-40B4-BE49-F238E27FC236}">
                          <a16:creationId xmlns:a16="http://schemas.microsoft.com/office/drawing/2014/main" id="{7A733D2A-16FD-6BB1-4A7E-68AFEB8444D4}"/>
                        </a:ext>
                      </a:extLst>
                    </p:cNvPr>
                    <p:cNvCxnSpPr/>
                    <p:nvPr/>
                  </p:nvCxnSpPr>
                  <p:spPr>
                    <a:xfrm>
                      <a:off x="47625" y="-71463"/>
                      <a:ext cx="704850" cy="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68" name="Straight Arrow Connector 67">
                      <a:extLst>
                        <a:ext uri="{FF2B5EF4-FFF2-40B4-BE49-F238E27FC236}">
                          <a16:creationId xmlns:a16="http://schemas.microsoft.com/office/drawing/2014/main" id="{3C0B2C59-FA0C-B270-D993-E3C3629E3F54}"/>
                        </a:ext>
                      </a:extLst>
                    </p:cNvPr>
                    <p:cNvCxnSpPr/>
                    <p:nvPr/>
                  </p:nvCxnSpPr>
                  <p:spPr>
                    <a:xfrm>
                      <a:off x="752475" y="-93921"/>
                      <a:ext cx="0" cy="1335123"/>
                    </a:xfrm>
                    <a:prstGeom prst="straightConnector1">
                      <a:avLst/>
                    </a:prstGeom>
                    <a:ln w="28575">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grpSp>
            </p:grpSp>
          </p:grpSp>
          <p:grpSp>
            <p:nvGrpSpPr>
              <p:cNvPr id="13" name="Group 12">
                <a:extLst>
                  <a:ext uri="{FF2B5EF4-FFF2-40B4-BE49-F238E27FC236}">
                    <a16:creationId xmlns:a16="http://schemas.microsoft.com/office/drawing/2014/main" id="{D7C880C2-EE24-B8C1-27EF-9585E7EEB8A7}"/>
                  </a:ext>
                </a:extLst>
              </p:cNvPr>
              <p:cNvGrpSpPr/>
              <p:nvPr/>
            </p:nvGrpSpPr>
            <p:grpSpPr>
              <a:xfrm>
                <a:off x="3686175" y="2352675"/>
                <a:ext cx="2238375" cy="1524000"/>
                <a:chOff x="0" y="0"/>
                <a:chExt cx="2238375" cy="1524000"/>
              </a:xfrm>
            </p:grpSpPr>
            <p:sp>
              <p:nvSpPr>
                <p:cNvPr id="56" name="Oval 55">
                  <a:extLst>
                    <a:ext uri="{FF2B5EF4-FFF2-40B4-BE49-F238E27FC236}">
                      <a16:creationId xmlns:a16="http://schemas.microsoft.com/office/drawing/2014/main" id="{3CFA6218-D765-4522-0CC3-58F01A0AA689}"/>
                    </a:ext>
                  </a:extLst>
                </p:cNvPr>
                <p:cNvSpPr/>
                <p:nvPr/>
              </p:nvSpPr>
              <p:spPr>
                <a:xfrm>
                  <a:off x="0" y="0"/>
                  <a:ext cx="2238375" cy="1524000"/>
                </a:xfrm>
                <a:prstGeom prst="ellipse">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57" name="Group 56">
                  <a:extLst>
                    <a:ext uri="{FF2B5EF4-FFF2-40B4-BE49-F238E27FC236}">
                      <a16:creationId xmlns:a16="http://schemas.microsoft.com/office/drawing/2014/main" id="{C0127A2C-DABB-6A14-82F8-0D38B6F8848F}"/>
                    </a:ext>
                  </a:extLst>
                </p:cNvPr>
                <p:cNvGrpSpPr/>
                <p:nvPr/>
              </p:nvGrpSpPr>
              <p:grpSpPr>
                <a:xfrm>
                  <a:off x="38100" y="276225"/>
                  <a:ext cx="2162175" cy="885826"/>
                  <a:chOff x="0" y="0"/>
                  <a:chExt cx="2162175" cy="885826"/>
                </a:xfrm>
              </p:grpSpPr>
              <p:grpSp>
                <p:nvGrpSpPr>
                  <p:cNvPr id="58" name="Group 57">
                    <a:extLst>
                      <a:ext uri="{FF2B5EF4-FFF2-40B4-BE49-F238E27FC236}">
                        <a16:creationId xmlns:a16="http://schemas.microsoft.com/office/drawing/2014/main" id="{0C502B11-E4B5-D962-8481-0498EC6B87EE}"/>
                      </a:ext>
                    </a:extLst>
                  </p:cNvPr>
                  <p:cNvGrpSpPr/>
                  <p:nvPr/>
                </p:nvGrpSpPr>
                <p:grpSpPr>
                  <a:xfrm>
                    <a:off x="0" y="0"/>
                    <a:ext cx="2162175" cy="475615"/>
                    <a:chOff x="104775" y="0"/>
                    <a:chExt cx="2162175" cy="475615"/>
                  </a:xfrm>
                </p:grpSpPr>
                <p:sp>
                  <p:nvSpPr>
                    <p:cNvPr id="60" name="Text Box 90">
                      <a:extLst>
                        <a:ext uri="{FF2B5EF4-FFF2-40B4-BE49-F238E27FC236}">
                          <a16:creationId xmlns:a16="http://schemas.microsoft.com/office/drawing/2014/main" id="{1F9AF120-37C9-D272-5B0C-8475A4169DEB}"/>
                        </a:ext>
                      </a:extLst>
                    </p:cNvPr>
                    <p:cNvSpPr txBox="1"/>
                    <p:nvPr/>
                  </p:nvSpPr>
                  <p:spPr>
                    <a:xfrm rot="2155663">
                      <a:off x="1181100" y="0"/>
                      <a:ext cx="1085850" cy="466090"/>
                    </a:xfrm>
                    <a:prstGeom prst="rect">
                      <a:avLst/>
                    </a:prstGeom>
                    <a:solidFill>
                      <a:schemeClr val="accent4">
                        <a:lumMod val="60000"/>
                        <a:lumOff val="40000"/>
                      </a:schemeClr>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07000"/>
                        </a:lnSpc>
                        <a:spcBef>
                          <a:spcPts val="0"/>
                        </a:spcBef>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Fracturing Fluid (HFF)</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2" name="Text Box 91">
                      <a:extLst>
                        <a:ext uri="{FF2B5EF4-FFF2-40B4-BE49-F238E27FC236}">
                          <a16:creationId xmlns:a16="http://schemas.microsoft.com/office/drawing/2014/main" id="{7C99E844-5423-7756-DFE9-51A2AFBF493F}"/>
                        </a:ext>
                      </a:extLst>
                    </p:cNvPr>
                    <p:cNvSpPr txBox="1"/>
                    <p:nvPr/>
                  </p:nvSpPr>
                  <p:spPr>
                    <a:xfrm rot="19486412">
                      <a:off x="104775" y="9525"/>
                      <a:ext cx="1076325" cy="466090"/>
                    </a:xfrm>
                    <a:prstGeom prst="rect">
                      <a:avLst/>
                    </a:prstGeom>
                    <a:solidFill>
                      <a:schemeClr val="accent2">
                        <a:lumMod val="60000"/>
                        <a:lumOff val="40000"/>
                      </a:schemeClr>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07000"/>
                        </a:lnSpc>
                        <a:spcBef>
                          <a:spcPts val="0"/>
                        </a:spcBef>
                        <a:spcAft>
                          <a:spcPts val="800"/>
                        </a:spcAft>
                      </a:pPr>
                      <a:r>
                        <a:rPr lang="en-US" sz="1100" dirty="0">
                          <a:effectLst/>
                          <a:latin typeface="Times New Roman" panose="02020603050405020304" pitchFamily="18" charset="0"/>
                          <a:ea typeface="Calibri" panose="020F0502020204030204" pitchFamily="34" charset="0"/>
                          <a:cs typeface="Times New Roman" panose="02020603050405020304" pitchFamily="18" charset="0"/>
                        </a:rPr>
                        <a:t>Produced fluid (PF)</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grpSp>
              <p:sp>
                <p:nvSpPr>
                  <p:cNvPr id="59" name="Text Box 92">
                    <a:extLst>
                      <a:ext uri="{FF2B5EF4-FFF2-40B4-BE49-F238E27FC236}">
                        <a16:creationId xmlns:a16="http://schemas.microsoft.com/office/drawing/2014/main" id="{7B336521-2C43-A5A5-E7E4-170405132892}"/>
                      </a:ext>
                    </a:extLst>
                  </p:cNvPr>
                  <p:cNvSpPr txBox="1"/>
                  <p:nvPr/>
                </p:nvSpPr>
                <p:spPr>
                  <a:xfrm>
                    <a:off x="782320" y="419101"/>
                    <a:ext cx="590550" cy="466725"/>
                  </a:xfrm>
                  <a:prstGeom prst="rect">
                    <a:avLst/>
                  </a:prstGeom>
                  <a:solidFill>
                    <a:schemeClr val="bg1">
                      <a:lumMod val="85000"/>
                    </a:schemeClr>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07000"/>
                      </a:lnSpc>
                      <a:spcBef>
                        <a:spcPts val="0"/>
                      </a:spcBef>
                      <a:spcAft>
                        <a:spcPts val="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Oven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95</a:t>
                    </a:r>
                    <a:r>
                      <a:rPr lang="en-US" sz="1100" baseline="30000">
                        <a:effectLst/>
                        <a:latin typeface="Times New Roman" panose="02020603050405020304" pitchFamily="18" charset="0"/>
                        <a:ea typeface="Calibri" panose="020F0502020204030204" pitchFamily="34" charset="0"/>
                        <a:cs typeface="Times New Roman" panose="02020603050405020304" pitchFamily="18" charset="0"/>
                      </a:rPr>
                      <a:t>o</a:t>
                    </a:r>
                    <a:r>
                      <a:rPr lang="en-US" sz="1100">
                        <a:effectLst/>
                        <a:latin typeface="Times New Roman" panose="02020603050405020304" pitchFamily="18" charset="0"/>
                        <a:ea typeface="Calibri" panose="020F0502020204030204" pitchFamily="34" charset="0"/>
                        <a:cs typeface="Times New Roman" panose="02020603050405020304" pitchFamily="18" charset="0"/>
                      </a:rPr>
                      <a:t>C</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p:txBody>
              </p:sp>
            </p:grpSp>
          </p:grpSp>
          <p:grpSp>
            <p:nvGrpSpPr>
              <p:cNvPr id="14" name="Group 13">
                <a:extLst>
                  <a:ext uri="{FF2B5EF4-FFF2-40B4-BE49-F238E27FC236}">
                    <a16:creationId xmlns:a16="http://schemas.microsoft.com/office/drawing/2014/main" id="{E8886D2F-7029-5C9B-3EC5-DC2698493E50}"/>
                  </a:ext>
                </a:extLst>
              </p:cNvPr>
              <p:cNvGrpSpPr/>
              <p:nvPr/>
            </p:nvGrpSpPr>
            <p:grpSpPr>
              <a:xfrm>
                <a:off x="161925" y="2352675"/>
                <a:ext cx="2238375" cy="1524000"/>
                <a:chOff x="0" y="0"/>
                <a:chExt cx="2238375" cy="1524000"/>
              </a:xfrm>
            </p:grpSpPr>
            <p:sp>
              <p:nvSpPr>
                <p:cNvPr id="50" name="Oval 49">
                  <a:extLst>
                    <a:ext uri="{FF2B5EF4-FFF2-40B4-BE49-F238E27FC236}">
                      <a16:creationId xmlns:a16="http://schemas.microsoft.com/office/drawing/2014/main" id="{275DE4CB-C9FC-6E9F-0FF1-871BA8F935BA}"/>
                    </a:ext>
                  </a:extLst>
                </p:cNvPr>
                <p:cNvSpPr/>
                <p:nvPr/>
              </p:nvSpPr>
              <p:spPr>
                <a:xfrm>
                  <a:off x="0" y="0"/>
                  <a:ext cx="2238375" cy="1524000"/>
                </a:xfrm>
                <a:prstGeom prst="ellipse">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51" name="Group 50">
                  <a:extLst>
                    <a:ext uri="{FF2B5EF4-FFF2-40B4-BE49-F238E27FC236}">
                      <a16:creationId xmlns:a16="http://schemas.microsoft.com/office/drawing/2014/main" id="{E71ACE0A-CEF3-A83C-30DE-E2976D8BF957}"/>
                    </a:ext>
                  </a:extLst>
                </p:cNvPr>
                <p:cNvGrpSpPr/>
                <p:nvPr/>
              </p:nvGrpSpPr>
              <p:grpSpPr>
                <a:xfrm>
                  <a:off x="57150" y="333375"/>
                  <a:ext cx="2124075" cy="1114426"/>
                  <a:chOff x="0" y="0"/>
                  <a:chExt cx="2124075" cy="1114426"/>
                </a:xfrm>
              </p:grpSpPr>
              <p:grpSp>
                <p:nvGrpSpPr>
                  <p:cNvPr id="52" name="Group 51">
                    <a:extLst>
                      <a:ext uri="{FF2B5EF4-FFF2-40B4-BE49-F238E27FC236}">
                        <a16:creationId xmlns:a16="http://schemas.microsoft.com/office/drawing/2014/main" id="{89DC59D6-A5A9-E556-F4B8-44249B20B649}"/>
                      </a:ext>
                    </a:extLst>
                  </p:cNvPr>
                  <p:cNvGrpSpPr/>
                  <p:nvPr/>
                </p:nvGrpSpPr>
                <p:grpSpPr>
                  <a:xfrm>
                    <a:off x="0" y="0"/>
                    <a:ext cx="2124075" cy="466725"/>
                    <a:chOff x="123825" y="0"/>
                    <a:chExt cx="2124075" cy="466725"/>
                  </a:xfrm>
                </p:grpSpPr>
                <p:sp>
                  <p:nvSpPr>
                    <p:cNvPr id="54" name="Text Box 97">
                      <a:extLst>
                        <a:ext uri="{FF2B5EF4-FFF2-40B4-BE49-F238E27FC236}">
                          <a16:creationId xmlns:a16="http://schemas.microsoft.com/office/drawing/2014/main" id="{0327AE00-ABF0-5138-AB87-DCB46A7BCD6F}"/>
                        </a:ext>
                      </a:extLst>
                    </p:cNvPr>
                    <p:cNvSpPr txBox="1"/>
                    <p:nvPr/>
                  </p:nvSpPr>
                  <p:spPr>
                    <a:xfrm rot="19724851">
                      <a:off x="123825" y="0"/>
                      <a:ext cx="1085850" cy="466725"/>
                    </a:xfrm>
                    <a:prstGeom prst="rect">
                      <a:avLst/>
                    </a:prstGeom>
                    <a:solidFill>
                      <a:schemeClr val="accent4">
                        <a:lumMod val="60000"/>
                        <a:lumOff val="40000"/>
                      </a:schemeClr>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07000"/>
                        </a:lnSpc>
                        <a:spcBef>
                          <a:spcPts val="0"/>
                        </a:spcBef>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Fracturing Fluid (HFF)</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5" name="Text Box 98">
                      <a:extLst>
                        <a:ext uri="{FF2B5EF4-FFF2-40B4-BE49-F238E27FC236}">
                          <a16:creationId xmlns:a16="http://schemas.microsoft.com/office/drawing/2014/main" id="{80F3A6CD-53CB-FC7A-EFCB-58AF277DAEC0}"/>
                        </a:ext>
                      </a:extLst>
                    </p:cNvPr>
                    <p:cNvSpPr txBox="1"/>
                    <p:nvPr/>
                  </p:nvSpPr>
                  <p:spPr>
                    <a:xfrm rot="1838035">
                      <a:off x="1171575" y="1"/>
                      <a:ext cx="1076325" cy="466724"/>
                    </a:xfrm>
                    <a:prstGeom prst="rect">
                      <a:avLst/>
                    </a:prstGeom>
                    <a:solidFill>
                      <a:schemeClr val="accent2">
                        <a:lumMod val="60000"/>
                        <a:lumOff val="40000"/>
                      </a:schemeClr>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07000"/>
                        </a:lnSpc>
                        <a:spcBef>
                          <a:spcPts val="0"/>
                        </a:spcBef>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Produced fluid (PF)</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p:txBody>
                </p:sp>
              </p:grpSp>
              <p:sp>
                <p:nvSpPr>
                  <p:cNvPr id="53" name="Text Box 99">
                    <a:extLst>
                      <a:ext uri="{FF2B5EF4-FFF2-40B4-BE49-F238E27FC236}">
                        <a16:creationId xmlns:a16="http://schemas.microsoft.com/office/drawing/2014/main" id="{8F66D86C-A67F-2D8A-96C5-6094122EEF74}"/>
                      </a:ext>
                    </a:extLst>
                  </p:cNvPr>
                  <p:cNvSpPr txBox="1"/>
                  <p:nvPr/>
                </p:nvSpPr>
                <p:spPr>
                  <a:xfrm>
                    <a:off x="800100" y="428604"/>
                    <a:ext cx="590550" cy="685822"/>
                  </a:xfrm>
                  <a:prstGeom prst="rect">
                    <a:avLst/>
                  </a:prstGeom>
                  <a:solidFill>
                    <a:schemeClr val="bg1">
                      <a:lumMod val="85000"/>
                    </a:schemeClr>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07000"/>
                      </a:lnSpc>
                      <a:spcBef>
                        <a:spcPts val="0"/>
                      </a:spcBef>
                      <a:spcAft>
                        <a:spcPts val="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Oven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95</a:t>
                    </a:r>
                    <a:r>
                      <a:rPr lang="en-US" sz="1100" baseline="30000">
                        <a:effectLst/>
                        <a:latin typeface="Times New Roman" panose="02020603050405020304" pitchFamily="18" charset="0"/>
                        <a:ea typeface="Calibri" panose="020F0502020204030204" pitchFamily="34" charset="0"/>
                        <a:cs typeface="Times New Roman" panose="02020603050405020304" pitchFamily="18" charset="0"/>
                      </a:rPr>
                      <a:t>o</a:t>
                    </a:r>
                    <a:r>
                      <a:rPr lang="en-US" sz="1100">
                        <a:effectLst/>
                        <a:latin typeface="Times New Roman" panose="02020603050405020304" pitchFamily="18" charset="0"/>
                        <a:ea typeface="Calibri" panose="020F0502020204030204" pitchFamily="34" charset="0"/>
                        <a:cs typeface="Times New Roman" panose="02020603050405020304" pitchFamily="18" charset="0"/>
                      </a:rPr>
                      <a:t>C</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7-days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p:txBody>
              </p:sp>
            </p:grpSp>
          </p:grpSp>
          <p:grpSp>
            <p:nvGrpSpPr>
              <p:cNvPr id="16" name="Group 15">
                <a:extLst>
                  <a:ext uri="{FF2B5EF4-FFF2-40B4-BE49-F238E27FC236}">
                    <a16:creationId xmlns:a16="http://schemas.microsoft.com/office/drawing/2014/main" id="{ED87E2B2-C369-649E-6E6E-71F2218EA3BC}"/>
                  </a:ext>
                </a:extLst>
              </p:cNvPr>
              <p:cNvGrpSpPr/>
              <p:nvPr/>
            </p:nvGrpSpPr>
            <p:grpSpPr>
              <a:xfrm>
                <a:off x="3438525" y="3876675"/>
                <a:ext cx="2800350" cy="897122"/>
                <a:chOff x="0" y="-47625"/>
                <a:chExt cx="2800350" cy="897122"/>
              </a:xfrm>
            </p:grpSpPr>
            <p:grpSp>
              <p:nvGrpSpPr>
                <p:cNvPr id="45" name="Group 44">
                  <a:extLst>
                    <a:ext uri="{FF2B5EF4-FFF2-40B4-BE49-F238E27FC236}">
                      <a16:creationId xmlns:a16="http://schemas.microsoft.com/office/drawing/2014/main" id="{6F8D11C7-6D64-F1AE-85B6-403BA741F4E4}"/>
                    </a:ext>
                  </a:extLst>
                </p:cNvPr>
                <p:cNvGrpSpPr/>
                <p:nvPr/>
              </p:nvGrpSpPr>
              <p:grpSpPr>
                <a:xfrm>
                  <a:off x="0" y="382772"/>
                  <a:ext cx="2800350" cy="466725"/>
                  <a:chOff x="0" y="276225"/>
                  <a:chExt cx="2800350" cy="466725"/>
                </a:xfrm>
                <a:solidFill>
                  <a:schemeClr val="accent3">
                    <a:lumMod val="60000"/>
                    <a:lumOff val="40000"/>
                  </a:schemeClr>
                </a:solidFill>
              </p:grpSpPr>
              <p:sp>
                <p:nvSpPr>
                  <p:cNvPr id="47" name="Text Box 102">
                    <a:extLst>
                      <a:ext uri="{FF2B5EF4-FFF2-40B4-BE49-F238E27FC236}">
                        <a16:creationId xmlns:a16="http://schemas.microsoft.com/office/drawing/2014/main" id="{7B141ED9-3922-CE10-D224-56F42E799D4B}"/>
                      </a:ext>
                    </a:extLst>
                  </p:cNvPr>
                  <p:cNvSpPr txBox="1"/>
                  <p:nvPr/>
                </p:nvSpPr>
                <p:spPr>
                  <a:xfrm>
                    <a:off x="933450" y="276225"/>
                    <a:ext cx="933450" cy="466725"/>
                  </a:xfrm>
                  <a:prstGeom prst="rect">
                    <a:avLst/>
                  </a:prstGeom>
                  <a:grp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07000"/>
                      </a:lnSpc>
                      <a:spcBef>
                        <a:spcPts val="0"/>
                      </a:spcBef>
                      <a:spcAft>
                        <a:spcPts val="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95</a:t>
                    </a:r>
                    <a:r>
                      <a:rPr lang="en-US" sz="1100" baseline="30000">
                        <a:effectLst/>
                        <a:latin typeface="Times New Roman" panose="02020603050405020304" pitchFamily="18" charset="0"/>
                        <a:ea typeface="Calibri" panose="020F0502020204030204" pitchFamily="34" charset="0"/>
                        <a:cs typeface="Times New Roman" panose="02020603050405020304" pitchFamily="18" charset="0"/>
                      </a:rPr>
                      <a:t>o</a:t>
                    </a:r>
                    <a:r>
                      <a:rPr lang="en-US" sz="1100">
                        <a:effectLst/>
                        <a:latin typeface="Times New Roman" panose="02020603050405020304" pitchFamily="18" charset="0"/>
                        <a:ea typeface="Calibri" panose="020F0502020204030204" pitchFamily="34" charset="0"/>
                        <a:cs typeface="Times New Roman" panose="02020603050405020304" pitchFamily="18" charset="0"/>
                      </a:rPr>
                      <a:t>C</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3-months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8" name="Text Box 103">
                    <a:extLst>
                      <a:ext uri="{FF2B5EF4-FFF2-40B4-BE49-F238E27FC236}">
                        <a16:creationId xmlns:a16="http://schemas.microsoft.com/office/drawing/2014/main" id="{860676C5-F881-3731-417A-8D86A3840FBF}"/>
                      </a:ext>
                    </a:extLst>
                  </p:cNvPr>
                  <p:cNvSpPr txBox="1"/>
                  <p:nvPr/>
                </p:nvSpPr>
                <p:spPr>
                  <a:xfrm>
                    <a:off x="0" y="276225"/>
                    <a:ext cx="933450" cy="466725"/>
                  </a:xfrm>
                  <a:prstGeom prst="rect">
                    <a:avLst/>
                  </a:prstGeom>
                  <a:solidFill>
                    <a:srgbClr val="00B0F0"/>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07000"/>
                      </a:lnSpc>
                      <a:spcBef>
                        <a:spcPts val="0"/>
                      </a:spcBef>
                      <a:spcAft>
                        <a:spcPts val="0"/>
                      </a:spcAft>
                    </a:pPr>
                    <a:r>
                      <a:rPr lang="en-US" sz="1100" dirty="0">
                        <a:effectLst/>
                        <a:latin typeface="Times New Roman" panose="02020603050405020304" pitchFamily="18" charset="0"/>
                        <a:ea typeface="Calibri" panose="020F0502020204030204" pitchFamily="34" charset="0"/>
                        <a:cs typeface="Times New Roman" panose="02020603050405020304" pitchFamily="18" charset="0"/>
                      </a:rPr>
                      <a:t>95</a:t>
                    </a:r>
                    <a:r>
                      <a:rPr lang="en-US" sz="1100" baseline="30000" dirty="0">
                        <a:effectLst/>
                        <a:latin typeface="Times New Roman" panose="02020603050405020304" pitchFamily="18" charset="0"/>
                        <a:ea typeface="Calibri" panose="020F0502020204030204" pitchFamily="34" charset="0"/>
                        <a:cs typeface="Times New Roman" panose="02020603050405020304" pitchFamily="18" charset="0"/>
                      </a:rPr>
                      <a:t>o</a:t>
                    </a:r>
                    <a:r>
                      <a:rPr lang="en-US" sz="1100" dirty="0">
                        <a:effectLst/>
                        <a:latin typeface="Times New Roman" panose="02020603050405020304" pitchFamily="18" charset="0"/>
                        <a:ea typeface="Calibri" panose="020F0502020204030204" pitchFamily="34" charset="0"/>
                        <a:cs typeface="Times New Roman" panose="02020603050405020304" pitchFamily="18" charset="0"/>
                      </a:rPr>
                      <a:t>C</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pPr>
                    <a:r>
                      <a:rPr lang="en-US" sz="1100" dirty="0">
                        <a:effectLst/>
                        <a:latin typeface="Times New Roman" panose="02020603050405020304" pitchFamily="18" charset="0"/>
                        <a:ea typeface="Calibri" panose="020F0502020204030204" pitchFamily="34" charset="0"/>
                        <a:cs typeface="Times New Roman" panose="02020603050405020304" pitchFamily="18" charset="0"/>
                      </a:rPr>
                      <a:t>1-month</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800"/>
                      </a:spcAft>
                    </a:pPr>
                    <a:r>
                      <a:rPr lang="en-US" sz="11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9" name="Text Box 104">
                    <a:extLst>
                      <a:ext uri="{FF2B5EF4-FFF2-40B4-BE49-F238E27FC236}">
                        <a16:creationId xmlns:a16="http://schemas.microsoft.com/office/drawing/2014/main" id="{A40B691D-8678-7323-AE0A-A867F81E90CC}"/>
                      </a:ext>
                    </a:extLst>
                  </p:cNvPr>
                  <p:cNvSpPr txBox="1"/>
                  <p:nvPr/>
                </p:nvSpPr>
                <p:spPr>
                  <a:xfrm>
                    <a:off x="1866900" y="276225"/>
                    <a:ext cx="933450" cy="466725"/>
                  </a:xfrm>
                  <a:prstGeom prst="rect">
                    <a:avLst/>
                  </a:prstGeom>
                  <a:grp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07000"/>
                      </a:lnSpc>
                      <a:spcBef>
                        <a:spcPts val="0"/>
                      </a:spcBef>
                      <a:spcAft>
                        <a:spcPts val="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95</a:t>
                    </a:r>
                    <a:r>
                      <a:rPr lang="en-US" sz="1100" baseline="30000">
                        <a:effectLst/>
                        <a:latin typeface="Times New Roman" panose="02020603050405020304" pitchFamily="18" charset="0"/>
                        <a:ea typeface="Calibri" panose="020F0502020204030204" pitchFamily="34" charset="0"/>
                        <a:cs typeface="Times New Roman" panose="02020603050405020304" pitchFamily="18" charset="0"/>
                      </a:rPr>
                      <a:t>o</a:t>
                    </a:r>
                    <a:r>
                      <a:rPr lang="en-US" sz="1100">
                        <a:effectLst/>
                        <a:latin typeface="Times New Roman" panose="02020603050405020304" pitchFamily="18" charset="0"/>
                        <a:ea typeface="Calibri" panose="020F0502020204030204" pitchFamily="34" charset="0"/>
                        <a:cs typeface="Times New Roman" panose="02020603050405020304" pitchFamily="18" charset="0"/>
                      </a:rPr>
                      <a:t>C</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6-months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p:txBody>
              </p:sp>
            </p:grpSp>
            <p:cxnSp>
              <p:nvCxnSpPr>
                <p:cNvPr id="46" name="Straight Arrow Connector 45">
                  <a:extLst>
                    <a:ext uri="{FF2B5EF4-FFF2-40B4-BE49-F238E27FC236}">
                      <a16:creationId xmlns:a16="http://schemas.microsoft.com/office/drawing/2014/main" id="{0FDBDD93-9A9C-550A-26F6-A94A258767FB}"/>
                    </a:ext>
                  </a:extLst>
                </p:cNvPr>
                <p:cNvCxnSpPr/>
                <p:nvPr/>
              </p:nvCxnSpPr>
              <p:spPr>
                <a:xfrm>
                  <a:off x="1407485" y="-47625"/>
                  <a:ext cx="0" cy="428400"/>
                </a:xfrm>
                <a:prstGeom prst="straightConnector1">
                  <a:avLst/>
                </a:prstGeom>
                <a:ln w="28575">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7" name="Group 16">
                <a:extLst>
                  <a:ext uri="{FF2B5EF4-FFF2-40B4-BE49-F238E27FC236}">
                    <a16:creationId xmlns:a16="http://schemas.microsoft.com/office/drawing/2014/main" id="{7CA07BE6-F5C7-0216-9267-4CE9CCD8BC70}"/>
                  </a:ext>
                </a:extLst>
              </p:cNvPr>
              <p:cNvGrpSpPr/>
              <p:nvPr/>
            </p:nvGrpSpPr>
            <p:grpSpPr>
              <a:xfrm>
                <a:off x="857250" y="0"/>
                <a:ext cx="4049173" cy="953478"/>
                <a:chOff x="0" y="0"/>
                <a:chExt cx="4049173" cy="953478"/>
              </a:xfrm>
            </p:grpSpPr>
            <p:sp>
              <p:nvSpPr>
                <p:cNvPr id="42" name="Arrow: Curved Down 41">
                  <a:extLst>
                    <a:ext uri="{FF2B5EF4-FFF2-40B4-BE49-F238E27FC236}">
                      <a16:creationId xmlns:a16="http://schemas.microsoft.com/office/drawing/2014/main" id="{1AAF61D8-1732-D61A-7780-4E334AF66B53}"/>
                    </a:ext>
                  </a:extLst>
                </p:cNvPr>
                <p:cNvSpPr/>
                <p:nvPr/>
              </p:nvSpPr>
              <p:spPr>
                <a:xfrm rot="486611">
                  <a:off x="0" y="0"/>
                  <a:ext cx="1699499" cy="417374"/>
                </a:xfrm>
                <a:prstGeom prst="curvedDownArrow">
                  <a:avLst/>
                </a:prstGeom>
                <a:solidFill>
                  <a:schemeClr val="accent2">
                    <a:lumMod val="75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43" name="Arrow: Curved Right 42">
                  <a:extLst>
                    <a:ext uri="{FF2B5EF4-FFF2-40B4-BE49-F238E27FC236}">
                      <a16:creationId xmlns:a16="http://schemas.microsoft.com/office/drawing/2014/main" id="{BB093C78-EA9F-526A-25DA-3C2408D007DC}"/>
                    </a:ext>
                  </a:extLst>
                </p:cNvPr>
                <p:cNvSpPr/>
                <p:nvPr/>
              </p:nvSpPr>
              <p:spPr>
                <a:xfrm rot="4923780">
                  <a:off x="3012122" y="-578802"/>
                  <a:ext cx="432627" cy="1641475"/>
                </a:xfrm>
                <a:prstGeom prst="curvedRightArrow">
                  <a:avLst/>
                </a:prstGeom>
                <a:solidFill>
                  <a:schemeClr val="accent2">
                    <a:lumMod val="75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44" name="Text Box 109">
                  <a:extLst>
                    <a:ext uri="{FF2B5EF4-FFF2-40B4-BE49-F238E27FC236}">
                      <a16:creationId xmlns:a16="http://schemas.microsoft.com/office/drawing/2014/main" id="{ABD90AE5-0692-E252-A5A1-78B3E33CC5B6}"/>
                    </a:ext>
                  </a:extLst>
                </p:cNvPr>
                <p:cNvSpPr txBox="1"/>
                <p:nvPr/>
              </p:nvSpPr>
              <p:spPr>
                <a:xfrm>
                  <a:off x="1409700" y="533400"/>
                  <a:ext cx="1419860" cy="420078"/>
                </a:xfrm>
                <a:prstGeom prst="rect">
                  <a:avLst/>
                </a:prstGeom>
                <a:solidFill>
                  <a:schemeClr val="accent2"/>
                </a:solidFill>
                <a:ln w="6350">
                  <a:solidFill>
                    <a:schemeClr val="accent2"/>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07000"/>
                    </a:lnSpc>
                    <a:spcBef>
                      <a:spcPts val="0"/>
                    </a:spcBef>
                    <a:spcAft>
                      <a:spcPts val="800"/>
                    </a:spcAft>
                  </a:pPr>
                  <a:r>
                    <a:rPr lang="en-US" sz="1100" b="1">
                      <a:effectLst/>
                      <a:latin typeface="Times New Roman" panose="02020603050405020304" pitchFamily="18" charset="0"/>
                      <a:ea typeface="Calibri" panose="020F0502020204030204" pitchFamily="34" charset="0"/>
                      <a:cs typeface="Times New Roman" panose="02020603050405020304" pitchFamily="18" charset="0"/>
                    </a:rPr>
                    <a:t>Pre-experiment Data</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p:txBody>
            </p:sp>
          </p:grpSp>
          <p:grpSp>
            <p:nvGrpSpPr>
              <p:cNvPr id="18" name="Group 17">
                <a:extLst>
                  <a:ext uri="{FF2B5EF4-FFF2-40B4-BE49-F238E27FC236}">
                    <a16:creationId xmlns:a16="http://schemas.microsoft.com/office/drawing/2014/main" id="{3560340A-1E80-D9EC-8E80-37A8344B252F}"/>
                  </a:ext>
                </a:extLst>
              </p:cNvPr>
              <p:cNvGrpSpPr/>
              <p:nvPr/>
            </p:nvGrpSpPr>
            <p:grpSpPr>
              <a:xfrm>
                <a:off x="3763615" y="4772025"/>
                <a:ext cx="2095100" cy="2669686"/>
                <a:chOff x="-8285" y="0"/>
                <a:chExt cx="2095100" cy="2669686"/>
              </a:xfrm>
            </p:grpSpPr>
            <p:grpSp>
              <p:nvGrpSpPr>
                <p:cNvPr id="30" name="Group 29">
                  <a:extLst>
                    <a:ext uri="{FF2B5EF4-FFF2-40B4-BE49-F238E27FC236}">
                      <a16:creationId xmlns:a16="http://schemas.microsoft.com/office/drawing/2014/main" id="{017E24CD-C9AB-95B9-F7F2-EA2CDAC195E7}"/>
                    </a:ext>
                  </a:extLst>
                </p:cNvPr>
                <p:cNvGrpSpPr/>
                <p:nvPr/>
              </p:nvGrpSpPr>
              <p:grpSpPr>
                <a:xfrm>
                  <a:off x="-8285" y="574186"/>
                  <a:ext cx="2095100" cy="2095500"/>
                  <a:chOff x="-8285" y="-254489"/>
                  <a:chExt cx="2095100" cy="2095500"/>
                </a:xfrm>
              </p:grpSpPr>
              <p:sp>
                <p:nvSpPr>
                  <p:cNvPr id="32" name="Oval 31">
                    <a:extLst>
                      <a:ext uri="{FF2B5EF4-FFF2-40B4-BE49-F238E27FC236}">
                        <a16:creationId xmlns:a16="http://schemas.microsoft.com/office/drawing/2014/main" id="{DEB70A24-F307-0BA9-E595-0C6D0D01D8FF}"/>
                      </a:ext>
                    </a:extLst>
                  </p:cNvPr>
                  <p:cNvSpPr/>
                  <p:nvPr/>
                </p:nvSpPr>
                <p:spPr>
                  <a:xfrm>
                    <a:off x="-8285" y="-254489"/>
                    <a:ext cx="2095100" cy="2095500"/>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33" name="Group 32">
                    <a:extLst>
                      <a:ext uri="{FF2B5EF4-FFF2-40B4-BE49-F238E27FC236}">
                        <a16:creationId xmlns:a16="http://schemas.microsoft.com/office/drawing/2014/main" id="{56933AF9-06E2-34CE-FFF4-9F9EFCECBFBB}"/>
                      </a:ext>
                    </a:extLst>
                  </p:cNvPr>
                  <p:cNvGrpSpPr/>
                  <p:nvPr/>
                </p:nvGrpSpPr>
                <p:grpSpPr>
                  <a:xfrm>
                    <a:off x="164052" y="-46143"/>
                    <a:ext cx="1838325" cy="1419061"/>
                    <a:chOff x="-82002" y="-265218"/>
                    <a:chExt cx="2101982" cy="1419061"/>
                  </a:xfrm>
                </p:grpSpPr>
                <p:sp>
                  <p:nvSpPr>
                    <p:cNvPr id="35" name="Text Box 114">
                      <a:extLst>
                        <a:ext uri="{FF2B5EF4-FFF2-40B4-BE49-F238E27FC236}">
                          <a16:creationId xmlns:a16="http://schemas.microsoft.com/office/drawing/2014/main" id="{B82D2B56-320E-668F-3498-25EA199A4724}"/>
                        </a:ext>
                      </a:extLst>
                    </p:cNvPr>
                    <p:cNvSpPr txBox="1"/>
                    <p:nvPr/>
                  </p:nvSpPr>
                  <p:spPr>
                    <a:xfrm>
                      <a:off x="272127" y="-265218"/>
                      <a:ext cx="1317144" cy="266700"/>
                    </a:xfrm>
                    <a:prstGeom prst="rect">
                      <a:avLst/>
                    </a:prstGeom>
                    <a:solidFill>
                      <a:schemeClr val="bg1">
                        <a:lumMod val="85000"/>
                      </a:schemeClr>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07000"/>
                        </a:lnSpc>
                        <a:spcBef>
                          <a:spcPts val="0"/>
                        </a:spcBef>
                        <a:spcAft>
                          <a:spcPts val="800"/>
                        </a:spcAft>
                      </a:pPr>
                      <a:r>
                        <a:rPr lang="en-US" sz="900" b="1" dirty="0">
                          <a:effectLst/>
                          <a:latin typeface="Times New Roman" panose="02020603050405020304" pitchFamily="18" charset="0"/>
                          <a:ea typeface="Calibri" panose="020F0502020204030204" pitchFamily="34" charset="0"/>
                          <a:cs typeface="Times New Roman" panose="02020603050405020304" pitchFamily="18" charset="0"/>
                        </a:rPr>
                        <a:t>CT </a:t>
                      </a:r>
                      <a:r>
                        <a:rPr lang="en-US" sz="1100" b="1" dirty="0">
                          <a:effectLst/>
                          <a:latin typeface="Times New Roman" panose="02020603050405020304" pitchFamily="18" charset="0"/>
                          <a:ea typeface="Calibri" panose="020F0502020204030204" pitchFamily="34" charset="0"/>
                          <a:cs typeface="Times New Roman" panose="02020603050405020304" pitchFamily="18" charset="0"/>
                        </a:rPr>
                        <a:t>Scanning</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6" name="Text Box 115">
                      <a:extLst>
                        <a:ext uri="{FF2B5EF4-FFF2-40B4-BE49-F238E27FC236}">
                          <a16:creationId xmlns:a16="http://schemas.microsoft.com/office/drawing/2014/main" id="{D0EFDAAF-C9F4-8D22-CCE3-32C0A30372E0}"/>
                        </a:ext>
                      </a:extLst>
                    </p:cNvPr>
                    <p:cNvSpPr txBox="1"/>
                    <p:nvPr/>
                  </p:nvSpPr>
                  <p:spPr>
                    <a:xfrm>
                      <a:off x="10100" y="887143"/>
                      <a:ext cx="552450" cy="266700"/>
                    </a:xfrm>
                    <a:prstGeom prst="rect">
                      <a:avLst/>
                    </a:prstGeom>
                    <a:solidFill>
                      <a:schemeClr val="bg1">
                        <a:lumMod val="85000"/>
                      </a:schemeClr>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07000"/>
                        </a:lnSpc>
                        <a:spcBef>
                          <a:spcPts val="0"/>
                        </a:spcBef>
                        <a:spcAft>
                          <a:spcPts val="800"/>
                        </a:spcAft>
                      </a:pPr>
                      <a:r>
                        <a:rPr lang="en-US" sz="900" b="1">
                          <a:effectLst/>
                          <a:latin typeface="Times New Roman" panose="02020603050405020304" pitchFamily="18" charset="0"/>
                          <a:ea typeface="Calibri" panose="020F0502020204030204" pitchFamily="34" charset="0"/>
                          <a:cs typeface="Times New Roman" panose="02020603050405020304" pitchFamily="18" charset="0"/>
                        </a:rPr>
                        <a:t>XRF</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7" name="Text Box 116">
                      <a:extLst>
                        <a:ext uri="{FF2B5EF4-FFF2-40B4-BE49-F238E27FC236}">
                          <a16:creationId xmlns:a16="http://schemas.microsoft.com/office/drawing/2014/main" id="{612E0C5C-C33F-2208-51D3-1AE886608D2A}"/>
                        </a:ext>
                      </a:extLst>
                    </p:cNvPr>
                    <p:cNvSpPr txBox="1"/>
                    <p:nvPr/>
                  </p:nvSpPr>
                  <p:spPr>
                    <a:xfrm>
                      <a:off x="1464534" y="887143"/>
                      <a:ext cx="555446" cy="266700"/>
                    </a:xfrm>
                    <a:prstGeom prst="rect">
                      <a:avLst/>
                    </a:prstGeom>
                    <a:solidFill>
                      <a:schemeClr val="bg1">
                        <a:lumMod val="85000"/>
                      </a:schemeClr>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07000"/>
                        </a:lnSpc>
                        <a:spcBef>
                          <a:spcPts val="0"/>
                        </a:spcBef>
                        <a:spcAft>
                          <a:spcPts val="800"/>
                        </a:spcAft>
                      </a:pPr>
                      <a:r>
                        <a:rPr lang="en-US" sz="900" b="1">
                          <a:effectLst/>
                          <a:latin typeface="Times New Roman" panose="02020603050405020304" pitchFamily="18" charset="0"/>
                          <a:ea typeface="Calibri" panose="020F0502020204030204" pitchFamily="34" charset="0"/>
                          <a:cs typeface="Times New Roman" panose="02020603050405020304" pitchFamily="18" charset="0"/>
                        </a:rPr>
                        <a:t>XRD</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8" name="Text Box 118">
                      <a:extLst>
                        <a:ext uri="{FF2B5EF4-FFF2-40B4-BE49-F238E27FC236}">
                          <a16:creationId xmlns:a16="http://schemas.microsoft.com/office/drawing/2014/main" id="{4504CF50-488E-8E56-7701-EB070A5835D8}"/>
                        </a:ext>
                      </a:extLst>
                    </p:cNvPr>
                    <p:cNvSpPr txBox="1"/>
                    <p:nvPr/>
                  </p:nvSpPr>
                  <p:spPr>
                    <a:xfrm>
                      <a:off x="241733" y="48469"/>
                      <a:ext cx="1371599" cy="266700"/>
                    </a:xfrm>
                    <a:prstGeom prst="rect">
                      <a:avLst/>
                    </a:prstGeom>
                    <a:solidFill>
                      <a:schemeClr val="bg1">
                        <a:lumMod val="85000"/>
                      </a:schemeClr>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07000"/>
                        </a:lnSpc>
                        <a:spcBef>
                          <a:spcPts val="0"/>
                        </a:spcBef>
                        <a:spcAft>
                          <a:spcPts val="800"/>
                        </a:spcAft>
                      </a:pPr>
                      <a:r>
                        <a:rPr lang="en-US" sz="1000" b="1" dirty="0">
                          <a:effectLst/>
                          <a:latin typeface="Times New Roman" panose="02020603050405020304" pitchFamily="18" charset="0"/>
                          <a:ea typeface="Calibri" panose="020F0502020204030204" pitchFamily="34" charset="0"/>
                          <a:cs typeface="Times New Roman" panose="02020603050405020304" pitchFamily="18" charset="0"/>
                        </a:rPr>
                        <a:t>Indentation</a:t>
                      </a:r>
                      <a:r>
                        <a:rPr lang="en-US" sz="1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100" b="1" dirty="0">
                          <a:effectLst/>
                          <a:latin typeface="Times New Roman" panose="02020603050405020304" pitchFamily="18" charset="0"/>
                          <a:ea typeface="Calibri" panose="020F0502020204030204" pitchFamily="34" charset="0"/>
                          <a:cs typeface="Times New Roman" panose="02020603050405020304" pitchFamily="18" charset="0"/>
                        </a:rPr>
                        <a:t>Test</a:t>
                      </a:r>
                      <a:r>
                        <a:rPr lang="en-US" sz="11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9" name="Text Box 119">
                      <a:extLst>
                        <a:ext uri="{FF2B5EF4-FFF2-40B4-BE49-F238E27FC236}">
                          <a16:creationId xmlns:a16="http://schemas.microsoft.com/office/drawing/2014/main" id="{219D636A-F344-30C8-4310-0B1784C141D1}"/>
                        </a:ext>
                      </a:extLst>
                    </p:cNvPr>
                    <p:cNvSpPr txBox="1"/>
                    <p:nvPr/>
                  </p:nvSpPr>
                  <p:spPr>
                    <a:xfrm>
                      <a:off x="-82002" y="341677"/>
                      <a:ext cx="1045053" cy="476250"/>
                    </a:xfrm>
                    <a:prstGeom prst="rect">
                      <a:avLst/>
                    </a:prstGeom>
                    <a:solidFill>
                      <a:schemeClr val="bg1">
                        <a:lumMod val="85000"/>
                      </a:schemeClr>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07000"/>
                        </a:lnSpc>
                        <a:spcBef>
                          <a:spcPts val="0"/>
                        </a:spcBef>
                        <a:spcAft>
                          <a:spcPts val="800"/>
                        </a:spcAft>
                      </a:pPr>
                      <a:r>
                        <a:rPr lang="en-US" sz="1000" b="1">
                          <a:effectLst/>
                          <a:latin typeface="Times New Roman" panose="02020603050405020304" pitchFamily="18" charset="0"/>
                          <a:ea typeface="Calibri" panose="020F0502020204030204" pitchFamily="34" charset="0"/>
                          <a:cs typeface="Times New Roman" panose="02020603050405020304" pitchFamily="18" charset="0"/>
                        </a:rPr>
                        <a:t>Raman Spectroscopy</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0" name="Text Box 120">
                      <a:extLst>
                        <a:ext uri="{FF2B5EF4-FFF2-40B4-BE49-F238E27FC236}">
                          <a16:creationId xmlns:a16="http://schemas.microsoft.com/office/drawing/2014/main" id="{288764D0-26E4-04FE-9894-521104CE1920}"/>
                        </a:ext>
                      </a:extLst>
                    </p:cNvPr>
                    <p:cNvSpPr txBox="1"/>
                    <p:nvPr/>
                  </p:nvSpPr>
                  <p:spPr>
                    <a:xfrm>
                      <a:off x="596485" y="887143"/>
                      <a:ext cx="813593" cy="266700"/>
                    </a:xfrm>
                    <a:prstGeom prst="rect">
                      <a:avLst/>
                    </a:prstGeom>
                    <a:solidFill>
                      <a:schemeClr val="bg1">
                        <a:lumMod val="85000"/>
                      </a:schemeClr>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07000"/>
                        </a:lnSpc>
                        <a:spcBef>
                          <a:spcPts val="0"/>
                        </a:spcBef>
                        <a:spcAft>
                          <a:spcPts val="800"/>
                        </a:spcAft>
                      </a:pPr>
                      <a:r>
                        <a:rPr lang="en-US" sz="900" b="1">
                          <a:effectLst/>
                          <a:latin typeface="Times New Roman" panose="02020603050405020304" pitchFamily="18" charset="0"/>
                          <a:ea typeface="Calibri" panose="020F0502020204030204" pitchFamily="34" charset="0"/>
                          <a:cs typeface="Times New Roman" panose="02020603050405020304" pitchFamily="18" charset="0"/>
                        </a:rPr>
                        <a:t>SEM/EDS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1" name="Text Box 121">
                      <a:extLst>
                        <a:ext uri="{FF2B5EF4-FFF2-40B4-BE49-F238E27FC236}">
                          <a16:creationId xmlns:a16="http://schemas.microsoft.com/office/drawing/2014/main" id="{97E48A95-4E86-8E03-686D-188C26738B41}"/>
                        </a:ext>
                      </a:extLst>
                    </p:cNvPr>
                    <p:cNvSpPr txBox="1"/>
                    <p:nvPr/>
                  </p:nvSpPr>
                  <p:spPr>
                    <a:xfrm>
                      <a:off x="994444" y="341677"/>
                      <a:ext cx="967255" cy="476250"/>
                    </a:xfrm>
                    <a:prstGeom prst="rect">
                      <a:avLst/>
                    </a:prstGeom>
                    <a:solidFill>
                      <a:schemeClr val="bg1">
                        <a:lumMod val="85000"/>
                      </a:schemeClr>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07000"/>
                        </a:lnSpc>
                        <a:spcBef>
                          <a:spcPts val="0"/>
                        </a:spcBef>
                        <a:spcAft>
                          <a:spcPts val="800"/>
                        </a:spcAft>
                      </a:pPr>
                      <a:r>
                        <a:rPr lang="en-US" sz="1000" b="1">
                          <a:effectLst/>
                          <a:latin typeface="Times New Roman" panose="02020603050405020304" pitchFamily="18" charset="0"/>
                          <a:ea typeface="Calibri" panose="020F0502020204030204" pitchFamily="34" charset="0"/>
                          <a:cs typeface="Times New Roman" panose="02020603050405020304" pitchFamily="18" charset="0"/>
                        </a:rPr>
                        <a:t>Rebound Hardness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p:txBody>
                </p:sp>
              </p:grpSp>
            </p:grpSp>
            <p:cxnSp>
              <p:nvCxnSpPr>
                <p:cNvPr id="31" name="Straight Arrow Connector 30">
                  <a:extLst>
                    <a:ext uri="{FF2B5EF4-FFF2-40B4-BE49-F238E27FC236}">
                      <a16:creationId xmlns:a16="http://schemas.microsoft.com/office/drawing/2014/main" id="{F6D9C9E5-9435-0DFB-2108-C246AD556D95}"/>
                    </a:ext>
                  </a:extLst>
                </p:cNvPr>
                <p:cNvCxnSpPr/>
                <p:nvPr/>
              </p:nvCxnSpPr>
              <p:spPr>
                <a:xfrm>
                  <a:off x="1085850" y="0"/>
                  <a:ext cx="0" cy="828675"/>
                </a:xfrm>
                <a:prstGeom prst="straightConnector1">
                  <a:avLst/>
                </a:prstGeom>
                <a:ln w="28575">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9" name="Group 18">
                <a:extLst>
                  <a:ext uri="{FF2B5EF4-FFF2-40B4-BE49-F238E27FC236}">
                    <a16:creationId xmlns:a16="http://schemas.microsoft.com/office/drawing/2014/main" id="{4E41DABA-D9E8-0C4D-6C60-EF8BB09EB3D4}"/>
                  </a:ext>
                </a:extLst>
              </p:cNvPr>
              <p:cNvGrpSpPr/>
              <p:nvPr/>
            </p:nvGrpSpPr>
            <p:grpSpPr>
              <a:xfrm>
                <a:off x="0" y="3495675"/>
                <a:ext cx="3747135" cy="3095625"/>
                <a:chOff x="0" y="0"/>
                <a:chExt cx="3747135" cy="3095625"/>
              </a:xfrm>
            </p:grpSpPr>
            <p:cxnSp>
              <p:nvCxnSpPr>
                <p:cNvPr id="20" name="Straight Arrow Connector 19">
                  <a:extLst>
                    <a:ext uri="{FF2B5EF4-FFF2-40B4-BE49-F238E27FC236}">
                      <a16:creationId xmlns:a16="http://schemas.microsoft.com/office/drawing/2014/main" id="{9A881078-C35E-5C7D-70ED-A95CF31D00F5}"/>
                    </a:ext>
                  </a:extLst>
                </p:cNvPr>
                <p:cNvCxnSpPr/>
                <p:nvPr/>
              </p:nvCxnSpPr>
              <p:spPr>
                <a:xfrm>
                  <a:off x="2200275" y="95250"/>
                  <a:ext cx="472284" cy="77"/>
                </a:xfrm>
                <a:prstGeom prst="straightConnector1">
                  <a:avLst/>
                </a:prstGeom>
                <a:ln w="28575">
                  <a:solidFill>
                    <a:schemeClr val="accent6">
                      <a:lumMod val="50000"/>
                    </a:schemeClr>
                  </a:solidFill>
                  <a:tailEnd type="triangle"/>
                </a:ln>
              </p:spPr>
              <p:style>
                <a:lnRef idx="1">
                  <a:schemeClr val="dk1"/>
                </a:lnRef>
                <a:fillRef idx="0">
                  <a:schemeClr val="dk1"/>
                </a:fillRef>
                <a:effectRef idx="0">
                  <a:schemeClr val="dk1"/>
                </a:effectRef>
                <a:fontRef idx="minor">
                  <a:schemeClr val="tx1"/>
                </a:fontRef>
              </p:style>
            </p:cxnSp>
            <p:sp>
              <p:nvSpPr>
                <p:cNvPr id="21" name="Text Box 125">
                  <a:extLst>
                    <a:ext uri="{FF2B5EF4-FFF2-40B4-BE49-F238E27FC236}">
                      <a16:creationId xmlns:a16="http://schemas.microsoft.com/office/drawing/2014/main" id="{D1B09A8D-3DEC-FC8A-FD4A-988D5B37F955}"/>
                    </a:ext>
                  </a:extLst>
                </p:cNvPr>
                <p:cNvSpPr txBox="1"/>
                <p:nvPr/>
              </p:nvSpPr>
              <p:spPr>
                <a:xfrm>
                  <a:off x="1590675" y="714375"/>
                  <a:ext cx="790511" cy="466595"/>
                </a:xfrm>
                <a:prstGeom prst="rect">
                  <a:avLst/>
                </a:prstGeom>
                <a:solidFill>
                  <a:srgbClr val="00B0F0"/>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07000"/>
                    </a:lnSpc>
                    <a:spcBef>
                      <a:spcPts val="0"/>
                    </a:spcBef>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Flow-through</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2" name="Text Box 126">
                  <a:extLst>
                    <a:ext uri="{FF2B5EF4-FFF2-40B4-BE49-F238E27FC236}">
                      <a16:creationId xmlns:a16="http://schemas.microsoft.com/office/drawing/2014/main" id="{AF6E621F-97F1-77A4-BFFC-CF3ADB7013B9}"/>
                    </a:ext>
                  </a:extLst>
                </p:cNvPr>
                <p:cNvSpPr txBox="1"/>
                <p:nvPr/>
              </p:nvSpPr>
              <p:spPr>
                <a:xfrm>
                  <a:off x="676275" y="2305050"/>
                  <a:ext cx="1151890" cy="466090"/>
                </a:xfrm>
                <a:prstGeom prst="rect">
                  <a:avLst/>
                </a:prstGeom>
                <a:solidFill>
                  <a:schemeClr val="accent3">
                    <a:lumMod val="60000"/>
                    <a:lumOff val="40000"/>
                  </a:schemeClr>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07000"/>
                    </a:lnSpc>
                    <a:spcBef>
                      <a:spcPts val="0"/>
                    </a:spcBef>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Forward-Flow  (3-days with HF)</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3" name="Text Box 127">
                  <a:extLst>
                    <a:ext uri="{FF2B5EF4-FFF2-40B4-BE49-F238E27FC236}">
                      <a16:creationId xmlns:a16="http://schemas.microsoft.com/office/drawing/2014/main" id="{D3FD8BD8-84A2-1FA5-BE75-B9A8AD84A5FB}"/>
                    </a:ext>
                  </a:extLst>
                </p:cNvPr>
                <p:cNvSpPr txBox="1"/>
                <p:nvPr/>
              </p:nvSpPr>
              <p:spPr>
                <a:xfrm>
                  <a:off x="1819275" y="2305050"/>
                  <a:ext cx="1212740" cy="466595"/>
                </a:xfrm>
                <a:prstGeom prst="rect">
                  <a:avLst/>
                </a:prstGeom>
                <a:solidFill>
                  <a:schemeClr val="accent3">
                    <a:lumMod val="60000"/>
                    <a:lumOff val="40000"/>
                  </a:schemeClr>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07000"/>
                    </a:lnSpc>
                    <a:spcBef>
                      <a:spcPts val="0"/>
                    </a:spcBef>
                    <a:spcAft>
                      <a:spcPts val="800"/>
                    </a:spcAft>
                  </a:pPr>
                  <a:r>
                    <a:rPr lang="en-US" sz="1100" dirty="0">
                      <a:effectLst/>
                      <a:latin typeface="Times New Roman" panose="02020603050405020304" pitchFamily="18" charset="0"/>
                      <a:ea typeface="Calibri" panose="020F0502020204030204" pitchFamily="34" charset="0"/>
                      <a:cs typeface="Times New Roman" panose="02020603050405020304" pitchFamily="18" charset="0"/>
                    </a:rPr>
                    <a:t>Reverse-Flow (21-days with PF)</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4" name="Text Box 579">
                  <a:extLst>
                    <a:ext uri="{FF2B5EF4-FFF2-40B4-BE49-F238E27FC236}">
                      <a16:creationId xmlns:a16="http://schemas.microsoft.com/office/drawing/2014/main" id="{3EBEC961-3830-D1A4-73DE-D30A4DE3106D}"/>
                    </a:ext>
                  </a:extLst>
                </p:cNvPr>
                <p:cNvSpPr txBox="1"/>
                <p:nvPr/>
              </p:nvSpPr>
              <p:spPr>
                <a:xfrm>
                  <a:off x="2676525" y="0"/>
                  <a:ext cx="907460" cy="466595"/>
                </a:xfrm>
                <a:prstGeom prst="rect">
                  <a:avLst/>
                </a:prstGeom>
                <a:solidFill>
                  <a:schemeClr val="bg1">
                    <a:lumMod val="75000"/>
                  </a:schemeClr>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07000"/>
                    </a:lnSpc>
                    <a:spcBef>
                      <a:spcPts val="0"/>
                    </a:spcBef>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Re-assemble Cored-Rock</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p:txBody>
            </p:sp>
            <p:cxnSp>
              <p:nvCxnSpPr>
                <p:cNvPr id="25" name="Straight Connector 24">
                  <a:extLst>
                    <a:ext uri="{FF2B5EF4-FFF2-40B4-BE49-F238E27FC236}">
                      <a16:creationId xmlns:a16="http://schemas.microsoft.com/office/drawing/2014/main" id="{9BD82231-51A5-D382-1CF6-9F7AE8F08F32}"/>
                    </a:ext>
                  </a:extLst>
                </p:cNvPr>
                <p:cNvCxnSpPr/>
                <p:nvPr/>
              </p:nvCxnSpPr>
              <p:spPr>
                <a:xfrm>
                  <a:off x="2952750" y="476250"/>
                  <a:ext cx="0" cy="428467"/>
                </a:xfrm>
                <a:prstGeom prst="line">
                  <a:avLst/>
                </a:prstGeom>
                <a:ln w="28575">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16107FD7-A317-E17B-CBD9-B8669824FD9D}"/>
                    </a:ext>
                  </a:extLst>
                </p:cNvPr>
                <p:cNvCxnSpPr/>
                <p:nvPr/>
              </p:nvCxnSpPr>
              <p:spPr>
                <a:xfrm flipH="1">
                  <a:off x="2400300" y="895350"/>
                  <a:ext cx="552450" cy="0"/>
                </a:xfrm>
                <a:prstGeom prst="straightConnector1">
                  <a:avLst/>
                </a:prstGeom>
                <a:ln w="28575">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pic>
              <p:nvPicPr>
                <p:cNvPr id="27" name="Picture 26" descr="A picture containing diagram&#10;&#10;Description automatically generated">
                  <a:extLst>
                    <a:ext uri="{FF2B5EF4-FFF2-40B4-BE49-F238E27FC236}">
                      <a16:creationId xmlns:a16="http://schemas.microsoft.com/office/drawing/2014/main" id="{49FF5DF7-FE44-F02D-8A5E-8F393D73B6F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1181100"/>
                  <a:ext cx="3742690" cy="1513840"/>
                </a:xfrm>
                <a:prstGeom prst="rect">
                  <a:avLst/>
                </a:prstGeom>
                <a:noFill/>
              </p:spPr>
            </p:pic>
            <p:cxnSp>
              <p:nvCxnSpPr>
                <p:cNvPr id="28" name="Straight Connector 27">
                  <a:extLst>
                    <a:ext uri="{FF2B5EF4-FFF2-40B4-BE49-F238E27FC236}">
                      <a16:creationId xmlns:a16="http://schemas.microsoft.com/office/drawing/2014/main" id="{4ED84FFB-0A09-0F69-3620-5D53968DC737}"/>
                    </a:ext>
                  </a:extLst>
                </p:cNvPr>
                <p:cNvCxnSpPr/>
                <p:nvPr/>
              </p:nvCxnSpPr>
              <p:spPr>
                <a:xfrm>
                  <a:off x="1819275" y="2762250"/>
                  <a:ext cx="0" cy="323850"/>
                </a:xfrm>
                <a:prstGeom prst="line">
                  <a:avLst/>
                </a:prstGeom>
                <a:ln w="28575">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2292736F-CA1B-4E20-9989-B0DBFC79C347}"/>
                    </a:ext>
                  </a:extLst>
                </p:cNvPr>
                <p:cNvCxnSpPr/>
                <p:nvPr/>
              </p:nvCxnSpPr>
              <p:spPr>
                <a:xfrm>
                  <a:off x="1819275" y="3095625"/>
                  <a:ext cx="1927860" cy="0"/>
                </a:xfrm>
                <a:prstGeom prst="straightConnector1">
                  <a:avLst/>
                </a:prstGeom>
                <a:ln w="28575">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grpSp>
        </p:grpSp>
        <p:sp>
          <p:nvSpPr>
            <p:cNvPr id="7" name="Text Box 1">
              <a:extLst>
                <a:ext uri="{FF2B5EF4-FFF2-40B4-BE49-F238E27FC236}">
                  <a16:creationId xmlns:a16="http://schemas.microsoft.com/office/drawing/2014/main" id="{FD10C1D2-0287-F295-0652-B848FBD2B4C3}"/>
                </a:ext>
              </a:extLst>
            </p:cNvPr>
            <p:cNvSpPr txBox="1"/>
            <p:nvPr/>
          </p:nvSpPr>
          <p:spPr>
            <a:xfrm>
              <a:off x="304800" y="85725"/>
              <a:ext cx="1104900" cy="314325"/>
            </a:xfrm>
            <a:prstGeom prst="rect">
              <a:avLst/>
            </a:prstGeom>
            <a:solidFill>
              <a:schemeClr val="accent1">
                <a:lumMod val="40000"/>
                <a:lumOff val="60000"/>
              </a:schemeClr>
            </a:solidFill>
            <a:ln w="6350">
              <a:solidFill>
                <a:schemeClr val="accent1">
                  <a:lumMod val="40000"/>
                  <a:lumOff val="60000"/>
                </a:schemeClr>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07000"/>
                </a:lnSpc>
                <a:spcBef>
                  <a:spcPts val="0"/>
                </a:spcBef>
                <a:spcAft>
                  <a:spcPts val="800"/>
                </a:spcAft>
              </a:pPr>
              <a:r>
                <a:rPr lang="en-US" sz="1200" b="1">
                  <a:effectLst/>
                  <a:latin typeface="Times New Roman" panose="02020603050405020304" pitchFamily="18" charset="0"/>
                  <a:ea typeface="Calibri" panose="020F0502020204030204" pitchFamily="34" charset="0"/>
                  <a:cs typeface="Times New Roman" panose="02020603050405020304" pitchFamily="18" charset="0"/>
                </a:rPr>
                <a:t>Experiment 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Text Box 1">
              <a:extLst>
                <a:ext uri="{FF2B5EF4-FFF2-40B4-BE49-F238E27FC236}">
                  <a16:creationId xmlns:a16="http://schemas.microsoft.com/office/drawing/2014/main" id="{7BCCB42E-B9AE-530F-9ADA-99625F9C1CA5}"/>
                </a:ext>
              </a:extLst>
            </p:cNvPr>
            <p:cNvSpPr txBox="1"/>
            <p:nvPr/>
          </p:nvSpPr>
          <p:spPr>
            <a:xfrm>
              <a:off x="4286250" y="133350"/>
              <a:ext cx="1104900" cy="314325"/>
            </a:xfrm>
            <a:prstGeom prst="rect">
              <a:avLst/>
            </a:prstGeom>
            <a:solidFill>
              <a:schemeClr val="accent1">
                <a:lumMod val="40000"/>
                <a:lumOff val="60000"/>
              </a:schemeClr>
            </a:solidFill>
            <a:ln w="6350">
              <a:solidFill>
                <a:schemeClr val="accent1">
                  <a:lumMod val="40000"/>
                  <a:lumOff val="60000"/>
                </a:schemeClr>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07000"/>
                </a:lnSpc>
                <a:spcBef>
                  <a:spcPts val="0"/>
                </a:spcBef>
                <a:spcAft>
                  <a:spcPts val="800"/>
                </a:spcAft>
              </a:pPr>
              <a:r>
                <a:rPr lang="en-US" sz="1200" b="1">
                  <a:effectLst/>
                  <a:latin typeface="Times New Roman" panose="02020603050405020304" pitchFamily="18" charset="0"/>
                  <a:ea typeface="Calibri" panose="020F0502020204030204" pitchFamily="34" charset="0"/>
                  <a:cs typeface="Times New Roman" panose="02020603050405020304" pitchFamily="18" charset="0"/>
                </a:rPr>
                <a:t>Experiment 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p:txBody>
        </p:sp>
      </p:grpSp>
      <p:sp>
        <p:nvSpPr>
          <p:cNvPr id="91" name="TextBox 90">
            <a:extLst>
              <a:ext uri="{FF2B5EF4-FFF2-40B4-BE49-F238E27FC236}">
                <a16:creationId xmlns:a16="http://schemas.microsoft.com/office/drawing/2014/main" id="{FA49982C-395D-6365-EC51-E2785CEC648F}"/>
              </a:ext>
            </a:extLst>
          </p:cNvPr>
          <p:cNvSpPr txBox="1"/>
          <p:nvPr/>
        </p:nvSpPr>
        <p:spPr>
          <a:xfrm>
            <a:off x="6980347" y="942139"/>
            <a:ext cx="5071524" cy="5632311"/>
          </a:xfrm>
          <a:prstGeom prst="rect">
            <a:avLst/>
          </a:prstGeom>
          <a:noFill/>
        </p:spPr>
        <p:txBody>
          <a:bodyPr wrap="square">
            <a:spAutoFit/>
          </a:bodyPr>
          <a:lstStyle/>
          <a:p>
            <a:pPr marL="285750" indent="-285750">
              <a:buFont typeface="Arial" panose="020B0604020202020204" pitchFamily="34" charset="0"/>
              <a:buChar char="•"/>
            </a:pPr>
            <a:r>
              <a:rPr lang="en-US" sz="1800" dirty="0">
                <a:effectLst/>
                <a:latin typeface="Georgia" panose="02040502050405020303" pitchFamily="18" charset="0"/>
                <a:ea typeface="Calibri" panose="020F0502020204030204" pitchFamily="34" charset="0"/>
              </a:rPr>
              <a:t>Experiments designed to complement the initial experiments already undertaken </a:t>
            </a:r>
          </a:p>
          <a:p>
            <a:pPr marL="285750" indent="-285750">
              <a:buFont typeface="Arial" panose="020B0604020202020204" pitchFamily="34" charset="0"/>
              <a:buChar char="•"/>
            </a:pPr>
            <a:endParaRPr lang="en-US" sz="1800" dirty="0">
              <a:effectLst/>
              <a:latin typeface="Georgia" panose="02040502050405020303" pitchFamily="18" charset="0"/>
              <a:ea typeface="Calibri" panose="020F0502020204030204" pitchFamily="34" charset="0"/>
            </a:endParaRPr>
          </a:p>
          <a:p>
            <a:pPr marL="285750" indent="-285750">
              <a:buFont typeface="Arial" panose="020B0604020202020204" pitchFamily="34" charset="0"/>
              <a:buChar char="•"/>
            </a:pPr>
            <a:r>
              <a:rPr lang="en-US" sz="1800" dirty="0">
                <a:effectLst/>
                <a:latin typeface="Georgia" panose="02040502050405020303" pitchFamily="18" charset="0"/>
                <a:ea typeface="Calibri" panose="020F0502020204030204" pitchFamily="34" charset="0"/>
              </a:rPr>
              <a:t>Experiments include flow-through experiments and extended static batch reactor experiments with cored rock</a:t>
            </a:r>
          </a:p>
          <a:p>
            <a:pPr marL="285750" indent="-285750">
              <a:buFont typeface="Arial" panose="020B0604020202020204" pitchFamily="34" charset="0"/>
              <a:buChar char="•"/>
            </a:pPr>
            <a:endParaRPr lang="en-US" sz="1800" dirty="0">
              <a:effectLst/>
              <a:latin typeface="Georgia" panose="02040502050405020303" pitchFamily="18" charset="0"/>
              <a:ea typeface="Calibri" panose="020F0502020204030204" pitchFamily="34" charset="0"/>
            </a:endParaRPr>
          </a:p>
          <a:p>
            <a:pPr marL="285750" indent="-285750">
              <a:buFont typeface="Arial" panose="020B0604020202020204" pitchFamily="34" charset="0"/>
              <a:buChar char="•"/>
            </a:pPr>
            <a:r>
              <a:rPr lang="en-US" sz="1800" dirty="0">
                <a:effectLst/>
                <a:latin typeface="Georgia" panose="02040502050405020303" pitchFamily="18" charset="0"/>
                <a:ea typeface="Calibri" panose="020F0502020204030204" pitchFamily="34" charset="0"/>
              </a:rPr>
              <a:t>These experiments are designed to be conducted with core-rock samples </a:t>
            </a:r>
          </a:p>
          <a:p>
            <a:pPr marL="285750" indent="-285750">
              <a:buFont typeface="Arial" panose="020B0604020202020204" pitchFamily="34" charset="0"/>
              <a:buChar char="•"/>
            </a:pPr>
            <a:endParaRPr lang="en-US" dirty="0">
              <a:latin typeface="Georgia" panose="02040502050405020303" pitchFamily="18" charset="0"/>
              <a:ea typeface="Calibri" panose="020F0502020204030204" pitchFamily="34" charset="0"/>
            </a:endParaRPr>
          </a:p>
          <a:p>
            <a:pPr marL="285750" indent="-285750">
              <a:buFont typeface="Arial" panose="020B0604020202020204" pitchFamily="34" charset="0"/>
              <a:buChar char="•"/>
            </a:pPr>
            <a:r>
              <a:rPr lang="en-US" sz="1800" dirty="0">
                <a:effectLst/>
                <a:latin typeface="Georgia" panose="02040502050405020303" pitchFamily="18" charset="0"/>
                <a:ea typeface="Calibri" panose="020F0502020204030204" pitchFamily="34" charset="0"/>
              </a:rPr>
              <a:t>Flow-through experiments will be conducted under dynamic conditions (fluid-flow, temperature, pressure)</a:t>
            </a:r>
          </a:p>
          <a:p>
            <a:pPr marL="285750" indent="-285750">
              <a:buFont typeface="Arial" panose="020B0604020202020204" pitchFamily="34" charset="0"/>
              <a:buChar char="•"/>
            </a:pPr>
            <a:endParaRPr lang="en-US" dirty="0">
              <a:latin typeface="Georgia" panose="02040502050405020303" pitchFamily="18" charset="0"/>
              <a:ea typeface="Calibri" panose="020F0502020204030204" pitchFamily="34" charset="0"/>
            </a:endParaRPr>
          </a:p>
          <a:p>
            <a:pPr marL="285750" indent="-285750">
              <a:buFont typeface="Arial" panose="020B0604020202020204" pitchFamily="34" charset="0"/>
              <a:buChar char="•"/>
            </a:pPr>
            <a:r>
              <a:rPr lang="en-US" sz="1800" dirty="0">
                <a:effectLst/>
                <a:latin typeface="Georgia" panose="02040502050405020303" pitchFamily="18" charset="0"/>
                <a:ea typeface="Calibri" panose="020F0502020204030204" pitchFamily="34" charset="0"/>
                <a:cs typeface="Times New Roman" panose="02020603050405020304" pitchFamily="18" charset="0"/>
              </a:rPr>
              <a:t>Crucial measurements such as pH will be measured at in-situ temperature and pressure conditions</a:t>
            </a:r>
          </a:p>
          <a:p>
            <a:pPr marL="285750" indent="-285750">
              <a:buFont typeface="Arial" panose="020B0604020202020204" pitchFamily="34" charset="0"/>
              <a:buChar char="•"/>
            </a:pPr>
            <a:endParaRPr lang="en-US" sz="1800" dirty="0">
              <a:effectLst/>
              <a:latin typeface="Georgia" panose="02040502050405020303" pitchFamily="18" charset="0"/>
              <a:ea typeface="Calibri" panose="020F0502020204030204" pitchFamily="34" charset="0"/>
              <a:cs typeface="Times New Roman" panose="02020603050405020304" pitchFamily="18" charset="0"/>
            </a:endParaRPr>
          </a:p>
          <a:p>
            <a:pPr marL="285750" indent="-285750">
              <a:buFont typeface="Arial" panose="020B0604020202020204" pitchFamily="34" charset="0"/>
              <a:buChar char="•"/>
            </a:pPr>
            <a:r>
              <a:rPr lang="en-US" sz="1800" dirty="0">
                <a:effectLst/>
                <a:latin typeface="Georgia" panose="02040502050405020303" pitchFamily="18" charset="0"/>
                <a:ea typeface="Calibri" panose="020F0502020204030204" pitchFamily="34" charset="0"/>
                <a:cs typeface="Times New Roman" panose="02020603050405020304" pitchFamily="18" charset="0"/>
              </a:rPr>
              <a:t>These experiments will provide a closer replication of conditions in the subsurface</a:t>
            </a:r>
            <a:endParaRPr lang="en-US" dirty="0">
              <a:latin typeface="Georgia" panose="02040502050405020303" pitchFamily="18" charset="0"/>
            </a:endParaRPr>
          </a:p>
        </p:txBody>
      </p:sp>
    </p:spTree>
    <p:extLst>
      <p:ext uri="{BB962C8B-B14F-4D97-AF65-F5344CB8AC3E}">
        <p14:creationId xmlns:p14="http://schemas.microsoft.com/office/powerpoint/2010/main" val="2823973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27</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58370" y="745513"/>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65A44CDC-27D5-40D4-8F32-74C6306BD8F7}" type="datetime1">
              <a:rPr lang="en-US" smtClean="0"/>
              <a:t>04-Apr-24</a:t>
            </a:fld>
            <a:endParaRPr lang="en-US" dirty="0"/>
          </a:p>
        </p:txBody>
      </p:sp>
      <p:sp>
        <p:nvSpPr>
          <p:cNvPr id="64" name="Title 1">
            <a:extLst>
              <a:ext uri="{FF2B5EF4-FFF2-40B4-BE49-F238E27FC236}">
                <a16:creationId xmlns:a16="http://schemas.microsoft.com/office/drawing/2014/main" id="{B26C6FAE-EDA9-D934-0BDD-6AB2AFF47EB3}"/>
              </a:ext>
            </a:extLst>
          </p:cNvPr>
          <p:cNvSpPr txBox="1">
            <a:spLocks/>
          </p:cNvSpPr>
          <p:nvPr/>
        </p:nvSpPr>
        <p:spPr>
          <a:xfrm>
            <a:off x="76835" y="263087"/>
            <a:ext cx="11928572" cy="39995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a:solidFill>
                  <a:srgbClr val="002060"/>
                </a:solidFill>
                <a:latin typeface="Georgia" panose="02040502050405020303" pitchFamily="18" charset="0"/>
              </a:rPr>
              <a:t>METHODOLOGY </a:t>
            </a:r>
          </a:p>
        </p:txBody>
      </p:sp>
      <p:sp>
        <p:nvSpPr>
          <p:cNvPr id="66" name="TextBox 65">
            <a:extLst>
              <a:ext uri="{FF2B5EF4-FFF2-40B4-BE49-F238E27FC236}">
                <a16:creationId xmlns:a16="http://schemas.microsoft.com/office/drawing/2014/main" id="{7A44FAD8-F706-2CDA-F5F3-1D6CB5BD0D70}"/>
              </a:ext>
            </a:extLst>
          </p:cNvPr>
          <p:cNvSpPr txBox="1"/>
          <p:nvPr/>
        </p:nvSpPr>
        <p:spPr>
          <a:xfrm>
            <a:off x="659595" y="6291767"/>
            <a:ext cx="11514088" cy="307777"/>
          </a:xfrm>
          <a:prstGeom prst="rect">
            <a:avLst/>
          </a:prstGeom>
          <a:noFill/>
        </p:spPr>
        <p:txBody>
          <a:bodyPr wrap="square" rtlCol="0">
            <a:spAutoFit/>
          </a:bodyPr>
          <a:lstStyle/>
          <a:p>
            <a:pPr algn="ctr"/>
            <a:r>
              <a:rPr lang="en-US" sz="1400" b="1" dirty="0">
                <a:solidFill>
                  <a:schemeClr val="accent2">
                    <a:lumMod val="50000"/>
                  </a:schemeClr>
                </a:solidFill>
                <a:latin typeface="Georgia" panose="02040502050405020303" pitchFamily="18" charset="0"/>
                <a:cs typeface="Times New Roman" panose="02020603050405020304" pitchFamily="18" charset="0"/>
              </a:rPr>
              <a:t>Flow chart of overall project direction and protocols established to achieve objectives</a:t>
            </a:r>
          </a:p>
        </p:txBody>
      </p:sp>
      <p:grpSp>
        <p:nvGrpSpPr>
          <p:cNvPr id="9" name="Group 8">
            <a:extLst>
              <a:ext uri="{FF2B5EF4-FFF2-40B4-BE49-F238E27FC236}">
                <a16:creationId xmlns:a16="http://schemas.microsoft.com/office/drawing/2014/main" id="{F57F320A-0BD9-9620-31D0-DF8FB8277474}"/>
              </a:ext>
            </a:extLst>
          </p:cNvPr>
          <p:cNvGrpSpPr/>
          <p:nvPr/>
        </p:nvGrpSpPr>
        <p:grpSpPr>
          <a:xfrm>
            <a:off x="1619693" y="1385007"/>
            <a:ext cx="8962627" cy="4796820"/>
            <a:chOff x="1736040" y="1477053"/>
            <a:chExt cx="8962627" cy="4796820"/>
          </a:xfrm>
        </p:grpSpPr>
        <p:grpSp>
          <p:nvGrpSpPr>
            <p:cNvPr id="45" name="Group 44">
              <a:extLst>
                <a:ext uri="{FF2B5EF4-FFF2-40B4-BE49-F238E27FC236}">
                  <a16:creationId xmlns:a16="http://schemas.microsoft.com/office/drawing/2014/main" id="{BCDE823A-EF0F-18E5-90D4-06D52684F556}"/>
                </a:ext>
              </a:extLst>
            </p:cNvPr>
            <p:cNvGrpSpPr/>
            <p:nvPr/>
          </p:nvGrpSpPr>
          <p:grpSpPr>
            <a:xfrm>
              <a:off x="3216276" y="1798927"/>
              <a:ext cx="2550084" cy="4138549"/>
              <a:chOff x="2387162" y="1970196"/>
              <a:chExt cx="2550084" cy="4138549"/>
            </a:xfrm>
          </p:grpSpPr>
          <p:sp>
            <p:nvSpPr>
              <p:cNvPr id="57" name="Bent Arrow 11">
                <a:extLst>
                  <a:ext uri="{FF2B5EF4-FFF2-40B4-BE49-F238E27FC236}">
                    <a16:creationId xmlns:a16="http://schemas.microsoft.com/office/drawing/2014/main" id="{E3B5103D-0137-BA6D-767A-6E17FB4C9B71}"/>
                  </a:ext>
                </a:extLst>
              </p:cNvPr>
              <p:cNvSpPr/>
              <p:nvPr/>
            </p:nvSpPr>
            <p:spPr>
              <a:xfrm>
                <a:off x="3781748" y="3126400"/>
                <a:ext cx="425885" cy="602242"/>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8" name="Bent Arrow 12">
                <a:extLst>
                  <a:ext uri="{FF2B5EF4-FFF2-40B4-BE49-F238E27FC236}">
                    <a16:creationId xmlns:a16="http://schemas.microsoft.com/office/drawing/2014/main" id="{F9BA7B0B-13AD-A01F-422D-CB1CABF2BBA6}"/>
                  </a:ext>
                </a:extLst>
              </p:cNvPr>
              <p:cNvSpPr/>
              <p:nvPr/>
            </p:nvSpPr>
            <p:spPr>
              <a:xfrm flipV="1">
                <a:off x="3781748" y="2514377"/>
                <a:ext cx="425885" cy="597286"/>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9" name="Bent Arrow 13">
                <a:extLst>
                  <a:ext uri="{FF2B5EF4-FFF2-40B4-BE49-F238E27FC236}">
                    <a16:creationId xmlns:a16="http://schemas.microsoft.com/office/drawing/2014/main" id="{9B36FC3F-F303-FDFD-C32B-27E3C2DF5D52}"/>
                  </a:ext>
                </a:extLst>
              </p:cNvPr>
              <p:cNvSpPr/>
              <p:nvPr/>
            </p:nvSpPr>
            <p:spPr>
              <a:xfrm>
                <a:off x="3794274" y="5034044"/>
                <a:ext cx="425885" cy="538625"/>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0" name="Bent Arrow 14">
                <a:extLst>
                  <a:ext uri="{FF2B5EF4-FFF2-40B4-BE49-F238E27FC236}">
                    <a16:creationId xmlns:a16="http://schemas.microsoft.com/office/drawing/2014/main" id="{41F80A94-68EA-D51A-900B-61CA106456CC}"/>
                  </a:ext>
                </a:extLst>
              </p:cNvPr>
              <p:cNvSpPr/>
              <p:nvPr/>
            </p:nvSpPr>
            <p:spPr>
              <a:xfrm flipV="1">
                <a:off x="3794274" y="4417066"/>
                <a:ext cx="425885" cy="601064"/>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2" name="TextBox 61">
                <a:extLst>
                  <a:ext uri="{FF2B5EF4-FFF2-40B4-BE49-F238E27FC236}">
                    <a16:creationId xmlns:a16="http://schemas.microsoft.com/office/drawing/2014/main" id="{B8287DE4-A1C0-D766-6262-9DF051AFFE9D}"/>
                  </a:ext>
                </a:extLst>
              </p:cNvPr>
              <p:cNvSpPr txBox="1"/>
              <p:nvPr/>
            </p:nvSpPr>
            <p:spPr>
              <a:xfrm>
                <a:off x="3064660" y="5585525"/>
                <a:ext cx="1860060" cy="523220"/>
              </a:xfrm>
              <a:prstGeom prst="rect">
                <a:avLst/>
              </a:prstGeom>
              <a:noFill/>
              <a:ln>
                <a:solidFill>
                  <a:schemeClr val="tx1"/>
                </a:solidFill>
              </a:ln>
            </p:spPr>
            <p:txBody>
              <a:bodyPr wrap="square" rtlCol="0">
                <a:spAutoFit/>
              </a:bodyPr>
              <a:lstStyle/>
              <a:p>
                <a:pPr lvl="0"/>
                <a:r>
                  <a:rPr lang="en-US" sz="1400" dirty="0">
                    <a:ln>
                      <a:solidFill>
                        <a:schemeClr val="tx1"/>
                      </a:solidFill>
                    </a:ln>
                    <a:latin typeface="Georgia" panose="02040502050405020303" pitchFamily="18" charset="0"/>
                  </a:rPr>
                  <a:t>CT Scan and </a:t>
                </a:r>
                <a:r>
                  <a:rPr lang="en-US" sz="1400" dirty="0">
                    <a:ln>
                      <a:solidFill>
                        <a:schemeClr val="tx1"/>
                      </a:solidFill>
                    </a:ln>
                    <a:solidFill>
                      <a:sysClr val="windowText" lastClr="000000"/>
                    </a:solidFill>
                    <a:latin typeface="Georgia" panose="02040502050405020303" pitchFamily="18" charset="0"/>
                  </a:rPr>
                  <a:t>X-ray</a:t>
                </a:r>
                <a:r>
                  <a:rPr lang="en-US" sz="1400" dirty="0">
                    <a:ln>
                      <a:solidFill>
                        <a:schemeClr val="tx1"/>
                      </a:solidFill>
                    </a:ln>
                    <a:latin typeface="Georgia" panose="02040502050405020303" pitchFamily="18" charset="0"/>
                  </a:rPr>
                  <a:t> Fluorescence</a:t>
                </a:r>
              </a:p>
            </p:txBody>
          </p:sp>
          <p:sp>
            <p:nvSpPr>
              <p:cNvPr id="63" name="TextBox 62">
                <a:extLst>
                  <a:ext uri="{FF2B5EF4-FFF2-40B4-BE49-F238E27FC236}">
                    <a16:creationId xmlns:a16="http://schemas.microsoft.com/office/drawing/2014/main" id="{6722AA29-28A2-78B6-7E50-B2D81A3B5D4B}"/>
                  </a:ext>
                </a:extLst>
              </p:cNvPr>
              <p:cNvSpPr txBox="1"/>
              <p:nvPr/>
            </p:nvSpPr>
            <p:spPr>
              <a:xfrm>
                <a:off x="3077186" y="1970196"/>
                <a:ext cx="1860060" cy="553998"/>
              </a:xfrm>
              <a:prstGeom prst="rect">
                <a:avLst/>
              </a:prstGeom>
              <a:noFill/>
              <a:ln>
                <a:solidFill>
                  <a:schemeClr val="tx1"/>
                </a:solidFill>
              </a:ln>
            </p:spPr>
            <p:txBody>
              <a:bodyPr wrap="square" rtlCol="0">
                <a:spAutoFit/>
              </a:bodyPr>
              <a:lstStyle/>
              <a:p>
                <a:pPr lvl="0" algn="ctr"/>
                <a:r>
                  <a:rPr lang="en-US" sz="1400" dirty="0">
                    <a:ln>
                      <a:solidFill>
                        <a:schemeClr val="tx1"/>
                      </a:solidFill>
                    </a:ln>
                    <a:latin typeface="Georgia" panose="02040502050405020303" pitchFamily="18" charset="0"/>
                  </a:rPr>
                  <a:t>Modeling (TOUGHREACT</a:t>
                </a:r>
                <a:r>
                  <a:rPr lang="en-US" sz="1600" dirty="0">
                    <a:ln>
                      <a:solidFill>
                        <a:schemeClr val="tx1"/>
                      </a:solidFill>
                    </a:ln>
                    <a:latin typeface="Georgia" panose="02040502050405020303" pitchFamily="18" charset="0"/>
                  </a:rPr>
                  <a:t>)</a:t>
                </a:r>
              </a:p>
            </p:txBody>
          </p:sp>
          <p:sp>
            <p:nvSpPr>
              <p:cNvPr id="65" name="TextBox 64">
                <a:extLst>
                  <a:ext uri="{FF2B5EF4-FFF2-40B4-BE49-F238E27FC236}">
                    <a16:creationId xmlns:a16="http://schemas.microsoft.com/office/drawing/2014/main" id="{55054B51-0333-756A-373C-340533E3BEA2}"/>
                  </a:ext>
                </a:extLst>
              </p:cNvPr>
              <p:cNvSpPr txBox="1"/>
              <p:nvPr/>
            </p:nvSpPr>
            <p:spPr>
              <a:xfrm>
                <a:off x="2387162" y="3799258"/>
                <a:ext cx="1668907" cy="523220"/>
              </a:xfrm>
              <a:prstGeom prst="rect">
                <a:avLst/>
              </a:prstGeom>
              <a:noFill/>
              <a:ln>
                <a:solidFill>
                  <a:schemeClr val="tx1"/>
                </a:solidFill>
              </a:ln>
            </p:spPr>
            <p:txBody>
              <a:bodyPr wrap="square" rtlCol="0">
                <a:spAutoFit/>
              </a:bodyPr>
              <a:lstStyle/>
              <a:p>
                <a:pPr lvl="0" algn="ctr"/>
                <a:r>
                  <a:rPr lang="en-US" sz="1400" b="1" dirty="0">
                    <a:latin typeface="Georgia" panose="02040502050405020303" pitchFamily="18" charset="0"/>
                  </a:rPr>
                  <a:t>Static Batch Experiment</a:t>
                </a:r>
              </a:p>
            </p:txBody>
          </p:sp>
        </p:grpSp>
        <p:grpSp>
          <p:nvGrpSpPr>
            <p:cNvPr id="8" name="Group 7">
              <a:extLst>
                <a:ext uri="{FF2B5EF4-FFF2-40B4-BE49-F238E27FC236}">
                  <a16:creationId xmlns:a16="http://schemas.microsoft.com/office/drawing/2014/main" id="{C7DB3897-D6A1-3ACF-FBB7-C2F37A441854}"/>
                </a:ext>
              </a:extLst>
            </p:cNvPr>
            <p:cNvGrpSpPr/>
            <p:nvPr/>
          </p:nvGrpSpPr>
          <p:grpSpPr>
            <a:xfrm>
              <a:off x="6672057" y="1832127"/>
              <a:ext cx="2493895" cy="4136757"/>
              <a:chOff x="6672057" y="1832127"/>
              <a:chExt cx="2493895" cy="4136757"/>
            </a:xfrm>
          </p:grpSpPr>
          <p:sp>
            <p:nvSpPr>
              <p:cNvPr id="38" name="TextBox 37">
                <a:extLst>
                  <a:ext uri="{FF2B5EF4-FFF2-40B4-BE49-F238E27FC236}">
                    <a16:creationId xmlns:a16="http://schemas.microsoft.com/office/drawing/2014/main" id="{773C08F6-1C86-B37E-1A61-E2996E2B97C6}"/>
                  </a:ext>
                </a:extLst>
              </p:cNvPr>
              <p:cNvSpPr txBox="1"/>
              <p:nvPr/>
            </p:nvSpPr>
            <p:spPr>
              <a:xfrm>
                <a:off x="6672057" y="1832127"/>
                <a:ext cx="1860060" cy="553998"/>
              </a:xfrm>
              <a:prstGeom prst="rect">
                <a:avLst/>
              </a:prstGeom>
              <a:noFill/>
              <a:ln>
                <a:solidFill>
                  <a:schemeClr val="tx1"/>
                </a:solidFill>
              </a:ln>
            </p:spPr>
            <p:txBody>
              <a:bodyPr wrap="square" rtlCol="0">
                <a:spAutoFit/>
              </a:bodyPr>
              <a:lstStyle/>
              <a:p>
                <a:pPr lvl="0" algn="ctr"/>
                <a:r>
                  <a:rPr lang="en-US" sz="1400" dirty="0">
                    <a:ln>
                      <a:solidFill>
                        <a:schemeClr val="tx1"/>
                      </a:solidFill>
                    </a:ln>
                    <a:latin typeface="Georgia" panose="02040502050405020303" pitchFamily="18" charset="0"/>
                  </a:rPr>
                  <a:t>Modeling (TOUGHREACT</a:t>
                </a:r>
                <a:r>
                  <a:rPr lang="en-US" sz="1600" dirty="0">
                    <a:ln>
                      <a:solidFill>
                        <a:schemeClr val="tx1"/>
                      </a:solidFill>
                    </a:ln>
                    <a:latin typeface="Georgia" panose="02040502050405020303" pitchFamily="18" charset="0"/>
                  </a:rPr>
                  <a:t>)</a:t>
                </a:r>
              </a:p>
            </p:txBody>
          </p:sp>
          <p:sp>
            <p:nvSpPr>
              <p:cNvPr id="39" name="TextBox 38">
                <a:extLst>
                  <a:ext uri="{FF2B5EF4-FFF2-40B4-BE49-F238E27FC236}">
                    <a16:creationId xmlns:a16="http://schemas.microsoft.com/office/drawing/2014/main" id="{3EB148CD-1A36-D55F-1069-893BF82E4688}"/>
                  </a:ext>
                </a:extLst>
              </p:cNvPr>
              <p:cNvSpPr txBox="1"/>
              <p:nvPr/>
            </p:nvSpPr>
            <p:spPr>
              <a:xfrm>
                <a:off x="7305892" y="3606483"/>
                <a:ext cx="1860060" cy="523220"/>
              </a:xfrm>
              <a:prstGeom prst="rect">
                <a:avLst/>
              </a:prstGeom>
              <a:noFill/>
              <a:ln>
                <a:solidFill>
                  <a:schemeClr val="tx1"/>
                </a:solidFill>
              </a:ln>
            </p:spPr>
            <p:txBody>
              <a:bodyPr wrap="square" rtlCol="0">
                <a:spAutoFit/>
              </a:bodyPr>
              <a:lstStyle/>
              <a:p>
                <a:pPr lvl="0" algn="ctr"/>
                <a:r>
                  <a:rPr lang="en-US" sz="1400" b="1" dirty="0">
                    <a:latin typeface="Georgia" panose="02040502050405020303" pitchFamily="18" charset="0"/>
                  </a:rPr>
                  <a:t>Core Flooding</a:t>
                </a:r>
              </a:p>
              <a:p>
                <a:pPr lvl="0" algn="ctr"/>
                <a:r>
                  <a:rPr lang="en-US" sz="1400" b="1" dirty="0">
                    <a:latin typeface="Georgia" panose="02040502050405020303" pitchFamily="18" charset="0"/>
                  </a:rPr>
                  <a:t>Experiment</a:t>
                </a:r>
              </a:p>
            </p:txBody>
          </p:sp>
          <p:sp>
            <p:nvSpPr>
              <p:cNvPr id="40" name="Bent Arrow 11">
                <a:extLst>
                  <a:ext uri="{FF2B5EF4-FFF2-40B4-BE49-F238E27FC236}">
                    <a16:creationId xmlns:a16="http://schemas.microsoft.com/office/drawing/2014/main" id="{66D54B27-1CBE-BBF1-B715-91B9D73FD3B4}"/>
                  </a:ext>
                </a:extLst>
              </p:cNvPr>
              <p:cNvSpPr/>
              <p:nvPr/>
            </p:nvSpPr>
            <p:spPr>
              <a:xfrm rot="10800000">
                <a:off x="7122713" y="4157169"/>
                <a:ext cx="425885" cy="602242"/>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1" name="Bent Arrow 12">
                <a:extLst>
                  <a:ext uri="{FF2B5EF4-FFF2-40B4-BE49-F238E27FC236}">
                    <a16:creationId xmlns:a16="http://schemas.microsoft.com/office/drawing/2014/main" id="{CAF3A590-B0A2-37E3-5519-1D4201C806E8}"/>
                  </a:ext>
                </a:extLst>
              </p:cNvPr>
              <p:cNvSpPr/>
              <p:nvPr/>
            </p:nvSpPr>
            <p:spPr>
              <a:xfrm rot="10800000" flipV="1">
                <a:off x="7122712" y="4859936"/>
                <a:ext cx="425885" cy="597286"/>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2" name="Bent Arrow 13">
                <a:extLst>
                  <a:ext uri="{FF2B5EF4-FFF2-40B4-BE49-F238E27FC236}">
                    <a16:creationId xmlns:a16="http://schemas.microsoft.com/office/drawing/2014/main" id="{0BADD1B0-C184-2A7E-3E1A-1FDDA023460D}"/>
                  </a:ext>
                </a:extLst>
              </p:cNvPr>
              <p:cNvSpPr/>
              <p:nvPr/>
            </p:nvSpPr>
            <p:spPr>
              <a:xfrm rot="10800000">
                <a:off x="7143796" y="2382705"/>
                <a:ext cx="458291" cy="620393"/>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3" name="Bent Arrow 14">
                <a:extLst>
                  <a:ext uri="{FF2B5EF4-FFF2-40B4-BE49-F238E27FC236}">
                    <a16:creationId xmlns:a16="http://schemas.microsoft.com/office/drawing/2014/main" id="{2EE7A4EC-8AE5-2C38-4B86-A072C1760048}"/>
                  </a:ext>
                </a:extLst>
              </p:cNvPr>
              <p:cNvSpPr/>
              <p:nvPr/>
            </p:nvSpPr>
            <p:spPr>
              <a:xfrm rot="10800000" flipV="1">
                <a:off x="7176632" y="3036199"/>
                <a:ext cx="425884" cy="503621"/>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4" name="TextBox 43">
                <a:extLst>
                  <a:ext uri="{FF2B5EF4-FFF2-40B4-BE49-F238E27FC236}">
                    <a16:creationId xmlns:a16="http://schemas.microsoft.com/office/drawing/2014/main" id="{3388AD84-799B-2A0C-0FE7-3842E69B06EB}"/>
                  </a:ext>
                </a:extLst>
              </p:cNvPr>
              <p:cNvSpPr txBox="1"/>
              <p:nvPr/>
            </p:nvSpPr>
            <p:spPr>
              <a:xfrm>
                <a:off x="6672057" y="5445664"/>
                <a:ext cx="1860060" cy="523220"/>
              </a:xfrm>
              <a:prstGeom prst="rect">
                <a:avLst/>
              </a:prstGeom>
              <a:noFill/>
              <a:ln>
                <a:solidFill>
                  <a:schemeClr val="tx1"/>
                </a:solidFill>
              </a:ln>
            </p:spPr>
            <p:txBody>
              <a:bodyPr wrap="square" rtlCol="0">
                <a:spAutoFit/>
              </a:bodyPr>
              <a:lstStyle/>
              <a:p>
                <a:pPr lvl="0"/>
                <a:r>
                  <a:rPr lang="en-US" sz="1400" dirty="0">
                    <a:ln>
                      <a:solidFill>
                        <a:schemeClr val="tx1"/>
                      </a:solidFill>
                    </a:ln>
                    <a:latin typeface="Georgia" panose="02040502050405020303" pitchFamily="18" charset="0"/>
                  </a:rPr>
                  <a:t>CT Scan and </a:t>
                </a:r>
                <a:r>
                  <a:rPr lang="en-US" sz="1400" dirty="0">
                    <a:ln>
                      <a:solidFill>
                        <a:schemeClr val="tx1"/>
                      </a:solidFill>
                    </a:ln>
                    <a:solidFill>
                      <a:sysClr val="windowText" lastClr="000000"/>
                    </a:solidFill>
                    <a:latin typeface="Georgia" panose="02040502050405020303" pitchFamily="18" charset="0"/>
                  </a:rPr>
                  <a:t>X-ray</a:t>
                </a:r>
                <a:r>
                  <a:rPr lang="en-US" sz="1400" dirty="0">
                    <a:ln>
                      <a:solidFill>
                        <a:schemeClr val="tx1"/>
                      </a:solidFill>
                    </a:ln>
                    <a:latin typeface="Georgia" panose="02040502050405020303" pitchFamily="18" charset="0"/>
                  </a:rPr>
                  <a:t> Fluorescence</a:t>
                </a:r>
              </a:p>
            </p:txBody>
          </p:sp>
        </p:grpSp>
        <p:grpSp>
          <p:nvGrpSpPr>
            <p:cNvPr id="17" name="Group 16">
              <a:extLst>
                <a:ext uri="{FF2B5EF4-FFF2-40B4-BE49-F238E27FC236}">
                  <a16:creationId xmlns:a16="http://schemas.microsoft.com/office/drawing/2014/main" id="{5988ADBD-9A94-B2F7-D657-E47567BA5950}"/>
                </a:ext>
              </a:extLst>
            </p:cNvPr>
            <p:cNvGrpSpPr/>
            <p:nvPr/>
          </p:nvGrpSpPr>
          <p:grpSpPr>
            <a:xfrm>
              <a:off x="4930896" y="2653584"/>
              <a:ext cx="2314298" cy="2484951"/>
              <a:chOff x="4726180" y="2709142"/>
              <a:chExt cx="2314298" cy="2484951"/>
            </a:xfrm>
          </p:grpSpPr>
          <p:sp>
            <p:nvSpPr>
              <p:cNvPr id="18" name="TextBox 17">
                <a:extLst>
                  <a:ext uri="{FF2B5EF4-FFF2-40B4-BE49-F238E27FC236}">
                    <a16:creationId xmlns:a16="http://schemas.microsoft.com/office/drawing/2014/main" id="{B4A167D7-A1E7-0A66-FBCF-62462A7B5AD6}"/>
                  </a:ext>
                </a:extLst>
              </p:cNvPr>
              <p:cNvSpPr txBox="1"/>
              <p:nvPr/>
            </p:nvSpPr>
            <p:spPr>
              <a:xfrm>
                <a:off x="4956132" y="3592185"/>
                <a:ext cx="1860060" cy="523220"/>
              </a:xfrm>
              <a:prstGeom prst="rect">
                <a:avLst/>
              </a:prstGeom>
              <a:solidFill>
                <a:srgbClr val="FFFF00"/>
              </a:solidFill>
              <a:ln>
                <a:solidFill>
                  <a:srgbClr val="FFFF00"/>
                </a:solidFill>
              </a:ln>
            </p:spPr>
            <p:txBody>
              <a:bodyPr wrap="square" rtlCol="0">
                <a:spAutoFit/>
              </a:bodyPr>
              <a:lstStyle/>
              <a:p>
                <a:pPr lvl="0" algn="ctr"/>
                <a:r>
                  <a:rPr lang="en-US" sz="1400" b="1" dirty="0">
                    <a:solidFill>
                      <a:srgbClr val="FF0000"/>
                    </a:solidFill>
                    <a:latin typeface="Georgia" panose="02040502050405020303" pitchFamily="18" charset="0"/>
                  </a:rPr>
                  <a:t>Rock-Fluid Interactions</a:t>
                </a:r>
              </a:p>
            </p:txBody>
          </p:sp>
          <p:sp>
            <p:nvSpPr>
              <p:cNvPr id="19" name="TextBox 18">
                <a:extLst>
                  <a:ext uri="{FF2B5EF4-FFF2-40B4-BE49-F238E27FC236}">
                    <a16:creationId xmlns:a16="http://schemas.microsoft.com/office/drawing/2014/main" id="{B81BE517-08FB-BDD6-3181-9FEE49904926}"/>
                  </a:ext>
                </a:extLst>
              </p:cNvPr>
              <p:cNvSpPr txBox="1"/>
              <p:nvPr/>
            </p:nvSpPr>
            <p:spPr>
              <a:xfrm>
                <a:off x="4967807" y="2709142"/>
                <a:ext cx="1874947" cy="584775"/>
              </a:xfrm>
              <a:prstGeom prst="rect">
                <a:avLst/>
              </a:prstGeom>
              <a:solidFill>
                <a:schemeClr val="tx1">
                  <a:lumMod val="95000"/>
                  <a:lumOff val="5000"/>
                </a:schemeClr>
              </a:solidFill>
            </p:spPr>
            <p:txBody>
              <a:bodyPr wrap="square" rtlCol="0">
                <a:spAutoFit/>
              </a:bodyPr>
              <a:lstStyle/>
              <a:p>
                <a:pPr algn="ctr"/>
                <a:r>
                  <a:rPr lang="en-US" sz="1600" b="1" dirty="0">
                    <a:solidFill>
                      <a:srgbClr val="00B0F0"/>
                    </a:solidFill>
                    <a:latin typeface="Georgia" panose="02040502050405020303" pitchFamily="18" charset="0"/>
                  </a:rPr>
                  <a:t>Enable Long-term Prediction</a:t>
                </a:r>
              </a:p>
            </p:txBody>
          </p:sp>
          <p:sp>
            <p:nvSpPr>
              <p:cNvPr id="20" name="TextBox 19">
                <a:extLst>
                  <a:ext uri="{FF2B5EF4-FFF2-40B4-BE49-F238E27FC236}">
                    <a16:creationId xmlns:a16="http://schemas.microsoft.com/office/drawing/2014/main" id="{ECEDD754-DB91-B97B-83F6-E6C809D32B66}"/>
                  </a:ext>
                </a:extLst>
              </p:cNvPr>
              <p:cNvSpPr txBox="1"/>
              <p:nvPr/>
            </p:nvSpPr>
            <p:spPr>
              <a:xfrm>
                <a:off x="5015120" y="4609318"/>
                <a:ext cx="1874946" cy="584775"/>
              </a:xfrm>
              <a:prstGeom prst="rect">
                <a:avLst/>
              </a:prstGeom>
              <a:solidFill>
                <a:schemeClr val="tx1">
                  <a:lumMod val="95000"/>
                  <a:lumOff val="5000"/>
                </a:schemeClr>
              </a:solidFill>
            </p:spPr>
            <p:txBody>
              <a:bodyPr wrap="square" rtlCol="0">
                <a:spAutoFit/>
              </a:bodyPr>
              <a:lstStyle/>
              <a:p>
                <a:pPr algn="ctr"/>
                <a:r>
                  <a:rPr lang="en-US" sz="1600" b="1" dirty="0">
                    <a:solidFill>
                      <a:srgbClr val="00B0F0"/>
                    </a:solidFill>
                    <a:latin typeface="Georgia" panose="02040502050405020303" pitchFamily="18" charset="0"/>
                  </a:rPr>
                  <a:t>Upscale from Pore to Core</a:t>
                </a:r>
              </a:p>
            </p:txBody>
          </p:sp>
          <p:sp>
            <p:nvSpPr>
              <p:cNvPr id="21" name="Arrow: Up 20">
                <a:extLst>
                  <a:ext uri="{FF2B5EF4-FFF2-40B4-BE49-F238E27FC236}">
                    <a16:creationId xmlns:a16="http://schemas.microsoft.com/office/drawing/2014/main" id="{234696E1-1FFE-973C-9BEB-0610F650946B}"/>
                  </a:ext>
                </a:extLst>
              </p:cNvPr>
              <p:cNvSpPr/>
              <p:nvPr/>
            </p:nvSpPr>
            <p:spPr>
              <a:xfrm>
                <a:off x="5765701" y="4239906"/>
                <a:ext cx="173176" cy="207486"/>
              </a:xfrm>
              <a:prstGeom prst="upArrow">
                <a:avLst/>
              </a:prstGeom>
              <a:solidFill>
                <a:schemeClr val="accent2">
                  <a:lumMod val="5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Arrow: Up 21">
                <a:extLst>
                  <a:ext uri="{FF2B5EF4-FFF2-40B4-BE49-F238E27FC236}">
                    <a16:creationId xmlns:a16="http://schemas.microsoft.com/office/drawing/2014/main" id="{3280158F-43F2-4507-4024-6E2BD2570C40}"/>
                  </a:ext>
                </a:extLst>
              </p:cNvPr>
              <p:cNvSpPr/>
              <p:nvPr/>
            </p:nvSpPr>
            <p:spPr>
              <a:xfrm rot="10582858">
                <a:off x="5748558" y="3362646"/>
                <a:ext cx="173176" cy="207486"/>
              </a:xfrm>
              <a:prstGeom prst="upArrow">
                <a:avLst/>
              </a:prstGeom>
              <a:solidFill>
                <a:schemeClr val="accent2">
                  <a:lumMod val="5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Arrow: Up 22">
                <a:extLst>
                  <a:ext uri="{FF2B5EF4-FFF2-40B4-BE49-F238E27FC236}">
                    <a16:creationId xmlns:a16="http://schemas.microsoft.com/office/drawing/2014/main" id="{BF90EC68-1BBA-45D7-17AB-00BA248F25B7}"/>
                  </a:ext>
                </a:extLst>
              </p:cNvPr>
              <p:cNvSpPr/>
              <p:nvPr/>
            </p:nvSpPr>
            <p:spPr>
              <a:xfrm rot="5400000">
                <a:off x="4738483" y="3819908"/>
                <a:ext cx="182880" cy="207486"/>
              </a:xfrm>
              <a:prstGeom prst="upArrow">
                <a:avLst/>
              </a:prstGeom>
              <a:solidFill>
                <a:schemeClr val="accent2">
                  <a:lumMod val="5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Arrow: Up 23">
                <a:extLst>
                  <a:ext uri="{FF2B5EF4-FFF2-40B4-BE49-F238E27FC236}">
                    <a16:creationId xmlns:a16="http://schemas.microsoft.com/office/drawing/2014/main" id="{A0C6CFF9-6423-50B8-1EBA-75D8BE16E98F}"/>
                  </a:ext>
                </a:extLst>
              </p:cNvPr>
              <p:cNvSpPr/>
              <p:nvPr/>
            </p:nvSpPr>
            <p:spPr>
              <a:xfrm rot="16200000">
                <a:off x="6845295" y="3781520"/>
                <a:ext cx="182880" cy="207486"/>
              </a:xfrm>
              <a:prstGeom prst="upArrow">
                <a:avLst/>
              </a:prstGeom>
              <a:solidFill>
                <a:schemeClr val="accent2">
                  <a:lumMod val="5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 name="Group 6">
              <a:extLst>
                <a:ext uri="{FF2B5EF4-FFF2-40B4-BE49-F238E27FC236}">
                  <a16:creationId xmlns:a16="http://schemas.microsoft.com/office/drawing/2014/main" id="{534A8B99-7CE9-9463-896C-16A673AFB9B8}"/>
                </a:ext>
              </a:extLst>
            </p:cNvPr>
            <p:cNvGrpSpPr/>
            <p:nvPr/>
          </p:nvGrpSpPr>
          <p:grpSpPr>
            <a:xfrm>
              <a:off x="1736040" y="1533516"/>
              <a:ext cx="1492759" cy="4740357"/>
              <a:chOff x="1736040" y="1533516"/>
              <a:chExt cx="1492759" cy="4740357"/>
            </a:xfrm>
          </p:grpSpPr>
          <p:sp>
            <p:nvSpPr>
              <p:cNvPr id="49" name="TextBox 48">
                <a:extLst>
                  <a:ext uri="{FF2B5EF4-FFF2-40B4-BE49-F238E27FC236}">
                    <a16:creationId xmlns:a16="http://schemas.microsoft.com/office/drawing/2014/main" id="{3C9AC0D9-2E81-DC7B-9398-0BC1EC947D91}"/>
                  </a:ext>
                </a:extLst>
              </p:cNvPr>
              <p:cNvSpPr txBox="1"/>
              <p:nvPr/>
            </p:nvSpPr>
            <p:spPr>
              <a:xfrm>
                <a:off x="1748561" y="3163248"/>
                <a:ext cx="1313613" cy="461665"/>
              </a:xfrm>
              <a:prstGeom prst="rect">
                <a:avLst/>
              </a:prstGeom>
              <a:solidFill>
                <a:schemeClr val="bg1">
                  <a:lumMod val="85000"/>
                </a:schemeClr>
              </a:solidFill>
            </p:spPr>
            <p:txBody>
              <a:bodyPr wrap="square" rtlCol="0">
                <a:spAutoFit/>
              </a:bodyPr>
              <a:lstStyle/>
              <a:p>
                <a:pPr algn="ctr"/>
                <a:r>
                  <a:rPr lang="en-US" sz="1200" b="1" dirty="0">
                    <a:latin typeface="Cambria" panose="02040503050406030204" pitchFamily="18" charset="0"/>
                    <a:ea typeface="Cambria" panose="02040503050406030204" pitchFamily="18" charset="0"/>
                  </a:rPr>
                  <a:t>X-ray Diffraction</a:t>
                </a:r>
              </a:p>
            </p:txBody>
          </p:sp>
          <p:sp>
            <p:nvSpPr>
              <p:cNvPr id="50" name="TextBox 49">
                <a:extLst>
                  <a:ext uri="{FF2B5EF4-FFF2-40B4-BE49-F238E27FC236}">
                    <a16:creationId xmlns:a16="http://schemas.microsoft.com/office/drawing/2014/main" id="{0A306815-92A5-4C33-EA91-B15BE423EAD3}"/>
                  </a:ext>
                </a:extLst>
              </p:cNvPr>
              <p:cNvSpPr txBox="1"/>
              <p:nvPr/>
            </p:nvSpPr>
            <p:spPr>
              <a:xfrm>
                <a:off x="1748559" y="2583902"/>
                <a:ext cx="1313613" cy="461665"/>
              </a:xfrm>
              <a:prstGeom prst="rect">
                <a:avLst/>
              </a:prstGeom>
              <a:solidFill>
                <a:schemeClr val="bg1">
                  <a:lumMod val="85000"/>
                </a:schemeClr>
              </a:solidFill>
            </p:spPr>
            <p:txBody>
              <a:bodyPr wrap="square" rtlCol="0">
                <a:spAutoFit/>
              </a:bodyPr>
              <a:lstStyle/>
              <a:p>
                <a:pPr algn="ctr"/>
                <a:r>
                  <a:rPr lang="en-US" sz="1200" b="1" dirty="0">
                    <a:latin typeface="Cambria" panose="02040503050406030204" pitchFamily="18" charset="0"/>
                    <a:ea typeface="Cambria" panose="02040503050406030204" pitchFamily="18" charset="0"/>
                  </a:rPr>
                  <a:t>Electron, X-ray Microscopies</a:t>
                </a:r>
              </a:p>
            </p:txBody>
          </p:sp>
          <p:sp>
            <p:nvSpPr>
              <p:cNvPr id="51" name="TextBox 50">
                <a:extLst>
                  <a:ext uri="{FF2B5EF4-FFF2-40B4-BE49-F238E27FC236}">
                    <a16:creationId xmlns:a16="http://schemas.microsoft.com/office/drawing/2014/main" id="{6060AC7A-F302-06DA-9F8F-187B5DB74750}"/>
                  </a:ext>
                </a:extLst>
              </p:cNvPr>
              <p:cNvSpPr txBox="1"/>
              <p:nvPr/>
            </p:nvSpPr>
            <p:spPr>
              <a:xfrm>
                <a:off x="1748559" y="5442876"/>
                <a:ext cx="1301091" cy="830997"/>
              </a:xfrm>
              <a:prstGeom prst="rect">
                <a:avLst/>
              </a:prstGeom>
              <a:solidFill>
                <a:schemeClr val="bg1">
                  <a:lumMod val="85000"/>
                </a:schemeClr>
              </a:solidFill>
            </p:spPr>
            <p:txBody>
              <a:bodyPr wrap="square" rtlCol="0">
                <a:spAutoFit/>
              </a:bodyPr>
              <a:lstStyle/>
              <a:p>
                <a:pPr algn="ctr"/>
                <a:r>
                  <a:rPr lang="en-US" sz="1200" b="1" dirty="0">
                    <a:latin typeface="Cambria" panose="02040503050406030204" pitchFamily="18" charset="0"/>
                    <a:ea typeface="Cambria" panose="02040503050406030204" pitchFamily="18" charset="0"/>
                  </a:rPr>
                  <a:t>Inductively Coupled Plasma Mass Spectroscopy</a:t>
                </a:r>
              </a:p>
            </p:txBody>
          </p:sp>
          <p:sp>
            <p:nvSpPr>
              <p:cNvPr id="52" name="TextBox 51">
                <a:extLst>
                  <a:ext uri="{FF2B5EF4-FFF2-40B4-BE49-F238E27FC236}">
                    <a16:creationId xmlns:a16="http://schemas.microsoft.com/office/drawing/2014/main" id="{6E7D1E38-E62E-7EE0-3206-B34CBBA6F9A8}"/>
                  </a:ext>
                </a:extLst>
              </p:cNvPr>
              <p:cNvSpPr txBox="1"/>
              <p:nvPr/>
            </p:nvSpPr>
            <p:spPr>
              <a:xfrm>
                <a:off x="1748561" y="3655080"/>
                <a:ext cx="1313613" cy="646331"/>
              </a:xfrm>
              <a:prstGeom prst="rect">
                <a:avLst/>
              </a:prstGeom>
              <a:solidFill>
                <a:schemeClr val="bg1">
                  <a:lumMod val="85000"/>
                </a:schemeClr>
              </a:solidFill>
            </p:spPr>
            <p:txBody>
              <a:bodyPr wrap="square" rtlCol="0">
                <a:spAutoFit/>
              </a:bodyPr>
              <a:lstStyle/>
              <a:p>
                <a:pPr algn="ctr"/>
                <a:r>
                  <a:rPr lang="en-US" sz="1200" b="1" dirty="0">
                    <a:latin typeface="Cambria" panose="02040503050406030204" pitchFamily="18" charset="0"/>
                    <a:ea typeface="Cambria" panose="02040503050406030204" pitchFamily="18" charset="0"/>
                  </a:rPr>
                  <a:t>Energy Dispersive Spectroscopy</a:t>
                </a:r>
              </a:p>
            </p:txBody>
          </p:sp>
          <p:sp>
            <p:nvSpPr>
              <p:cNvPr id="53" name="TextBox 52">
                <a:extLst>
                  <a:ext uri="{FF2B5EF4-FFF2-40B4-BE49-F238E27FC236}">
                    <a16:creationId xmlns:a16="http://schemas.microsoft.com/office/drawing/2014/main" id="{0EB4DCF5-2F5B-C547-9C90-409307EFFBF9}"/>
                  </a:ext>
                </a:extLst>
              </p:cNvPr>
              <p:cNvSpPr txBox="1"/>
              <p:nvPr/>
            </p:nvSpPr>
            <p:spPr>
              <a:xfrm>
                <a:off x="1736041" y="2025349"/>
                <a:ext cx="1313613" cy="461665"/>
              </a:xfrm>
              <a:prstGeom prst="rect">
                <a:avLst/>
              </a:prstGeom>
              <a:solidFill>
                <a:srgbClr val="FF0000"/>
              </a:solidFill>
            </p:spPr>
            <p:txBody>
              <a:bodyPr wrap="square" rtlCol="0">
                <a:spAutoFit/>
              </a:bodyPr>
              <a:lstStyle/>
              <a:p>
                <a:pPr algn="ctr"/>
                <a:r>
                  <a:rPr lang="en-US" sz="1200" b="1" dirty="0">
                    <a:latin typeface="Cambria" panose="02040503050406030204" pitchFamily="18" charset="0"/>
                    <a:ea typeface="Cambria" panose="02040503050406030204" pitchFamily="18" charset="0"/>
                  </a:rPr>
                  <a:t>Micro and Nano Indentation</a:t>
                </a:r>
              </a:p>
            </p:txBody>
          </p:sp>
          <p:sp>
            <p:nvSpPr>
              <p:cNvPr id="54" name="TextBox 53">
                <a:extLst>
                  <a:ext uri="{FF2B5EF4-FFF2-40B4-BE49-F238E27FC236}">
                    <a16:creationId xmlns:a16="http://schemas.microsoft.com/office/drawing/2014/main" id="{5B5807FC-6124-CDCA-E09E-9CAAE674A8FC}"/>
                  </a:ext>
                </a:extLst>
              </p:cNvPr>
              <p:cNvSpPr txBox="1"/>
              <p:nvPr/>
            </p:nvSpPr>
            <p:spPr>
              <a:xfrm>
                <a:off x="1748559" y="4355691"/>
                <a:ext cx="1313613" cy="461665"/>
              </a:xfrm>
              <a:prstGeom prst="rect">
                <a:avLst/>
              </a:prstGeom>
              <a:solidFill>
                <a:schemeClr val="bg1">
                  <a:lumMod val="85000"/>
                </a:schemeClr>
              </a:solidFill>
            </p:spPr>
            <p:txBody>
              <a:bodyPr wrap="square" rtlCol="0">
                <a:spAutoFit/>
              </a:bodyPr>
              <a:lstStyle/>
              <a:p>
                <a:pPr algn="ctr"/>
                <a:r>
                  <a:rPr lang="en-US" sz="1200" b="1" dirty="0">
                    <a:latin typeface="Cambria" panose="02040503050406030204" pitchFamily="18" charset="0"/>
                    <a:ea typeface="Cambria" panose="02040503050406030204" pitchFamily="18" charset="0"/>
                  </a:rPr>
                  <a:t>Raman Spectroscopy</a:t>
                </a:r>
              </a:p>
            </p:txBody>
          </p:sp>
          <p:sp>
            <p:nvSpPr>
              <p:cNvPr id="55" name="TextBox 54">
                <a:extLst>
                  <a:ext uri="{FF2B5EF4-FFF2-40B4-BE49-F238E27FC236}">
                    <a16:creationId xmlns:a16="http://schemas.microsoft.com/office/drawing/2014/main" id="{972A3337-21E6-C290-08DC-64DCDDE16A6F}"/>
                  </a:ext>
                </a:extLst>
              </p:cNvPr>
              <p:cNvSpPr txBox="1"/>
              <p:nvPr/>
            </p:nvSpPr>
            <p:spPr>
              <a:xfrm>
                <a:off x="1736040" y="1533517"/>
                <a:ext cx="1313613" cy="461665"/>
              </a:xfrm>
              <a:prstGeom prst="rect">
                <a:avLst/>
              </a:prstGeom>
              <a:solidFill>
                <a:schemeClr val="bg1">
                  <a:lumMod val="85000"/>
                </a:schemeClr>
              </a:solidFill>
            </p:spPr>
            <p:txBody>
              <a:bodyPr wrap="square" rtlCol="0">
                <a:spAutoFit/>
              </a:bodyPr>
              <a:lstStyle/>
              <a:p>
                <a:pPr algn="ctr"/>
                <a:r>
                  <a:rPr lang="en-US" sz="1200" b="1" dirty="0">
                    <a:latin typeface="Cambria" panose="02040503050406030204" pitchFamily="18" charset="0"/>
                    <a:ea typeface="Cambria" panose="02040503050406030204" pitchFamily="18" charset="0"/>
                  </a:rPr>
                  <a:t>Rebound Hardness</a:t>
                </a:r>
              </a:p>
            </p:txBody>
          </p:sp>
          <p:sp>
            <p:nvSpPr>
              <p:cNvPr id="56" name="TextBox 55">
                <a:extLst>
                  <a:ext uri="{FF2B5EF4-FFF2-40B4-BE49-F238E27FC236}">
                    <a16:creationId xmlns:a16="http://schemas.microsoft.com/office/drawing/2014/main" id="{A37E53FC-066D-05A1-328B-75F9F3005F51}"/>
                  </a:ext>
                </a:extLst>
              </p:cNvPr>
              <p:cNvSpPr txBox="1"/>
              <p:nvPr/>
            </p:nvSpPr>
            <p:spPr>
              <a:xfrm>
                <a:off x="1761084" y="4859280"/>
                <a:ext cx="1313613" cy="461665"/>
              </a:xfrm>
              <a:prstGeom prst="rect">
                <a:avLst/>
              </a:prstGeom>
              <a:solidFill>
                <a:schemeClr val="bg1">
                  <a:lumMod val="85000"/>
                </a:schemeClr>
              </a:solidFill>
            </p:spPr>
            <p:txBody>
              <a:bodyPr wrap="square" rtlCol="0">
                <a:spAutoFit/>
              </a:bodyPr>
              <a:lstStyle/>
              <a:p>
                <a:pPr algn="ctr"/>
                <a:r>
                  <a:rPr lang="en-US" sz="1200" b="1" dirty="0">
                    <a:latin typeface="Cambria" panose="02040503050406030204" pitchFamily="18" charset="0"/>
                    <a:ea typeface="Cambria" panose="02040503050406030204" pitchFamily="18" charset="0"/>
                  </a:rPr>
                  <a:t>Handheld X-ray Fluorescence</a:t>
                </a:r>
              </a:p>
            </p:txBody>
          </p:sp>
          <p:sp>
            <p:nvSpPr>
              <p:cNvPr id="3" name="Right Brace 2">
                <a:extLst>
                  <a:ext uri="{FF2B5EF4-FFF2-40B4-BE49-F238E27FC236}">
                    <a16:creationId xmlns:a16="http://schemas.microsoft.com/office/drawing/2014/main" id="{C53CFD60-63D1-971F-93F4-7457B6A7EFEF}"/>
                  </a:ext>
                </a:extLst>
              </p:cNvPr>
              <p:cNvSpPr/>
              <p:nvPr/>
            </p:nvSpPr>
            <p:spPr>
              <a:xfrm>
                <a:off x="2947916" y="1533516"/>
                <a:ext cx="280883" cy="4740357"/>
              </a:xfrm>
              <a:prstGeom prst="rightBrace">
                <a:avLst/>
              </a:prstGeom>
              <a:noFill/>
              <a:ln w="5715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6" name="Group 5">
              <a:extLst>
                <a:ext uri="{FF2B5EF4-FFF2-40B4-BE49-F238E27FC236}">
                  <a16:creationId xmlns:a16="http://schemas.microsoft.com/office/drawing/2014/main" id="{3B423856-133C-F511-148C-902717FCE570}"/>
                </a:ext>
              </a:extLst>
            </p:cNvPr>
            <p:cNvGrpSpPr/>
            <p:nvPr/>
          </p:nvGrpSpPr>
          <p:grpSpPr>
            <a:xfrm>
              <a:off x="9142349" y="1477053"/>
              <a:ext cx="1556318" cy="4740356"/>
              <a:chOff x="9142349" y="1477053"/>
              <a:chExt cx="1556318" cy="4740356"/>
            </a:xfrm>
          </p:grpSpPr>
          <p:sp>
            <p:nvSpPr>
              <p:cNvPr id="29" name="TextBox 28">
                <a:extLst>
                  <a:ext uri="{FF2B5EF4-FFF2-40B4-BE49-F238E27FC236}">
                    <a16:creationId xmlns:a16="http://schemas.microsoft.com/office/drawing/2014/main" id="{4C66F1AA-D6A3-BBC4-94EE-EA3A94ACC158}"/>
                  </a:ext>
                </a:extLst>
              </p:cNvPr>
              <p:cNvSpPr txBox="1"/>
              <p:nvPr/>
            </p:nvSpPr>
            <p:spPr>
              <a:xfrm>
                <a:off x="9372531" y="3163248"/>
                <a:ext cx="1313613" cy="461665"/>
              </a:xfrm>
              <a:prstGeom prst="rect">
                <a:avLst/>
              </a:prstGeom>
              <a:solidFill>
                <a:schemeClr val="bg1">
                  <a:lumMod val="85000"/>
                </a:schemeClr>
              </a:solidFill>
            </p:spPr>
            <p:txBody>
              <a:bodyPr wrap="square" rtlCol="0">
                <a:spAutoFit/>
              </a:bodyPr>
              <a:lstStyle/>
              <a:p>
                <a:pPr algn="ctr"/>
                <a:r>
                  <a:rPr lang="en-US" sz="1200" b="1" dirty="0">
                    <a:latin typeface="Cambria" panose="02040503050406030204" pitchFamily="18" charset="0"/>
                    <a:ea typeface="Cambria" panose="02040503050406030204" pitchFamily="18" charset="0"/>
                  </a:rPr>
                  <a:t>X-ray Diffraction</a:t>
                </a:r>
              </a:p>
            </p:txBody>
          </p:sp>
          <p:sp>
            <p:nvSpPr>
              <p:cNvPr id="30" name="TextBox 29">
                <a:extLst>
                  <a:ext uri="{FF2B5EF4-FFF2-40B4-BE49-F238E27FC236}">
                    <a16:creationId xmlns:a16="http://schemas.microsoft.com/office/drawing/2014/main" id="{F2BFE6E0-C169-6667-6FBF-3B14C7D5D319}"/>
                  </a:ext>
                </a:extLst>
              </p:cNvPr>
              <p:cNvSpPr txBox="1"/>
              <p:nvPr/>
            </p:nvSpPr>
            <p:spPr>
              <a:xfrm>
                <a:off x="9372529" y="2531868"/>
                <a:ext cx="1313613" cy="461665"/>
              </a:xfrm>
              <a:prstGeom prst="rect">
                <a:avLst/>
              </a:prstGeom>
              <a:solidFill>
                <a:schemeClr val="bg1">
                  <a:lumMod val="85000"/>
                </a:schemeClr>
              </a:solidFill>
            </p:spPr>
            <p:txBody>
              <a:bodyPr wrap="square" rtlCol="0">
                <a:spAutoFit/>
              </a:bodyPr>
              <a:lstStyle/>
              <a:p>
                <a:pPr algn="ctr"/>
                <a:r>
                  <a:rPr lang="en-US" sz="1200" b="1" dirty="0">
                    <a:latin typeface="Cambria" panose="02040503050406030204" pitchFamily="18" charset="0"/>
                    <a:ea typeface="Cambria" panose="02040503050406030204" pitchFamily="18" charset="0"/>
                  </a:rPr>
                  <a:t>Electron, X-ray Microscopies</a:t>
                </a:r>
              </a:p>
            </p:txBody>
          </p:sp>
          <p:sp>
            <p:nvSpPr>
              <p:cNvPr id="31" name="TextBox 30">
                <a:extLst>
                  <a:ext uri="{FF2B5EF4-FFF2-40B4-BE49-F238E27FC236}">
                    <a16:creationId xmlns:a16="http://schemas.microsoft.com/office/drawing/2014/main" id="{C3297DCB-A76E-EA25-7278-1998D76D551C}"/>
                  </a:ext>
                </a:extLst>
              </p:cNvPr>
              <p:cNvSpPr txBox="1"/>
              <p:nvPr/>
            </p:nvSpPr>
            <p:spPr>
              <a:xfrm>
                <a:off x="9375044" y="5386412"/>
                <a:ext cx="1301091" cy="830997"/>
              </a:xfrm>
              <a:prstGeom prst="rect">
                <a:avLst/>
              </a:prstGeom>
              <a:solidFill>
                <a:schemeClr val="bg1">
                  <a:lumMod val="85000"/>
                </a:schemeClr>
              </a:solidFill>
            </p:spPr>
            <p:txBody>
              <a:bodyPr wrap="square" rtlCol="0">
                <a:spAutoFit/>
              </a:bodyPr>
              <a:lstStyle/>
              <a:p>
                <a:pPr algn="ctr"/>
                <a:r>
                  <a:rPr lang="en-US" sz="1200" b="1" dirty="0">
                    <a:latin typeface="Cambria" panose="02040503050406030204" pitchFamily="18" charset="0"/>
                    <a:ea typeface="Cambria" panose="02040503050406030204" pitchFamily="18" charset="0"/>
                  </a:rPr>
                  <a:t>Inductively Coupled Plasma Mass Spectroscopy</a:t>
                </a:r>
              </a:p>
            </p:txBody>
          </p:sp>
          <p:sp>
            <p:nvSpPr>
              <p:cNvPr id="32" name="TextBox 31">
                <a:extLst>
                  <a:ext uri="{FF2B5EF4-FFF2-40B4-BE49-F238E27FC236}">
                    <a16:creationId xmlns:a16="http://schemas.microsoft.com/office/drawing/2014/main" id="{4195ED8A-DA0C-6102-C3CD-3985785E1FD8}"/>
                  </a:ext>
                </a:extLst>
              </p:cNvPr>
              <p:cNvSpPr txBox="1"/>
              <p:nvPr/>
            </p:nvSpPr>
            <p:spPr>
              <a:xfrm>
                <a:off x="9372531" y="3655080"/>
                <a:ext cx="1313613" cy="646331"/>
              </a:xfrm>
              <a:prstGeom prst="rect">
                <a:avLst/>
              </a:prstGeom>
              <a:solidFill>
                <a:schemeClr val="bg1">
                  <a:lumMod val="85000"/>
                </a:schemeClr>
              </a:solidFill>
            </p:spPr>
            <p:txBody>
              <a:bodyPr wrap="square" rtlCol="0">
                <a:spAutoFit/>
              </a:bodyPr>
              <a:lstStyle/>
              <a:p>
                <a:pPr algn="ctr"/>
                <a:r>
                  <a:rPr lang="en-US" sz="1200" b="1" dirty="0">
                    <a:latin typeface="Cambria" panose="02040503050406030204" pitchFamily="18" charset="0"/>
                    <a:ea typeface="Cambria" panose="02040503050406030204" pitchFamily="18" charset="0"/>
                  </a:rPr>
                  <a:t>Energy Dispersive Spectroscopy</a:t>
                </a:r>
              </a:p>
            </p:txBody>
          </p:sp>
          <p:sp>
            <p:nvSpPr>
              <p:cNvPr id="33" name="TextBox 32">
                <a:extLst>
                  <a:ext uri="{FF2B5EF4-FFF2-40B4-BE49-F238E27FC236}">
                    <a16:creationId xmlns:a16="http://schemas.microsoft.com/office/drawing/2014/main" id="{343C627C-2450-565A-6000-72ACBF7230C1}"/>
                  </a:ext>
                </a:extLst>
              </p:cNvPr>
              <p:cNvSpPr txBox="1"/>
              <p:nvPr/>
            </p:nvSpPr>
            <p:spPr>
              <a:xfrm>
                <a:off x="9362526" y="1968885"/>
                <a:ext cx="1313613" cy="461665"/>
              </a:xfrm>
              <a:prstGeom prst="rect">
                <a:avLst/>
              </a:prstGeom>
              <a:solidFill>
                <a:srgbClr val="FF0000"/>
              </a:solidFill>
            </p:spPr>
            <p:txBody>
              <a:bodyPr wrap="square" rtlCol="0">
                <a:spAutoFit/>
              </a:bodyPr>
              <a:lstStyle/>
              <a:p>
                <a:pPr algn="ctr"/>
                <a:r>
                  <a:rPr lang="en-US" sz="1200" b="1" dirty="0">
                    <a:latin typeface="Cambria" panose="02040503050406030204" pitchFamily="18" charset="0"/>
                    <a:ea typeface="Cambria" panose="02040503050406030204" pitchFamily="18" charset="0"/>
                  </a:rPr>
                  <a:t>Micro and Nano Indentation</a:t>
                </a:r>
              </a:p>
            </p:txBody>
          </p:sp>
          <p:sp>
            <p:nvSpPr>
              <p:cNvPr id="35" name="TextBox 34">
                <a:extLst>
                  <a:ext uri="{FF2B5EF4-FFF2-40B4-BE49-F238E27FC236}">
                    <a16:creationId xmlns:a16="http://schemas.microsoft.com/office/drawing/2014/main" id="{CE817DC0-69AF-A44F-2EE2-A871B6D569B4}"/>
                  </a:ext>
                </a:extLst>
              </p:cNvPr>
              <p:cNvSpPr txBox="1"/>
              <p:nvPr/>
            </p:nvSpPr>
            <p:spPr>
              <a:xfrm>
                <a:off x="9372529" y="4355691"/>
                <a:ext cx="1313613" cy="461665"/>
              </a:xfrm>
              <a:prstGeom prst="rect">
                <a:avLst/>
              </a:prstGeom>
              <a:solidFill>
                <a:schemeClr val="bg1">
                  <a:lumMod val="85000"/>
                </a:schemeClr>
              </a:solidFill>
            </p:spPr>
            <p:txBody>
              <a:bodyPr wrap="square" rtlCol="0">
                <a:spAutoFit/>
              </a:bodyPr>
              <a:lstStyle/>
              <a:p>
                <a:pPr algn="ctr"/>
                <a:r>
                  <a:rPr lang="en-US" sz="1200" b="1" dirty="0">
                    <a:latin typeface="Cambria" panose="02040503050406030204" pitchFamily="18" charset="0"/>
                    <a:ea typeface="Cambria" panose="02040503050406030204" pitchFamily="18" charset="0"/>
                  </a:rPr>
                  <a:t>Raman Spectroscopy</a:t>
                </a:r>
              </a:p>
            </p:txBody>
          </p:sp>
          <p:sp>
            <p:nvSpPr>
              <p:cNvPr id="36" name="TextBox 35">
                <a:extLst>
                  <a:ext uri="{FF2B5EF4-FFF2-40B4-BE49-F238E27FC236}">
                    <a16:creationId xmlns:a16="http://schemas.microsoft.com/office/drawing/2014/main" id="{F96B89F6-698A-2C9B-CF07-A21A024BB97B}"/>
                  </a:ext>
                </a:extLst>
              </p:cNvPr>
              <p:cNvSpPr txBox="1"/>
              <p:nvPr/>
            </p:nvSpPr>
            <p:spPr>
              <a:xfrm>
                <a:off x="9362519" y="1477053"/>
                <a:ext cx="1313613" cy="461665"/>
              </a:xfrm>
              <a:prstGeom prst="rect">
                <a:avLst/>
              </a:prstGeom>
              <a:solidFill>
                <a:schemeClr val="bg1">
                  <a:lumMod val="85000"/>
                </a:schemeClr>
              </a:solidFill>
            </p:spPr>
            <p:txBody>
              <a:bodyPr wrap="square" rtlCol="0">
                <a:spAutoFit/>
              </a:bodyPr>
              <a:lstStyle/>
              <a:p>
                <a:pPr algn="ctr"/>
                <a:r>
                  <a:rPr lang="en-US" sz="1200" b="1" dirty="0">
                    <a:latin typeface="Cambria" panose="02040503050406030204" pitchFamily="18" charset="0"/>
                    <a:ea typeface="Cambria" panose="02040503050406030204" pitchFamily="18" charset="0"/>
                  </a:rPr>
                  <a:t>Rebound Hardness</a:t>
                </a:r>
              </a:p>
            </p:txBody>
          </p:sp>
          <p:sp>
            <p:nvSpPr>
              <p:cNvPr id="37" name="TextBox 36">
                <a:extLst>
                  <a:ext uri="{FF2B5EF4-FFF2-40B4-BE49-F238E27FC236}">
                    <a16:creationId xmlns:a16="http://schemas.microsoft.com/office/drawing/2014/main" id="{F010F560-A62B-040F-A75D-1695A165D4C3}"/>
                  </a:ext>
                </a:extLst>
              </p:cNvPr>
              <p:cNvSpPr txBox="1"/>
              <p:nvPr/>
            </p:nvSpPr>
            <p:spPr>
              <a:xfrm>
                <a:off x="9385054" y="4859280"/>
                <a:ext cx="1313613" cy="461665"/>
              </a:xfrm>
              <a:prstGeom prst="rect">
                <a:avLst/>
              </a:prstGeom>
              <a:solidFill>
                <a:schemeClr val="bg1">
                  <a:lumMod val="85000"/>
                </a:schemeClr>
              </a:solidFill>
            </p:spPr>
            <p:txBody>
              <a:bodyPr wrap="square" rtlCol="0">
                <a:spAutoFit/>
              </a:bodyPr>
              <a:lstStyle/>
              <a:p>
                <a:pPr algn="ctr"/>
                <a:r>
                  <a:rPr lang="en-US" sz="1200" b="1" dirty="0">
                    <a:latin typeface="Cambria" panose="02040503050406030204" pitchFamily="18" charset="0"/>
                    <a:ea typeface="Cambria" panose="02040503050406030204" pitchFamily="18" charset="0"/>
                  </a:rPr>
                  <a:t>Handheld X-ray Fluorescence</a:t>
                </a:r>
              </a:p>
            </p:txBody>
          </p:sp>
          <p:sp>
            <p:nvSpPr>
              <p:cNvPr id="5" name="Left Brace 4">
                <a:extLst>
                  <a:ext uri="{FF2B5EF4-FFF2-40B4-BE49-F238E27FC236}">
                    <a16:creationId xmlns:a16="http://schemas.microsoft.com/office/drawing/2014/main" id="{AC60238E-00C3-5786-66A3-ADC2E5DE9708}"/>
                  </a:ext>
                </a:extLst>
              </p:cNvPr>
              <p:cNvSpPr/>
              <p:nvPr/>
            </p:nvSpPr>
            <p:spPr>
              <a:xfrm>
                <a:off x="9142349" y="1477054"/>
                <a:ext cx="384262" cy="4736144"/>
              </a:xfrm>
              <a:prstGeom prst="leftBrace">
                <a:avLst/>
              </a:prstGeom>
              <a:ln w="5715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sp>
        <p:nvSpPr>
          <p:cNvPr id="10" name="TextBox 9">
            <a:extLst>
              <a:ext uri="{FF2B5EF4-FFF2-40B4-BE49-F238E27FC236}">
                <a16:creationId xmlns:a16="http://schemas.microsoft.com/office/drawing/2014/main" id="{EAA5B64D-130D-59DC-D999-826BEAB7D45B}"/>
              </a:ext>
            </a:extLst>
          </p:cNvPr>
          <p:cNvSpPr txBox="1"/>
          <p:nvPr/>
        </p:nvSpPr>
        <p:spPr>
          <a:xfrm>
            <a:off x="1446663" y="900752"/>
            <a:ext cx="2033516" cy="461665"/>
          </a:xfrm>
          <a:prstGeom prst="rect">
            <a:avLst/>
          </a:prstGeom>
          <a:solidFill>
            <a:schemeClr val="accent3">
              <a:lumMod val="40000"/>
              <a:lumOff val="60000"/>
            </a:schemeClr>
          </a:solidFill>
        </p:spPr>
        <p:txBody>
          <a:bodyPr wrap="square" rtlCol="0">
            <a:spAutoFit/>
          </a:bodyPr>
          <a:lstStyle/>
          <a:p>
            <a:pPr algn="ctr"/>
            <a:r>
              <a:rPr lang="en-US" sz="1200" b="1" dirty="0">
                <a:latin typeface="Georgia" panose="02040502050405020303" pitchFamily="18" charset="0"/>
              </a:rPr>
              <a:t>Rock Powders and Cored Rocks</a:t>
            </a:r>
          </a:p>
        </p:txBody>
      </p:sp>
      <p:sp>
        <p:nvSpPr>
          <p:cNvPr id="11" name="TextBox 10">
            <a:extLst>
              <a:ext uri="{FF2B5EF4-FFF2-40B4-BE49-F238E27FC236}">
                <a16:creationId xmlns:a16="http://schemas.microsoft.com/office/drawing/2014/main" id="{70B32017-F0FF-CB44-FD23-2503EA252B97}"/>
              </a:ext>
            </a:extLst>
          </p:cNvPr>
          <p:cNvSpPr txBox="1"/>
          <p:nvPr/>
        </p:nvSpPr>
        <p:spPr>
          <a:xfrm>
            <a:off x="8965442" y="834428"/>
            <a:ext cx="2033516" cy="461665"/>
          </a:xfrm>
          <a:prstGeom prst="rect">
            <a:avLst/>
          </a:prstGeom>
          <a:solidFill>
            <a:schemeClr val="accent3">
              <a:lumMod val="40000"/>
              <a:lumOff val="60000"/>
            </a:schemeClr>
          </a:solidFill>
        </p:spPr>
        <p:txBody>
          <a:bodyPr wrap="square" rtlCol="0">
            <a:spAutoFit/>
          </a:bodyPr>
          <a:lstStyle/>
          <a:p>
            <a:pPr algn="ctr"/>
            <a:r>
              <a:rPr lang="en-US" sz="1200" b="1" dirty="0">
                <a:latin typeface="Georgia" panose="02040502050405020303" pitchFamily="18" charset="0"/>
              </a:rPr>
              <a:t>Cored Rocks (Artificially Fractured)</a:t>
            </a:r>
          </a:p>
        </p:txBody>
      </p:sp>
    </p:spTree>
    <p:extLst>
      <p:ext uri="{BB962C8B-B14F-4D97-AF65-F5344CB8AC3E}">
        <p14:creationId xmlns:p14="http://schemas.microsoft.com/office/powerpoint/2010/main" val="81366268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28</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58370" y="745513"/>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a:xfrm>
            <a:off x="838200" y="6356349"/>
            <a:ext cx="2743200" cy="365125"/>
          </a:xfrm>
        </p:spPr>
        <p:txBody>
          <a:bodyPr/>
          <a:lstStyle/>
          <a:p>
            <a:fld id="{5ED49045-92B1-574A-9071-3A3E4832CB6E}" type="datetime1">
              <a:rPr lang="en-US" smtClean="0"/>
              <a:t>04-Apr-24</a:t>
            </a:fld>
            <a:endParaRPr lang="en-US" dirty="0"/>
          </a:p>
        </p:txBody>
      </p:sp>
      <p:sp>
        <p:nvSpPr>
          <p:cNvPr id="64" name="Title 1">
            <a:extLst>
              <a:ext uri="{FF2B5EF4-FFF2-40B4-BE49-F238E27FC236}">
                <a16:creationId xmlns:a16="http://schemas.microsoft.com/office/drawing/2014/main" id="{B26C6FAE-EDA9-D934-0BDD-6AB2AFF47EB3}"/>
              </a:ext>
            </a:extLst>
          </p:cNvPr>
          <p:cNvSpPr txBox="1">
            <a:spLocks/>
          </p:cNvSpPr>
          <p:nvPr/>
        </p:nvSpPr>
        <p:spPr>
          <a:xfrm>
            <a:off x="76835" y="263087"/>
            <a:ext cx="11928572" cy="39995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a:solidFill>
                  <a:srgbClr val="002060"/>
                </a:solidFill>
                <a:latin typeface="Georgia" panose="02040502050405020303" pitchFamily="18" charset="0"/>
                <a:cs typeface="Times New Roman" panose="02020603050405020304" pitchFamily="18" charset="0"/>
              </a:rPr>
              <a:t>CT-Scan – Sample D2H</a:t>
            </a:r>
            <a:endParaRPr lang="en-US" sz="2800" b="1" dirty="0">
              <a:solidFill>
                <a:srgbClr val="002060"/>
              </a:solidFill>
              <a:latin typeface="Georgia" panose="02040502050405020303" pitchFamily="18" charset="0"/>
            </a:endParaRPr>
          </a:p>
        </p:txBody>
      </p:sp>
      <p:pic>
        <p:nvPicPr>
          <p:cNvPr id="2" name="Picture 1" descr="A collage of images of a rectangular object&#10;&#10;Description automatically generated">
            <a:extLst>
              <a:ext uri="{FF2B5EF4-FFF2-40B4-BE49-F238E27FC236}">
                <a16:creationId xmlns:a16="http://schemas.microsoft.com/office/drawing/2014/main" id="{51943461-3153-ECE2-7E44-DFAA51A763FA}"/>
              </a:ext>
            </a:extLst>
          </p:cNvPr>
          <p:cNvPicPr>
            <a:picLocks noChangeAspect="1"/>
          </p:cNvPicPr>
          <p:nvPr/>
        </p:nvPicPr>
        <p:blipFill rotWithShape="1">
          <a:blip r:embed="rId2">
            <a:extLst>
              <a:ext uri="{28A0092B-C50C-407E-A947-70E740481C1C}">
                <a14:useLocalDpi xmlns:a14="http://schemas.microsoft.com/office/drawing/2010/main" val="0"/>
              </a:ext>
            </a:extLst>
          </a:blip>
          <a:srcRect l="69711" t="9603" r="20353" b="58295"/>
          <a:stretch/>
        </p:blipFill>
        <p:spPr bwMode="auto">
          <a:xfrm>
            <a:off x="508079" y="1008067"/>
            <a:ext cx="1932093" cy="3644968"/>
          </a:xfrm>
          <a:prstGeom prst="rect">
            <a:avLst/>
          </a:prstGeom>
          <a:ln>
            <a:noFill/>
          </a:ln>
          <a:extLst>
            <a:ext uri="{53640926-AAD7-44D8-BBD7-CCE9431645EC}">
              <a14:shadowObscured xmlns:a14="http://schemas.microsoft.com/office/drawing/2010/main"/>
            </a:ext>
          </a:extLst>
        </p:spPr>
      </p:pic>
      <p:pic>
        <p:nvPicPr>
          <p:cNvPr id="3" name="Picture 2" descr="A collage of images of a rectangular object&#10;&#10;Description automatically generated">
            <a:extLst>
              <a:ext uri="{FF2B5EF4-FFF2-40B4-BE49-F238E27FC236}">
                <a16:creationId xmlns:a16="http://schemas.microsoft.com/office/drawing/2014/main" id="{123DB671-7AEC-6E3C-017C-3648C2283201}"/>
              </a:ext>
            </a:extLst>
          </p:cNvPr>
          <p:cNvPicPr>
            <a:picLocks noChangeAspect="1"/>
          </p:cNvPicPr>
          <p:nvPr/>
        </p:nvPicPr>
        <p:blipFill rotWithShape="1">
          <a:blip r:embed="rId2">
            <a:extLst>
              <a:ext uri="{28A0092B-C50C-407E-A947-70E740481C1C}">
                <a14:useLocalDpi xmlns:a14="http://schemas.microsoft.com/office/drawing/2010/main" val="0"/>
              </a:ext>
            </a:extLst>
          </a:blip>
          <a:srcRect l="20258" t="58716" r="70353" b="7810"/>
          <a:stretch/>
        </p:blipFill>
        <p:spPr bwMode="auto">
          <a:xfrm>
            <a:off x="2546784" y="1008067"/>
            <a:ext cx="1750029" cy="3644965"/>
          </a:xfrm>
          <a:prstGeom prst="rect">
            <a:avLst/>
          </a:prstGeom>
          <a:ln>
            <a:noFill/>
          </a:ln>
          <a:extLst>
            <a:ext uri="{53640926-AAD7-44D8-BBD7-CCE9431645EC}">
              <a14:shadowObscured xmlns:a14="http://schemas.microsoft.com/office/drawing/2010/main"/>
            </a:ext>
          </a:extLst>
        </p:spPr>
      </p:pic>
      <p:sp>
        <p:nvSpPr>
          <p:cNvPr id="7" name="TextBox 6">
            <a:extLst>
              <a:ext uri="{FF2B5EF4-FFF2-40B4-BE49-F238E27FC236}">
                <a16:creationId xmlns:a16="http://schemas.microsoft.com/office/drawing/2014/main" id="{E7585AF0-C480-E9F7-B535-4A1AF90191A5}"/>
              </a:ext>
            </a:extLst>
          </p:cNvPr>
          <p:cNvSpPr txBox="1"/>
          <p:nvPr/>
        </p:nvSpPr>
        <p:spPr>
          <a:xfrm>
            <a:off x="1054250" y="5419459"/>
            <a:ext cx="2311099" cy="400110"/>
          </a:xfrm>
          <a:prstGeom prst="rect">
            <a:avLst/>
          </a:prstGeom>
          <a:noFill/>
        </p:spPr>
        <p:txBody>
          <a:bodyPr wrap="square" rtlCol="0">
            <a:spAutoFit/>
          </a:bodyPr>
          <a:lstStyle/>
          <a:p>
            <a:pPr algn="ctr"/>
            <a:r>
              <a:rPr lang="en-US" sz="2000" b="1" dirty="0">
                <a:solidFill>
                  <a:srgbClr val="002060"/>
                </a:solidFill>
                <a:latin typeface="Georgia" panose="02040502050405020303" pitchFamily="18" charset="0"/>
              </a:rPr>
              <a:t>D2H1</a:t>
            </a:r>
          </a:p>
        </p:txBody>
      </p:sp>
      <p:sp>
        <p:nvSpPr>
          <p:cNvPr id="8" name="TextBox 7">
            <a:extLst>
              <a:ext uri="{FF2B5EF4-FFF2-40B4-BE49-F238E27FC236}">
                <a16:creationId xmlns:a16="http://schemas.microsoft.com/office/drawing/2014/main" id="{83A768B3-6FF4-7E0E-DBD6-AA108C944F74}"/>
              </a:ext>
            </a:extLst>
          </p:cNvPr>
          <p:cNvSpPr txBox="1"/>
          <p:nvPr/>
        </p:nvSpPr>
        <p:spPr>
          <a:xfrm>
            <a:off x="196516" y="4766348"/>
            <a:ext cx="2311099" cy="400110"/>
          </a:xfrm>
          <a:prstGeom prst="rect">
            <a:avLst/>
          </a:prstGeom>
          <a:noFill/>
        </p:spPr>
        <p:txBody>
          <a:bodyPr wrap="square" rtlCol="0">
            <a:spAutoFit/>
          </a:bodyPr>
          <a:lstStyle/>
          <a:p>
            <a:pPr algn="ctr"/>
            <a:r>
              <a:rPr lang="en-US" sz="2000" b="1" dirty="0">
                <a:solidFill>
                  <a:schemeClr val="accent2"/>
                </a:solidFill>
                <a:latin typeface="Georgia" panose="02040502050405020303" pitchFamily="18" charset="0"/>
              </a:rPr>
              <a:t>Front View</a:t>
            </a:r>
          </a:p>
        </p:txBody>
      </p:sp>
      <p:sp>
        <p:nvSpPr>
          <p:cNvPr id="9" name="TextBox 8">
            <a:extLst>
              <a:ext uri="{FF2B5EF4-FFF2-40B4-BE49-F238E27FC236}">
                <a16:creationId xmlns:a16="http://schemas.microsoft.com/office/drawing/2014/main" id="{07E88FC1-ADC5-0F9A-0BD2-F65FCADADBAB}"/>
              </a:ext>
            </a:extLst>
          </p:cNvPr>
          <p:cNvSpPr txBox="1"/>
          <p:nvPr/>
        </p:nvSpPr>
        <p:spPr>
          <a:xfrm>
            <a:off x="7977230" y="5419459"/>
            <a:ext cx="2311099" cy="400110"/>
          </a:xfrm>
          <a:prstGeom prst="rect">
            <a:avLst/>
          </a:prstGeom>
          <a:noFill/>
        </p:spPr>
        <p:txBody>
          <a:bodyPr wrap="square" rtlCol="0">
            <a:spAutoFit/>
          </a:bodyPr>
          <a:lstStyle/>
          <a:p>
            <a:pPr algn="ctr"/>
            <a:r>
              <a:rPr lang="en-US" sz="2000" b="1" dirty="0">
                <a:solidFill>
                  <a:srgbClr val="002060"/>
                </a:solidFill>
                <a:latin typeface="Georgia" panose="02040502050405020303" pitchFamily="18" charset="0"/>
              </a:rPr>
              <a:t>D2H2</a:t>
            </a:r>
          </a:p>
        </p:txBody>
      </p:sp>
      <p:sp>
        <p:nvSpPr>
          <p:cNvPr id="10" name="TextBox 9">
            <a:extLst>
              <a:ext uri="{FF2B5EF4-FFF2-40B4-BE49-F238E27FC236}">
                <a16:creationId xmlns:a16="http://schemas.microsoft.com/office/drawing/2014/main" id="{D3AF82F4-CBF6-A221-1763-5D9F98ED81B4}"/>
              </a:ext>
            </a:extLst>
          </p:cNvPr>
          <p:cNvSpPr txBox="1"/>
          <p:nvPr/>
        </p:nvSpPr>
        <p:spPr>
          <a:xfrm rot="16999223">
            <a:off x="-359708" y="3676276"/>
            <a:ext cx="2311099" cy="261610"/>
          </a:xfrm>
          <a:prstGeom prst="rect">
            <a:avLst/>
          </a:prstGeom>
          <a:noFill/>
        </p:spPr>
        <p:txBody>
          <a:bodyPr wrap="square" rtlCol="0">
            <a:spAutoFit/>
          </a:bodyPr>
          <a:lstStyle/>
          <a:p>
            <a:pPr algn="ctr"/>
            <a:r>
              <a:rPr lang="en-US" sz="1100" dirty="0">
                <a:solidFill>
                  <a:srgbClr val="FFFF00"/>
                </a:solidFill>
              </a:rPr>
              <a:t>Induced Fracture</a:t>
            </a:r>
          </a:p>
        </p:txBody>
      </p:sp>
      <p:sp>
        <p:nvSpPr>
          <p:cNvPr id="11" name="TextBox 10">
            <a:extLst>
              <a:ext uri="{FF2B5EF4-FFF2-40B4-BE49-F238E27FC236}">
                <a16:creationId xmlns:a16="http://schemas.microsoft.com/office/drawing/2014/main" id="{47B787B7-2245-1C85-8CFD-EE5CE54FF1BC}"/>
              </a:ext>
            </a:extLst>
          </p:cNvPr>
          <p:cNvSpPr txBox="1"/>
          <p:nvPr/>
        </p:nvSpPr>
        <p:spPr>
          <a:xfrm>
            <a:off x="508079" y="1177768"/>
            <a:ext cx="2311099" cy="261610"/>
          </a:xfrm>
          <a:prstGeom prst="rect">
            <a:avLst/>
          </a:prstGeom>
          <a:noFill/>
        </p:spPr>
        <p:txBody>
          <a:bodyPr wrap="square" rtlCol="0">
            <a:spAutoFit/>
          </a:bodyPr>
          <a:lstStyle/>
          <a:p>
            <a:pPr algn="ctr"/>
            <a:r>
              <a:rPr lang="en-US" sz="1100" dirty="0">
                <a:solidFill>
                  <a:srgbClr val="FFFF00"/>
                </a:solidFill>
              </a:rPr>
              <a:t>Pyrite</a:t>
            </a:r>
          </a:p>
        </p:txBody>
      </p:sp>
      <p:sp>
        <p:nvSpPr>
          <p:cNvPr id="12" name="TextBox 11">
            <a:extLst>
              <a:ext uri="{FF2B5EF4-FFF2-40B4-BE49-F238E27FC236}">
                <a16:creationId xmlns:a16="http://schemas.microsoft.com/office/drawing/2014/main" id="{90C49032-F8A9-A884-63D5-AFDB9D4DF2A4}"/>
              </a:ext>
            </a:extLst>
          </p:cNvPr>
          <p:cNvSpPr txBox="1"/>
          <p:nvPr/>
        </p:nvSpPr>
        <p:spPr>
          <a:xfrm>
            <a:off x="636798" y="3115190"/>
            <a:ext cx="2311099" cy="261610"/>
          </a:xfrm>
          <a:prstGeom prst="rect">
            <a:avLst/>
          </a:prstGeom>
          <a:noFill/>
        </p:spPr>
        <p:txBody>
          <a:bodyPr wrap="square" rtlCol="0">
            <a:spAutoFit/>
          </a:bodyPr>
          <a:lstStyle/>
          <a:p>
            <a:pPr algn="ctr"/>
            <a:r>
              <a:rPr lang="en-US" sz="1100" dirty="0">
                <a:solidFill>
                  <a:srgbClr val="FFFF00"/>
                </a:solidFill>
              </a:rPr>
              <a:t>Carb</a:t>
            </a:r>
          </a:p>
        </p:txBody>
      </p:sp>
      <p:sp>
        <p:nvSpPr>
          <p:cNvPr id="13" name="TextBox 12">
            <a:extLst>
              <a:ext uri="{FF2B5EF4-FFF2-40B4-BE49-F238E27FC236}">
                <a16:creationId xmlns:a16="http://schemas.microsoft.com/office/drawing/2014/main" id="{9710D3C2-AC70-4E92-5969-EFB9EF0549A9}"/>
              </a:ext>
            </a:extLst>
          </p:cNvPr>
          <p:cNvSpPr txBox="1"/>
          <p:nvPr/>
        </p:nvSpPr>
        <p:spPr>
          <a:xfrm>
            <a:off x="2507615" y="1109653"/>
            <a:ext cx="2311099" cy="261610"/>
          </a:xfrm>
          <a:prstGeom prst="rect">
            <a:avLst/>
          </a:prstGeom>
          <a:noFill/>
        </p:spPr>
        <p:txBody>
          <a:bodyPr wrap="square" rtlCol="0">
            <a:spAutoFit/>
          </a:bodyPr>
          <a:lstStyle/>
          <a:p>
            <a:pPr algn="ctr"/>
            <a:r>
              <a:rPr lang="en-US" sz="1100" dirty="0">
                <a:solidFill>
                  <a:srgbClr val="FFFF00"/>
                </a:solidFill>
              </a:rPr>
              <a:t>Pyrite</a:t>
            </a:r>
          </a:p>
        </p:txBody>
      </p:sp>
      <p:sp>
        <p:nvSpPr>
          <p:cNvPr id="14" name="TextBox 13">
            <a:extLst>
              <a:ext uri="{FF2B5EF4-FFF2-40B4-BE49-F238E27FC236}">
                <a16:creationId xmlns:a16="http://schemas.microsoft.com/office/drawing/2014/main" id="{A56496C2-0279-2DA6-24F6-68C65795B363}"/>
              </a:ext>
            </a:extLst>
          </p:cNvPr>
          <p:cNvSpPr txBox="1"/>
          <p:nvPr/>
        </p:nvSpPr>
        <p:spPr>
          <a:xfrm>
            <a:off x="625909" y="2242202"/>
            <a:ext cx="2311099" cy="261610"/>
          </a:xfrm>
          <a:prstGeom prst="rect">
            <a:avLst/>
          </a:prstGeom>
          <a:noFill/>
        </p:spPr>
        <p:txBody>
          <a:bodyPr wrap="square" rtlCol="0">
            <a:spAutoFit/>
          </a:bodyPr>
          <a:lstStyle/>
          <a:p>
            <a:pPr algn="ctr"/>
            <a:r>
              <a:rPr lang="en-US" sz="1100" dirty="0">
                <a:solidFill>
                  <a:srgbClr val="FFFF00"/>
                </a:solidFill>
              </a:rPr>
              <a:t>Quartz + clay</a:t>
            </a:r>
          </a:p>
        </p:txBody>
      </p:sp>
      <p:sp>
        <p:nvSpPr>
          <p:cNvPr id="15" name="TextBox 14">
            <a:extLst>
              <a:ext uri="{FF2B5EF4-FFF2-40B4-BE49-F238E27FC236}">
                <a16:creationId xmlns:a16="http://schemas.microsoft.com/office/drawing/2014/main" id="{7D8B8916-D5FA-C342-8ADD-0203F95FC27D}"/>
              </a:ext>
            </a:extLst>
          </p:cNvPr>
          <p:cNvSpPr txBox="1"/>
          <p:nvPr/>
        </p:nvSpPr>
        <p:spPr>
          <a:xfrm rot="16200000">
            <a:off x="2266249" y="3548746"/>
            <a:ext cx="2311099" cy="261610"/>
          </a:xfrm>
          <a:prstGeom prst="rect">
            <a:avLst/>
          </a:prstGeom>
          <a:noFill/>
        </p:spPr>
        <p:txBody>
          <a:bodyPr wrap="square" rtlCol="0">
            <a:spAutoFit/>
          </a:bodyPr>
          <a:lstStyle/>
          <a:p>
            <a:pPr algn="ctr"/>
            <a:r>
              <a:rPr lang="en-US" sz="1100" dirty="0">
                <a:solidFill>
                  <a:srgbClr val="FFFF00"/>
                </a:solidFill>
              </a:rPr>
              <a:t>Main cutting</a:t>
            </a:r>
          </a:p>
        </p:txBody>
      </p:sp>
      <p:sp>
        <p:nvSpPr>
          <p:cNvPr id="16" name="TextBox 15">
            <a:extLst>
              <a:ext uri="{FF2B5EF4-FFF2-40B4-BE49-F238E27FC236}">
                <a16:creationId xmlns:a16="http://schemas.microsoft.com/office/drawing/2014/main" id="{63F14E59-317F-ECB9-FE2E-170707729267}"/>
              </a:ext>
            </a:extLst>
          </p:cNvPr>
          <p:cNvSpPr txBox="1"/>
          <p:nvPr/>
        </p:nvSpPr>
        <p:spPr>
          <a:xfrm>
            <a:off x="2209800" y="2310317"/>
            <a:ext cx="2311099" cy="261610"/>
          </a:xfrm>
          <a:prstGeom prst="rect">
            <a:avLst/>
          </a:prstGeom>
          <a:noFill/>
        </p:spPr>
        <p:txBody>
          <a:bodyPr wrap="square" rtlCol="0">
            <a:spAutoFit/>
          </a:bodyPr>
          <a:lstStyle/>
          <a:p>
            <a:pPr algn="ctr"/>
            <a:r>
              <a:rPr lang="en-US" sz="1100" dirty="0">
                <a:solidFill>
                  <a:srgbClr val="FFFF00"/>
                </a:solidFill>
              </a:rPr>
              <a:t>Quartz + clay</a:t>
            </a:r>
          </a:p>
        </p:txBody>
      </p:sp>
      <p:pic>
        <p:nvPicPr>
          <p:cNvPr id="17" name="Picture 16" descr="A collage of images of different shapes&#10;&#10;Description automatically generated">
            <a:extLst>
              <a:ext uri="{FF2B5EF4-FFF2-40B4-BE49-F238E27FC236}">
                <a16:creationId xmlns:a16="http://schemas.microsoft.com/office/drawing/2014/main" id="{1A529AB9-00E1-7900-7335-8CCBDFBA7FE9}"/>
              </a:ext>
            </a:extLst>
          </p:cNvPr>
          <p:cNvPicPr>
            <a:picLocks noChangeAspect="1"/>
          </p:cNvPicPr>
          <p:nvPr/>
        </p:nvPicPr>
        <p:blipFill rotWithShape="1">
          <a:blip r:embed="rId3">
            <a:extLst>
              <a:ext uri="{28A0092B-C50C-407E-A947-70E740481C1C}">
                <a14:useLocalDpi xmlns:a14="http://schemas.microsoft.com/office/drawing/2010/main" val="0"/>
              </a:ext>
            </a:extLst>
          </a:blip>
          <a:srcRect l="69711" t="8506" r="20513" b="58295"/>
          <a:stretch/>
        </p:blipFill>
        <p:spPr bwMode="auto">
          <a:xfrm>
            <a:off x="7294985" y="1008066"/>
            <a:ext cx="1837795" cy="3713569"/>
          </a:xfrm>
          <a:prstGeom prst="rect">
            <a:avLst/>
          </a:prstGeom>
          <a:ln>
            <a:noFill/>
          </a:ln>
          <a:extLst>
            <a:ext uri="{53640926-AAD7-44D8-BBD7-CCE9431645EC}">
              <a14:shadowObscured xmlns:a14="http://schemas.microsoft.com/office/drawing/2010/main"/>
            </a:ext>
          </a:extLst>
        </p:spPr>
      </p:pic>
      <p:pic>
        <p:nvPicPr>
          <p:cNvPr id="18" name="Picture 17" descr="A collage of images of different shapes&#10;&#10;Description automatically generated">
            <a:extLst>
              <a:ext uri="{FF2B5EF4-FFF2-40B4-BE49-F238E27FC236}">
                <a16:creationId xmlns:a16="http://schemas.microsoft.com/office/drawing/2014/main" id="{F0CC18FD-BE5B-32FB-C3AD-B33902D3F0ED}"/>
              </a:ext>
            </a:extLst>
          </p:cNvPr>
          <p:cNvPicPr>
            <a:picLocks noChangeAspect="1"/>
          </p:cNvPicPr>
          <p:nvPr/>
        </p:nvPicPr>
        <p:blipFill rotWithShape="1">
          <a:blip r:embed="rId3">
            <a:extLst>
              <a:ext uri="{28A0092B-C50C-407E-A947-70E740481C1C}">
                <a14:useLocalDpi xmlns:a14="http://schemas.microsoft.com/office/drawing/2010/main" val="0"/>
              </a:ext>
            </a:extLst>
          </a:blip>
          <a:srcRect l="19872" t="58716" r="70192" b="7957"/>
          <a:stretch/>
        </p:blipFill>
        <p:spPr bwMode="auto">
          <a:xfrm>
            <a:off x="9375712" y="1008066"/>
            <a:ext cx="1890713" cy="3703947"/>
          </a:xfrm>
          <a:prstGeom prst="rect">
            <a:avLst/>
          </a:prstGeom>
          <a:ln>
            <a:noFill/>
          </a:ln>
          <a:extLst>
            <a:ext uri="{53640926-AAD7-44D8-BBD7-CCE9431645EC}">
              <a14:shadowObscured xmlns:a14="http://schemas.microsoft.com/office/drawing/2010/main"/>
            </a:ext>
          </a:extLst>
        </p:spPr>
      </p:pic>
      <p:sp>
        <p:nvSpPr>
          <p:cNvPr id="19" name="TextBox 18">
            <a:extLst>
              <a:ext uri="{FF2B5EF4-FFF2-40B4-BE49-F238E27FC236}">
                <a16:creationId xmlns:a16="http://schemas.microsoft.com/office/drawing/2014/main" id="{12891FF0-B393-20BF-D419-35DA156B000E}"/>
              </a:ext>
            </a:extLst>
          </p:cNvPr>
          <p:cNvSpPr txBox="1"/>
          <p:nvPr/>
        </p:nvSpPr>
        <p:spPr>
          <a:xfrm>
            <a:off x="2030777" y="4777014"/>
            <a:ext cx="2311099" cy="400110"/>
          </a:xfrm>
          <a:prstGeom prst="rect">
            <a:avLst/>
          </a:prstGeom>
          <a:noFill/>
        </p:spPr>
        <p:txBody>
          <a:bodyPr wrap="square" rtlCol="0">
            <a:spAutoFit/>
          </a:bodyPr>
          <a:lstStyle/>
          <a:p>
            <a:pPr algn="ctr"/>
            <a:r>
              <a:rPr lang="en-US" sz="2000" b="1" dirty="0">
                <a:solidFill>
                  <a:schemeClr val="accent2"/>
                </a:solidFill>
                <a:latin typeface="Georgia" panose="02040502050405020303" pitchFamily="18" charset="0"/>
              </a:rPr>
              <a:t>Side View</a:t>
            </a:r>
          </a:p>
        </p:txBody>
      </p:sp>
      <p:sp>
        <p:nvSpPr>
          <p:cNvPr id="20" name="TextBox 19">
            <a:extLst>
              <a:ext uri="{FF2B5EF4-FFF2-40B4-BE49-F238E27FC236}">
                <a16:creationId xmlns:a16="http://schemas.microsoft.com/office/drawing/2014/main" id="{13B958F6-8221-7F37-D72C-B21AA8974AF0}"/>
              </a:ext>
            </a:extLst>
          </p:cNvPr>
          <p:cNvSpPr txBox="1"/>
          <p:nvPr/>
        </p:nvSpPr>
        <p:spPr>
          <a:xfrm>
            <a:off x="7208440" y="4818954"/>
            <a:ext cx="2311099" cy="400110"/>
          </a:xfrm>
          <a:prstGeom prst="rect">
            <a:avLst/>
          </a:prstGeom>
          <a:noFill/>
        </p:spPr>
        <p:txBody>
          <a:bodyPr wrap="square" rtlCol="0">
            <a:spAutoFit/>
          </a:bodyPr>
          <a:lstStyle/>
          <a:p>
            <a:pPr algn="ctr"/>
            <a:r>
              <a:rPr lang="en-US" sz="2000" b="1" dirty="0">
                <a:solidFill>
                  <a:schemeClr val="accent2"/>
                </a:solidFill>
                <a:latin typeface="Georgia" panose="02040502050405020303" pitchFamily="18" charset="0"/>
              </a:rPr>
              <a:t>Front View</a:t>
            </a:r>
          </a:p>
        </p:txBody>
      </p:sp>
      <p:sp>
        <p:nvSpPr>
          <p:cNvPr id="21" name="TextBox 20">
            <a:extLst>
              <a:ext uri="{FF2B5EF4-FFF2-40B4-BE49-F238E27FC236}">
                <a16:creationId xmlns:a16="http://schemas.microsoft.com/office/drawing/2014/main" id="{A5A61FA9-220B-52B4-D516-AEE588D808C5}"/>
              </a:ext>
            </a:extLst>
          </p:cNvPr>
          <p:cNvSpPr txBox="1"/>
          <p:nvPr/>
        </p:nvSpPr>
        <p:spPr>
          <a:xfrm>
            <a:off x="9042701" y="4829620"/>
            <a:ext cx="2311099" cy="400110"/>
          </a:xfrm>
          <a:prstGeom prst="rect">
            <a:avLst/>
          </a:prstGeom>
          <a:noFill/>
        </p:spPr>
        <p:txBody>
          <a:bodyPr wrap="square" rtlCol="0">
            <a:spAutoFit/>
          </a:bodyPr>
          <a:lstStyle/>
          <a:p>
            <a:pPr algn="ctr"/>
            <a:r>
              <a:rPr lang="en-US" sz="2000" b="1" dirty="0">
                <a:solidFill>
                  <a:schemeClr val="accent2"/>
                </a:solidFill>
                <a:latin typeface="Georgia" panose="02040502050405020303" pitchFamily="18" charset="0"/>
              </a:rPr>
              <a:t>Side View</a:t>
            </a:r>
          </a:p>
        </p:txBody>
      </p:sp>
      <p:pic>
        <p:nvPicPr>
          <p:cNvPr id="22" name="Picture 21" descr="A collage of images of a rectangular object&#10;&#10;Description automatically generated">
            <a:extLst>
              <a:ext uri="{FF2B5EF4-FFF2-40B4-BE49-F238E27FC236}">
                <a16:creationId xmlns:a16="http://schemas.microsoft.com/office/drawing/2014/main" id="{67F8E6AA-B87B-7127-46B1-FF947ECFEDB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71441" t="63293" r="21918" b="12820"/>
          <a:stretch/>
        </p:blipFill>
        <p:spPr bwMode="auto">
          <a:xfrm>
            <a:off x="4968014" y="1008066"/>
            <a:ext cx="1734499" cy="3644961"/>
          </a:xfrm>
          <a:prstGeom prst="rect">
            <a:avLst/>
          </a:prstGeom>
          <a:ln>
            <a:noFill/>
          </a:ln>
          <a:extLst>
            <a:ext uri="{53640926-AAD7-44D8-BBD7-CCE9431645EC}">
              <a14:shadowObscured xmlns:a14="http://schemas.microsoft.com/office/drawing/2010/main"/>
            </a:ext>
          </a:extLst>
        </p:spPr>
      </p:pic>
      <p:sp>
        <p:nvSpPr>
          <p:cNvPr id="23" name="TextBox 22">
            <a:extLst>
              <a:ext uri="{FF2B5EF4-FFF2-40B4-BE49-F238E27FC236}">
                <a16:creationId xmlns:a16="http://schemas.microsoft.com/office/drawing/2014/main" id="{010AB2B9-7C13-32FE-AD21-F17AA0A1BB12}"/>
              </a:ext>
            </a:extLst>
          </p:cNvPr>
          <p:cNvSpPr txBox="1"/>
          <p:nvPr/>
        </p:nvSpPr>
        <p:spPr>
          <a:xfrm>
            <a:off x="4673748" y="4806946"/>
            <a:ext cx="2311099" cy="400110"/>
          </a:xfrm>
          <a:prstGeom prst="rect">
            <a:avLst/>
          </a:prstGeom>
          <a:noFill/>
        </p:spPr>
        <p:txBody>
          <a:bodyPr wrap="square" rtlCol="0">
            <a:spAutoFit/>
          </a:bodyPr>
          <a:lstStyle/>
          <a:p>
            <a:pPr algn="ctr"/>
            <a:r>
              <a:rPr lang="en-US" sz="2000" b="1" dirty="0">
                <a:solidFill>
                  <a:schemeClr val="accent2"/>
                </a:solidFill>
                <a:latin typeface="Georgia" panose="02040502050405020303" pitchFamily="18" charset="0"/>
              </a:rPr>
              <a:t>Solid View</a:t>
            </a:r>
          </a:p>
        </p:txBody>
      </p:sp>
      <p:sp>
        <p:nvSpPr>
          <p:cNvPr id="24" name="TextBox 23">
            <a:extLst>
              <a:ext uri="{FF2B5EF4-FFF2-40B4-BE49-F238E27FC236}">
                <a16:creationId xmlns:a16="http://schemas.microsoft.com/office/drawing/2014/main" id="{21DEC984-2CC2-586C-BD90-C94344517C8C}"/>
              </a:ext>
            </a:extLst>
          </p:cNvPr>
          <p:cNvSpPr txBox="1"/>
          <p:nvPr/>
        </p:nvSpPr>
        <p:spPr>
          <a:xfrm rot="16388917">
            <a:off x="6505499" y="3782673"/>
            <a:ext cx="2311099" cy="261610"/>
          </a:xfrm>
          <a:prstGeom prst="rect">
            <a:avLst/>
          </a:prstGeom>
          <a:noFill/>
        </p:spPr>
        <p:txBody>
          <a:bodyPr wrap="square" rtlCol="0">
            <a:spAutoFit/>
          </a:bodyPr>
          <a:lstStyle/>
          <a:p>
            <a:pPr algn="ctr"/>
            <a:r>
              <a:rPr lang="en-US" sz="1100" dirty="0">
                <a:solidFill>
                  <a:srgbClr val="FFFF00"/>
                </a:solidFill>
              </a:rPr>
              <a:t>Induced Fracture</a:t>
            </a:r>
          </a:p>
        </p:txBody>
      </p:sp>
      <p:sp>
        <p:nvSpPr>
          <p:cNvPr id="25" name="TextBox 24">
            <a:extLst>
              <a:ext uri="{FF2B5EF4-FFF2-40B4-BE49-F238E27FC236}">
                <a16:creationId xmlns:a16="http://schemas.microsoft.com/office/drawing/2014/main" id="{C43239FD-0948-3DC2-0D20-744D49FAD74D}"/>
              </a:ext>
            </a:extLst>
          </p:cNvPr>
          <p:cNvSpPr txBox="1"/>
          <p:nvPr/>
        </p:nvSpPr>
        <p:spPr>
          <a:xfrm>
            <a:off x="7348682" y="3598257"/>
            <a:ext cx="1748833" cy="261610"/>
          </a:xfrm>
          <a:prstGeom prst="rect">
            <a:avLst/>
          </a:prstGeom>
          <a:noFill/>
        </p:spPr>
        <p:txBody>
          <a:bodyPr wrap="square" rtlCol="0">
            <a:spAutoFit/>
          </a:bodyPr>
          <a:lstStyle/>
          <a:p>
            <a:pPr algn="ctr"/>
            <a:r>
              <a:rPr lang="en-US" sz="1100" dirty="0">
                <a:solidFill>
                  <a:srgbClr val="FFFF00"/>
                </a:solidFill>
              </a:rPr>
              <a:t>Pyrite</a:t>
            </a:r>
          </a:p>
        </p:txBody>
      </p:sp>
      <p:sp>
        <p:nvSpPr>
          <p:cNvPr id="26" name="TextBox 25">
            <a:extLst>
              <a:ext uri="{FF2B5EF4-FFF2-40B4-BE49-F238E27FC236}">
                <a16:creationId xmlns:a16="http://schemas.microsoft.com/office/drawing/2014/main" id="{F4B937C2-BB50-F143-967A-C14E7CCF2623}"/>
              </a:ext>
            </a:extLst>
          </p:cNvPr>
          <p:cNvSpPr txBox="1"/>
          <p:nvPr/>
        </p:nvSpPr>
        <p:spPr>
          <a:xfrm>
            <a:off x="7361192" y="2514620"/>
            <a:ext cx="2311099" cy="261610"/>
          </a:xfrm>
          <a:prstGeom prst="rect">
            <a:avLst/>
          </a:prstGeom>
          <a:noFill/>
        </p:spPr>
        <p:txBody>
          <a:bodyPr wrap="square" rtlCol="0">
            <a:spAutoFit/>
          </a:bodyPr>
          <a:lstStyle/>
          <a:p>
            <a:pPr algn="ctr"/>
            <a:r>
              <a:rPr lang="en-US" sz="1100" dirty="0">
                <a:solidFill>
                  <a:srgbClr val="FFFF00"/>
                </a:solidFill>
              </a:rPr>
              <a:t>Carb</a:t>
            </a:r>
          </a:p>
        </p:txBody>
      </p:sp>
      <p:sp>
        <p:nvSpPr>
          <p:cNvPr id="27" name="TextBox 26">
            <a:extLst>
              <a:ext uri="{FF2B5EF4-FFF2-40B4-BE49-F238E27FC236}">
                <a16:creationId xmlns:a16="http://schemas.microsoft.com/office/drawing/2014/main" id="{148AD07B-7375-31D4-544D-97DD40F5CFE6}"/>
              </a:ext>
            </a:extLst>
          </p:cNvPr>
          <p:cNvSpPr txBox="1"/>
          <p:nvPr/>
        </p:nvSpPr>
        <p:spPr>
          <a:xfrm>
            <a:off x="6656862" y="1822816"/>
            <a:ext cx="2311099" cy="261610"/>
          </a:xfrm>
          <a:prstGeom prst="rect">
            <a:avLst/>
          </a:prstGeom>
          <a:noFill/>
        </p:spPr>
        <p:txBody>
          <a:bodyPr wrap="square" rtlCol="0">
            <a:spAutoFit/>
          </a:bodyPr>
          <a:lstStyle/>
          <a:p>
            <a:pPr algn="ctr"/>
            <a:r>
              <a:rPr lang="en-US" sz="1100" dirty="0">
                <a:solidFill>
                  <a:srgbClr val="FFFF00"/>
                </a:solidFill>
              </a:rPr>
              <a:t>Quartz + clay</a:t>
            </a:r>
          </a:p>
        </p:txBody>
      </p:sp>
      <p:sp>
        <p:nvSpPr>
          <p:cNvPr id="28" name="TextBox 27">
            <a:extLst>
              <a:ext uri="{FF2B5EF4-FFF2-40B4-BE49-F238E27FC236}">
                <a16:creationId xmlns:a16="http://schemas.microsoft.com/office/drawing/2014/main" id="{5B2B1E32-21C4-C45B-ED28-A3B75FAA55E2}"/>
              </a:ext>
            </a:extLst>
          </p:cNvPr>
          <p:cNvSpPr txBox="1"/>
          <p:nvPr/>
        </p:nvSpPr>
        <p:spPr>
          <a:xfrm>
            <a:off x="8619584" y="3317787"/>
            <a:ext cx="2311099" cy="261610"/>
          </a:xfrm>
          <a:prstGeom prst="rect">
            <a:avLst/>
          </a:prstGeom>
          <a:noFill/>
        </p:spPr>
        <p:txBody>
          <a:bodyPr wrap="square" rtlCol="0">
            <a:spAutoFit/>
          </a:bodyPr>
          <a:lstStyle/>
          <a:p>
            <a:pPr algn="ctr"/>
            <a:r>
              <a:rPr lang="en-US" sz="1100" dirty="0">
                <a:solidFill>
                  <a:srgbClr val="FFFF00"/>
                </a:solidFill>
              </a:rPr>
              <a:t>Pyrite</a:t>
            </a:r>
          </a:p>
        </p:txBody>
      </p:sp>
      <p:sp>
        <p:nvSpPr>
          <p:cNvPr id="29" name="TextBox 28">
            <a:extLst>
              <a:ext uri="{FF2B5EF4-FFF2-40B4-BE49-F238E27FC236}">
                <a16:creationId xmlns:a16="http://schemas.microsoft.com/office/drawing/2014/main" id="{1D1FA8E3-DEB3-8C30-CBDB-B5A14D03BE31}"/>
              </a:ext>
            </a:extLst>
          </p:cNvPr>
          <p:cNvSpPr txBox="1"/>
          <p:nvPr/>
        </p:nvSpPr>
        <p:spPr>
          <a:xfrm rot="16200000">
            <a:off x="9173506" y="1880091"/>
            <a:ext cx="2311099" cy="261610"/>
          </a:xfrm>
          <a:prstGeom prst="rect">
            <a:avLst/>
          </a:prstGeom>
          <a:noFill/>
        </p:spPr>
        <p:txBody>
          <a:bodyPr wrap="square" rtlCol="0">
            <a:spAutoFit/>
          </a:bodyPr>
          <a:lstStyle/>
          <a:p>
            <a:pPr algn="ctr"/>
            <a:r>
              <a:rPr lang="en-US" sz="1100" dirty="0">
                <a:solidFill>
                  <a:srgbClr val="FFFF00"/>
                </a:solidFill>
              </a:rPr>
              <a:t>Main cutting</a:t>
            </a:r>
          </a:p>
        </p:txBody>
      </p:sp>
      <p:sp>
        <p:nvSpPr>
          <p:cNvPr id="30" name="TextBox 29">
            <a:extLst>
              <a:ext uri="{FF2B5EF4-FFF2-40B4-BE49-F238E27FC236}">
                <a16:creationId xmlns:a16="http://schemas.microsoft.com/office/drawing/2014/main" id="{635A6ADB-AE56-2C6E-105E-2A8C633F99B1}"/>
              </a:ext>
            </a:extLst>
          </p:cNvPr>
          <p:cNvSpPr txBox="1"/>
          <p:nvPr/>
        </p:nvSpPr>
        <p:spPr>
          <a:xfrm>
            <a:off x="8826650" y="1323873"/>
            <a:ext cx="2311099" cy="261610"/>
          </a:xfrm>
          <a:prstGeom prst="rect">
            <a:avLst/>
          </a:prstGeom>
          <a:noFill/>
        </p:spPr>
        <p:txBody>
          <a:bodyPr wrap="square" rtlCol="0">
            <a:spAutoFit/>
          </a:bodyPr>
          <a:lstStyle/>
          <a:p>
            <a:pPr algn="ctr"/>
            <a:r>
              <a:rPr lang="en-US" sz="1100" dirty="0">
                <a:solidFill>
                  <a:srgbClr val="FFFF00"/>
                </a:solidFill>
              </a:rPr>
              <a:t>Quartz + clay</a:t>
            </a:r>
          </a:p>
        </p:txBody>
      </p:sp>
    </p:spTree>
    <p:extLst>
      <p:ext uri="{BB962C8B-B14F-4D97-AF65-F5344CB8AC3E}">
        <p14:creationId xmlns:p14="http://schemas.microsoft.com/office/powerpoint/2010/main" val="41283458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descr="A collage of images of different shapes&#10;&#10;Description automatically generated">
            <a:extLst>
              <a:ext uri="{FF2B5EF4-FFF2-40B4-BE49-F238E27FC236}">
                <a16:creationId xmlns:a16="http://schemas.microsoft.com/office/drawing/2014/main" id="{39C1A57D-F54D-E2B6-FCA0-DF26F27B2DA5}"/>
              </a:ext>
            </a:extLst>
          </p:cNvPr>
          <p:cNvPicPr>
            <a:picLocks noChangeAspect="1"/>
          </p:cNvPicPr>
          <p:nvPr/>
        </p:nvPicPr>
        <p:blipFill rotWithShape="1">
          <a:blip r:embed="rId2">
            <a:extLst>
              <a:ext uri="{28A0092B-C50C-407E-A947-70E740481C1C}">
                <a14:useLocalDpi xmlns:a14="http://schemas.microsoft.com/office/drawing/2010/main" val="0"/>
              </a:ext>
            </a:extLst>
          </a:blip>
          <a:srcRect l="69711" t="9054" r="20674" b="59118"/>
          <a:stretch/>
        </p:blipFill>
        <p:spPr bwMode="auto">
          <a:xfrm>
            <a:off x="7439067" y="1028355"/>
            <a:ext cx="1885324" cy="3644959"/>
          </a:xfrm>
          <a:prstGeom prst="rect">
            <a:avLst/>
          </a:prstGeom>
          <a:ln>
            <a:noFill/>
          </a:ln>
          <a:extLst>
            <a:ext uri="{53640926-AAD7-44D8-BBD7-CCE9431645EC}">
              <a14:shadowObscured xmlns:a14="http://schemas.microsoft.com/office/drawing/2010/main"/>
            </a:ext>
          </a:extLst>
        </p:spPr>
      </p:pic>
      <p:pic>
        <p:nvPicPr>
          <p:cNvPr id="32" name="Picture 31" descr="A collage of images of different shapes&#10;&#10;Description automatically generated">
            <a:extLst>
              <a:ext uri="{FF2B5EF4-FFF2-40B4-BE49-F238E27FC236}">
                <a16:creationId xmlns:a16="http://schemas.microsoft.com/office/drawing/2014/main" id="{53FD3617-A99A-031C-EABE-A10AEF29A042}"/>
              </a:ext>
            </a:extLst>
          </p:cNvPr>
          <p:cNvPicPr>
            <a:picLocks noChangeAspect="1"/>
          </p:cNvPicPr>
          <p:nvPr/>
        </p:nvPicPr>
        <p:blipFill rotWithShape="1">
          <a:blip r:embed="rId2">
            <a:extLst>
              <a:ext uri="{28A0092B-C50C-407E-A947-70E740481C1C}">
                <a14:useLocalDpi xmlns:a14="http://schemas.microsoft.com/office/drawing/2010/main" val="0"/>
              </a:ext>
            </a:extLst>
          </a:blip>
          <a:srcRect l="19551" t="59118" r="70513" b="8780"/>
          <a:stretch/>
        </p:blipFill>
        <p:spPr bwMode="auto">
          <a:xfrm>
            <a:off x="9489084" y="1054693"/>
            <a:ext cx="1921144" cy="3624672"/>
          </a:xfrm>
          <a:prstGeom prst="rect">
            <a:avLst/>
          </a:prstGeom>
          <a:ln>
            <a:noFill/>
          </a:ln>
          <a:extLst>
            <a:ext uri="{53640926-AAD7-44D8-BBD7-CCE9431645EC}">
              <a14:shadowObscured xmlns:a14="http://schemas.microsoft.com/office/drawing/2010/main"/>
            </a:ext>
          </a:extLst>
        </p:spPr>
      </p:pic>
      <p:pic>
        <p:nvPicPr>
          <p:cNvPr id="5" name="Picture 4" descr="A collage of images of different shapes&#10;&#10;Description automatically generated">
            <a:extLst>
              <a:ext uri="{FF2B5EF4-FFF2-40B4-BE49-F238E27FC236}">
                <a16:creationId xmlns:a16="http://schemas.microsoft.com/office/drawing/2014/main" id="{BBB40F16-A2D7-3809-6E36-89E9CFA640D8}"/>
              </a:ext>
            </a:extLst>
          </p:cNvPr>
          <p:cNvPicPr>
            <a:picLocks noChangeAspect="1"/>
          </p:cNvPicPr>
          <p:nvPr/>
        </p:nvPicPr>
        <p:blipFill rotWithShape="1">
          <a:blip r:embed="rId3">
            <a:extLst>
              <a:ext uri="{28A0092B-C50C-407E-A947-70E740481C1C}">
                <a14:useLocalDpi xmlns:a14="http://schemas.microsoft.com/office/drawing/2010/main" val="0"/>
              </a:ext>
            </a:extLst>
          </a:blip>
          <a:srcRect l="69712" t="9329" r="20673" b="58844"/>
          <a:stretch/>
        </p:blipFill>
        <p:spPr bwMode="auto">
          <a:xfrm>
            <a:off x="381759" y="1029293"/>
            <a:ext cx="1909575" cy="3692342"/>
          </a:xfrm>
          <a:prstGeom prst="rect">
            <a:avLst/>
          </a:prstGeom>
          <a:ln>
            <a:noFill/>
          </a:ln>
          <a:extLst>
            <a:ext uri="{53640926-AAD7-44D8-BBD7-CCE9431645EC}">
              <a14:shadowObscured xmlns:a14="http://schemas.microsoft.com/office/drawing/2010/main"/>
            </a:ext>
          </a:extLst>
        </p:spPr>
      </p:pic>
      <p:pic>
        <p:nvPicPr>
          <p:cNvPr id="6" name="Picture 5" descr="A collage of images of different shapes&#10;&#10;Description automatically generated">
            <a:extLst>
              <a:ext uri="{FF2B5EF4-FFF2-40B4-BE49-F238E27FC236}">
                <a16:creationId xmlns:a16="http://schemas.microsoft.com/office/drawing/2014/main" id="{270B9AEC-1B77-B829-7CE6-1B8D2DACA7D3}"/>
              </a:ext>
            </a:extLst>
          </p:cNvPr>
          <p:cNvPicPr>
            <a:picLocks noChangeAspect="1"/>
          </p:cNvPicPr>
          <p:nvPr/>
        </p:nvPicPr>
        <p:blipFill rotWithShape="1">
          <a:blip r:embed="rId3">
            <a:extLst>
              <a:ext uri="{28A0092B-C50C-407E-A947-70E740481C1C}">
                <a14:useLocalDpi xmlns:a14="http://schemas.microsoft.com/office/drawing/2010/main" val="0"/>
              </a:ext>
            </a:extLst>
          </a:blip>
          <a:srcRect l="19700" t="58442" r="70512" b="8633"/>
          <a:stretch/>
        </p:blipFill>
        <p:spPr bwMode="auto">
          <a:xfrm>
            <a:off x="2457093" y="1029292"/>
            <a:ext cx="1878563" cy="3692477"/>
          </a:xfrm>
          <a:prstGeom prst="rect">
            <a:avLst/>
          </a:prstGeom>
          <a:ln>
            <a:noFill/>
          </a:ln>
          <a:extLst>
            <a:ext uri="{53640926-AAD7-44D8-BBD7-CCE9431645EC}">
              <a14:shadowObscured xmlns:a14="http://schemas.microsoft.com/office/drawing/2010/main"/>
            </a:ext>
          </a:extLst>
        </p:spPr>
      </p:pic>
      <p:sp>
        <p:nvSpPr>
          <p:cNvPr id="4" name="Slide Number Placeholder 3"/>
          <p:cNvSpPr>
            <a:spLocks noGrp="1"/>
          </p:cNvSpPr>
          <p:nvPr>
            <p:ph type="sldNum" sz="quarter" idx="12"/>
          </p:nvPr>
        </p:nvSpPr>
        <p:spPr/>
        <p:txBody>
          <a:bodyPr/>
          <a:lstStyle/>
          <a:p>
            <a:fld id="{3E6760D5-C8F1-4153-B235-003BFAD3B575}" type="slidenum">
              <a:rPr lang="en-US" smtClean="0"/>
              <a:t>29</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58370" y="745513"/>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a:xfrm>
            <a:off x="838200" y="6356349"/>
            <a:ext cx="2743200" cy="365125"/>
          </a:xfrm>
        </p:spPr>
        <p:txBody>
          <a:bodyPr/>
          <a:lstStyle/>
          <a:p>
            <a:fld id="{5ED49045-92B1-574A-9071-3A3E4832CB6E}" type="datetime1">
              <a:rPr lang="en-US" smtClean="0"/>
              <a:t>04-Apr-24</a:t>
            </a:fld>
            <a:endParaRPr lang="en-US" dirty="0"/>
          </a:p>
        </p:txBody>
      </p:sp>
      <p:sp>
        <p:nvSpPr>
          <p:cNvPr id="64" name="Title 1">
            <a:extLst>
              <a:ext uri="{FF2B5EF4-FFF2-40B4-BE49-F238E27FC236}">
                <a16:creationId xmlns:a16="http://schemas.microsoft.com/office/drawing/2014/main" id="{B26C6FAE-EDA9-D934-0BDD-6AB2AFF47EB3}"/>
              </a:ext>
            </a:extLst>
          </p:cNvPr>
          <p:cNvSpPr txBox="1">
            <a:spLocks/>
          </p:cNvSpPr>
          <p:nvPr/>
        </p:nvSpPr>
        <p:spPr>
          <a:xfrm>
            <a:off x="76835" y="263087"/>
            <a:ext cx="11928572" cy="39995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a:solidFill>
                  <a:srgbClr val="002060"/>
                </a:solidFill>
                <a:latin typeface="Georgia" panose="02040502050405020303" pitchFamily="18" charset="0"/>
                <a:cs typeface="Times New Roman" panose="02020603050405020304" pitchFamily="18" charset="0"/>
              </a:rPr>
              <a:t>CT-Scan – Sample D2V</a:t>
            </a:r>
            <a:endParaRPr lang="en-US" sz="2800" b="1" dirty="0">
              <a:solidFill>
                <a:srgbClr val="002060"/>
              </a:solidFill>
              <a:latin typeface="Georgia" panose="02040502050405020303" pitchFamily="18" charset="0"/>
            </a:endParaRPr>
          </a:p>
        </p:txBody>
      </p:sp>
      <p:sp>
        <p:nvSpPr>
          <p:cNvPr id="7" name="TextBox 6">
            <a:extLst>
              <a:ext uri="{FF2B5EF4-FFF2-40B4-BE49-F238E27FC236}">
                <a16:creationId xmlns:a16="http://schemas.microsoft.com/office/drawing/2014/main" id="{E7585AF0-C480-E9F7-B535-4A1AF90191A5}"/>
              </a:ext>
            </a:extLst>
          </p:cNvPr>
          <p:cNvSpPr txBox="1"/>
          <p:nvPr/>
        </p:nvSpPr>
        <p:spPr>
          <a:xfrm>
            <a:off x="1054250" y="5419459"/>
            <a:ext cx="2311099" cy="400110"/>
          </a:xfrm>
          <a:prstGeom prst="rect">
            <a:avLst/>
          </a:prstGeom>
          <a:noFill/>
        </p:spPr>
        <p:txBody>
          <a:bodyPr wrap="square" rtlCol="0">
            <a:spAutoFit/>
          </a:bodyPr>
          <a:lstStyle/>
          <a:p>
            <a:pPr algn="ctr"/>
            <a:r>
              <a:rPr lang="en-US" sz="2000" b="1" dirty="0">
                <a:solidFill>
                  <a:srgbClr val="002060"/>
                </a:solidFill>
                <a:latin typeface="Georgia" panose="02040502050405020303" pitchFamily="18" charset="0"/>
              </a:rPr>
              <a:t>D2V1</a:t>
            </a:r>
          </a:p>
        </p:txBody>
      </p:sp>
      <p:sp>
        <p:nvSpPr>
          <p:cNvPr id="8" name="TextBox 7">
            <a:extLst>
              <a:ext uri="{FF2B5EF4-FFF2-40B4-BE49-F238E27FC236}">
                <a16:creationId xmlns:a16="http://schemas.microsoft.com/office/drawing/2014/main" id="{83A768B3-6FF4-7E0E-DBD6-AA108C944F74}"/>
              </a:ext>
            </a:extLst>
          </p:cNvPr>
          <p:cNvSpPr txBox="1"/>
          <p:nvPr/>
        </p:nvSpPr>
        <p:spPr>
          <a:xfrm>
            <a:off x="196516" y="4766348"/>
            <a:ext cx="2311099" cy="400110"/>
          </a:xfrm>
          <a:prstGeom prst="rect">
            <a:avLst/>
          </a:prstGeom>
          <a:noFill/>
        </p:spPr>
        <p:txBody>
          <a:bodyPr wrap="square" rtlCol="0">
            <a:spAutoFit/>
          </a:bodyPr>
          <a:lstStyle/>
          <a:p>
            <a:pPr algn="ctr"/>
            <a:r>
              <a:rPr lang="en-US" sz="2000" b="1" dirty="0">
                <a:solidFill>
                  <a:schemeClr val="accent2"/>
                </a:solidFill>
                <a:latin typeface="Georgia" panose="02040502050405020303" pitchFamily="18" charset="0"/>
              </a:rPr>
              <a:t>Front View</a:t>
            </a:r>
          </a:p>
        </p:txBody>
      </p:sp>
      <p:sp>
        <p:nvSpPr>
          <p:cNvPr id="9" name="TextBox 8">
            <a:extLst>
              <a:ext uri="{FF2B5EF4-FFF2-40B4-BE49-F238E27FC236}">
                <a16:creationId xmlns:a16="http://schemas.microsoft.com/office/drawing/2014/main" id="{07E88FC1-ADC5-0F9A-0BD2-F65FCADADBAB}"/>
              </a:ext>
            </a:extLst>
          </p:cNvPr>
          <p:cNvSpPr txBox="1"/>
          <p:nvPr/>
        </p:nvSpPr>
        <p:spPr>
          <a:xfrm>
            <a:off x="7977230" y="5419459"/>
            <a:ext cx="2311099" cy="400110"/>
          </a:xfrm>
          <a:prstGeom prst="rect">
            <a:avLst/>
          </a:prstGeom>
          <a:noFill/>
        </p:spPr>
        <p:txBody>
          <a:bodyPr wrap="square" rtlCol="0">
            <a:spAutoFit/>
          </a:bodyPr>
          <a:lstStyle/>
          <a:p>
            <a:pPr algn="ctr"/>
            <a:r>
              <a:rPr lang="en-US" sz="2000" b="1" dirty="0">
                <a:solidFill>
                  <a:srgbClr val="002060"/>
                </a:solidFill>
                <a:latin typeface="Georgia" panose="02040502050405020303" pitchFamily="18" charset="0"/>
              </a:rPr>
              <a:t>D2V2</a:t>
            </a:r>
          </a:p>
        </p:txBody>
      </p:sp>
      <p:sp>
        <p:nvSpPr>
          <p:cNvPr id="10" name="TextBox 9">
            <a:extLst>
              <a:ext uri="{FF2B5EF4-FFF2-40B4-BE49-F238E27FC236}">
                <a16:creationId xmlns:a16="http://schemas.microsoft.com/office/drawing/2014/main" id="{D3AF82F4-CBF6-A221-1763-5D9F98ED81B4}"/>
              </a:ext>
            </a:extLst>
          </p:cNvPr>
          <p:cNvSpPr txBox="1"/>
          <p:nvPr/>
        </p:nvSpPr>
        <p:spPr>
          <a:xfrm>
            <a:off x="39137" y="2936976"/>
            <a:ext cx="2311099" cy="261610"/>
          </a:xfrm>
          <a:prstGeom prst="rect">
            <a:avLst/>
          </a:prstGeom>
          <a:noFill/>
        </p:spPr>
        <p:txBody>
          <a:bodyPr wrap="square" rtlCol="0">
            <a:spAutoFit/>
          </a:bodyPr>
          <a:lstStyle/>
          <a:p>
            <a:pPr algn="ctr"/>
            <a:r>
              <a:rPr lang="en-US" sz="1100" dirty="0">
                <a:solidFill>
                  <a:srgbClr val="FFFF00"/>
                </a:solidFill>
              </a:rPr>
              <a:t>Induced Fracture</a:t>
            </a:r>
          </a:p>
        </p:txBody>
      </p:sp>
      <p:sp>
        <p:nvSpPr>
          <p:cNvPr id="11" name="TextBox 10">
            <a:extLst>
              <a:ext uri="{FF2B5EF4-FFF2-40B4-BE49-F238E27FC236}">
                <a16:creationId xmlns:a16="http://schemas.microsoft.com/office/drawing/2014/main" id="{47B787B7-2245-1C85-8CFD-EE5CE54FF1BC}"/>
              </a:ext>
            </a:extLst>
          </p:cNvPr>
          <p:cNvSpPr txBox="1"/>
          <p:nvPr/>
        </p:nvSpPr>
        <p:spPr>
          <a:xfrm>
            <a:off x="857789" y="3294735"/>
            <a:ext cx="2311099" cy="261610"/>
          </a:xfrm>
          <a:prstGeom prst="rect">
            <a:avLst/>
          </a:prstGeom>
          <a:noFill/>
        </p:spPr>
        <p:txBody>
          <a:bodyPr wrap="square" rtlCol="0">
            <a:spAutoFit/>
          </a:bodyPr>
          <a:lstStyle/>
          <a:p>
            <a:pPr algn="ctr"/>
            <a:r>
              <a:rPr lang="en-US" sz="1100" dirty="0">
                <a:solidFill>
                  <a:srgbClr val="FFFF00"/>
                </a:solidFill>
              </a:rPr>
              <a:t>Pyrite</a:t>
            </a:r>
          </a:p>
        </p:txBody>
      </p:sp>
      <p:sp>
        <p:nvSpPr>
          <p:cNvPr id="12" name="TextBox 11">
            <a:extLst>
              <a:ext uri="{FF2B5EF4-FFF2-40B4-BE49-F238E27FC236}">
                <a16:creationId xmlns:a16="http://schemas.microsoft.com/office/drawing/2014/main" id="{90C49032-F8A9-A884-63D5-AFDB9D4DF2A4}"/>
              </a:ext>
            </a:extLst>
          </p:cNvPr>
          <p:cNvSpPr txBox="1"/>
          <p:nvPr/>
        </p:nvSpPr>
        <p:spPr>
          <a:xfrm>
            <a:off x="-170185" y="2736224"/>
            <a:ext cx="2311099" cy="261610"/>
          </a:xfrm>
          <a:prstGeom prst="rect">
            <a:avLst/>
          </a:prstGeom>
          <a:noFill/>
        </p:spPr>
        <p:txBody>
          <a:bodyPr wrap="square" rtlCol="0">
            <a:spAutoFit/>
          </a:bodyPr>
          <a:lstStyle/>
          <a:p>
            <a:pPr algn="ctr"/>
            <a:r>
              <a:rPr lang="en-US" sz="1100" dirty="0">
                <a:solidFill>
                  <a:srgbClr val="FFFF00"/>
                </a:solidFill>
              </a:rPr>
              <a:t>Carb</a:t>
            </a:r>
          </a:p>
        </p:txBody>
      </p:sp>
      <p:sp>
        <p:nvSpPr>
          <p:cNvPr id="13" name="TextBox 12">
            <a:extLst>
              <a:ext uri="{FF2B5EF4-FFF2-40B4-BE49-F238E27FC236}">
                <a16:creationId xmlns:a16="http://schemas.microsoft.com/office/drawing/2014/main" id="{9710D3C2-AC70-4E92-5969-EFB9EF0549A9}"/>
              </a:ext>
            </a:extLst>
          </p:cNvPr>
          <p:cNvSpPr txBox="1"/>
          <p:nvPr/>
        </p:nvSpPr>
        <p:spPr>
          <a:xfrm>
            <a:off x="2896752" y="2676834"/>
            <a:ext cx="2311099" cy="261610"/>
          </a:xfrm>
          <a:prstGeom prst="rect">
            <a:avLst/>
          </a:prstGeom>
          <a:noFill/>
        </p:spPr>
        <p:txBody>
          <a:bodyPr wrap="square" rtlCol="0">
            <a:spAutoFit/>
          </a:bodyPr>
          <a:lstStyle/>
          <a:p>
            <a:pPr algn="ctr"/>
            <a:r>
              <a:rPr lang="en-US" sz="1100" dirty="0">
                <a:solidFill>
                  <a:srgbClr val="FFFF00"/>
                </a:solidFill>
              </a:rPr>
              <a:t>Pyrite</a:t>
            </a:r>
          </a:p>
        </p:txBody>
      </p:sp>
      <p:sp>
        <p:nvSpPr>
          <p:cNvPr id="14" name="TextBox 13">
            <a:extLst>
              <a:ext uri="{FF2B5EF4-FFF2-40B4-BE49-F238E27FC236}">
                <a16:creationId xmlns:a16="http://schemas.microsoft.com/office/drawing/2014/main" id="{A56496C2-0279-2DA6-24F6-68C65795B363}"/>
              </a:ext>
            </a:extLst>
          </p:cNvPr>
          <p:cNvSpPr txBox="1"/>
          <p:nvPr/>
        </p:nvSpPr>
        <p:spPr>
          <a:xfrm>
            <a:off x="334437" y="2052585"/>
            <a:ext cx="2311099" cy="261610"/>
          </a:xfrm>
          <a:prstGeom prst="rect">
            <a:avLst/>
          </a:prstGeom>
          <a:noFill/>
        </p:spPr>
        <p:txBody>
          <a:bodyPr wrap="square" rtlCol="0">
            <a:spAutoFit/>
          </a:bodyPr>
          <a:lstStyle/>
          <a:p>
            <a:pPr algn="ctr"/>
            <a:r>
              <a:rPr lang="en-US" sz="1100" dirty="0">
                <a:solidFill>
                  <a:srgbClr val="FFFF00"/>
                </a:solidFill>
              </a:rPr>
              <a:t>Quartz + clay</a:t>
            </a:r>
          </a:p>
        </p:txBody>
      </p:sp>
      <p:sp>
        <p:nvSpPr>
          <p:cNvPr id="15" name="TextBox 14">
            <a:extLst>
              <a:ext uri="{FF2B5EF4-FFF2-40B4-BE49-F238E27FC236}">
                <a16:creationId xmlns:a16="http://schemas.microsoft.com/office/drawing/2014/main" id="{7D8B8916-D5FA-C342-8ADD-0203F95FC27D}"/>
              </a:ext>
            </a:extLst>
          </p:cNvPr>
          <p:cNvSpPr txBox="1"/>
          <p:nvPr/>
        </p:nvSpPr>
        <p:spPr>
          <a:xfrm rot="16200000">
            <a:off x="2266249" y="3548746"/>
            <a:ext cx="2311099" cy="261610"/>
          </a:xfrm>
          <a:prstGeom prst="rect">
            <a:avLst/>
          </a:prstGeom>
          <a:noFill/>
        </p:spPr>
        <p:txBody>
          <a:bodyPr wrap="square" rtlCol="0">
            <a:spAutoFit/>
          </a:bodyPr>
          <a:lstStyle/>
          <a:p>
            <a:pPr algn="ctr"/>
            <a:r>
              <a:rPr lang="en-US" sz="1100" dirty="0">
                <a:solidFill>
                  <a:srgbClr val="FFFF00"/>
                </a:solidFill>
              </a:rPr>
              <a:t>Main cutting</a:t>
            </a:r>
          </a:p>
        </p:txBody>
      </p:sp>
      <p:sp>
        <p:nvSpPr>
          <p:cNvPr id="16" name="TextBox 15">
            <a:extLst>
              <a:ext uri="{FF2B5EF4-FFF2-40B4-BE49-F238E27FC236}">
                <a16:creationId xmlns:a16="http://schemas.microsoft.com/office/drawing/2014/main" id="{63F14E59-317F-ECB9-FE2E-170707729267}"/>
              </a:ext>
            </a:extLst>
          </p:cNvPr>
          <p:cNvSpPr txBox="1"/>
          <p:nvPr/>
        </p:nvSpPr>
        <p:spPr>
          <a:xfrm>
            <a:off x="2209800" y="2310317"/>
            <a:ext cx="2311099" cy="261610"/>
          </a:xfrm>
          <a:prstGeom prst="rect">
            <a:avLst/>
          </a:prstGeom>
          <a:noFill/>
        </p:spPr>
        <p:txBody>
          <a:bodyPr wrap="square" rtlCol="0">
            <a:spAutoFit/>
          </a:bodyPr>
          <a:lstStyle/>
          <a:p>
            <a:pPr algn="ctr"/>
            <a:r>
              <a:rPr lang="en-US" sz="1100" dirty="0">
                <a:solidFill>
                  <a:srgbClr val="FFFF00"/>
                </a:solidFill>
              </a:rPr>
              <a:t>Quartz + clay</a:t>
            </a:r>
          </a:p>
        </p:txBody>
      </p:sp>
      <p:sp>
        <p:nvSpPr>
          <p:cNvPr id="19" name="TextBox 18">
            <a:extLst>
              <a:ext uri="{FF2B5EF4-FFF2-40B4-BE49-F238E27FC236}">
                <a16:creationId xmlns:a16="http://schemas.microsoft.com/office/drawing/2014/main" id="{12891FF0-B393-20BF-D419-35DA156B000E}"/>
              </a:ext>
            </a:extLst>
          </p:cNvPr>
          <p:cNvSpPr txBox="1"/>
          <p:nvPr/>
        </p:nvSpPr>
        <p:spPr>
          <a:xfrm>
            <a:off x="2030777" y="4777014"/>
            <a:ext cx="2311099" cy="400110"/>
          </a:xfrm>
          <a:prstGeom prst="rect">
            <a:avLst/>
          </a:prstGeom>
          <a:noFill/>
        </p:spPr>
        <p:txBody>
          <a:bodyPr wrap="square" rtlCol="0">
            <a:spAutoFit/>
          </a:bodyPr>
          <a:lstStyle/>
          <a:p>
            <a:pPr algn="ctr"/>
            <a:r>
              <a:rPr lang="en-US" sz="2000" b="1" dirty="0">
                <a:solidFill>
                  <a:schemeClr val="accent2"/>
                </a:solidFill>
                <a:latin typeface="Georgia" panose="02040502050405020303" pitchFamily="18" charset="0"/>
              </a:rPr>
              <a:t>Side View</a:t>
            </a:r>
          </a:p>
        </p:txBody>
      </p:sp>
      <p:sp>
        <p:nvSpPr>
          <p:cNvPr id="20" name="TextBox 19">
            <a:extLst>
              <a:ext uri="{FF2B5EF4-FFF2-40B4-BE49-F238E27FC236}">
                <a16:creationId xmlns:a16="http://schemas.microsoft.com/office/drawing/2014/main" id="{13B958F6-8221-7F37-D72C-B21AA8974AF0}"/>
              </a:ext>
            </a:extLst>
          </p:cNvPr>
          <p:cNvSpPr txBox="1"/>
          <p:nvPr/>
        </p:nvSpPr>
        <p:spPr>
          <a:xfrm>
            <a:off x="7208440" y="4796280"/>
            <a:ext cx="2311099" cy="400110"/>
          </a:xfrm>
          <a:prstGeom prst="rect">
            <a:avLst/>
          </a:prstGeom>
          <a:noFill/>
        </p:spPr>
        <p:txBody>
          <a:bodyPr wrap="square" rtlCol="0">
            <a:spAutoFit/>
          </a:bodyPr>
          <a:lstStyle/>
          <a:p>
            <a:pPr algn="ctr"/>
            <a:r>
              <a:rPr lang="en-US" sz="2000" b="1" dirty="0">
                <a:solidFill>
                  <a:schemeClr val="accent2"/>
                </a:solidFill>
                <a:latin typeface="Georgia" panose="02040502050405020303" pitchFamily="18" charset="0"/>
              </a:rPr>
              <a:t>Front View</a:t>
            </a:r>
          </a:p>
        </p:txBody>
      </p:sp>
      <p:sp>
        <p:nvSpPr>
          <p:cNvPr id="21" name="TextBox 20">
            <a:extLst>
              <a:ext uri="{FF2B5EF4-FFF2-40B4-BE49-F238E27FC236}">
                <a16:creationId xmlns:a16="http://schemas.microsoft.com/office/drawing/2014/main" id="{A5A61FA9-220B-52B4-D516-AEE588D808C5}"/>
              </a:ext>
            </a:extLst>
          </p:cNvPr>
          <p:cNvSpPr txBox="1"/>
          <p:nvPr/>
        </p:nvSpPr>
        <p:spPr>
          <a:xfrm>
            <a:off x="9042701" y="4806946"/>
            <a:ext cx="2311099" cy="400110"/>
          </a:xfrm>
          <a:prstGeom prst="rect">
            <a:avLst/>
          </a:prstGeom>
          <a:noFill/>
        </p:spPr>
        <p:txBody>
          <a:bodyPr wrap="square" rtlCol="0">
            <a:spAutoFit/>
          </a:bodyPr>
          <a:lstStyle/>
          <a:p>
            <a:pPr algn="ctr"/>
            <a:r>
              <a:rPr lang="en-US" sz="2000" b="1" dirty="0">
                <a:solidFill>
                  <a:schemeClr val="accent2"/>
                </a:solidFill>
                <a:latin typeface="Georgia" panose="02040502050405020303" pitchFamily="18" charset="0"/>
              </a:rPr>
              <a:t>Side View</a:t>
            </a:r>
          </a:p>
        </p:txBody>
      </p:sp>
      <p:sp>
        <p:nvSpPr>
          <p:cNvPr id="23" name="TextBox 22">
            <a:extLst>
              <a:ext uri="{FF2B5EF4-FFF2-40B4-BE49-F238E27FC236}">
                <a16:creationId xmlns:a16="http://schemas.microsoft.com/office/drawing/2014/main" id="{010AB2B9-7C13-32FE-AD21-F17AA0A1BB12}"/>
              </a:ext>
            </a:extLst>
          </p:cNvPr>
          <p:cNvSpPr txBox="1"/>
          <p:nvPr/>
        </p:nvSpPr>
        <p:spPr>
          <a:xfrm>
            <a:off x="4673748" y="4806946"/>
            <a:ext cx="2311099" cy="400110"/>
          </a:xfrm>
          <a:prstGeom prst="rect">
            <a:avLst/>
          </a:prstGeom>
          <a:noFill/>
        </p:spPr>
        <p:txBody>
          <a:bodyPr wrap="square" rtlCol="0">
            <a:spAutoFit/>
          </a:bodyPr>
          <a:lstStyle/>
          <a:p>
            <a:pPr algn="ctr"/>
            <a:r>
              <a:rPr lang="en-US" sz="2000" b="1" dirty="0">
                <a:solidFill>
                  <a:schemeClr val="accent2"/>
                </a:solidFill>
                <a:latin typeface="Georgia" panose="02040502050405020303" pitchFamily="18" charset="0"/>
              </a:rPr>
              <a:t>Solid View</a:t>
            </a:r>
          </a:p>
        </p:txBody>
      </p:sp>
      <p:sp>
        <p:nvSpPr>
          <p:cNvPr id="24" name="TextBox 23">
            <a:extLst>
              <a:ext uri="{FF2B5EF4-FFF2-40B4-BE49-F238E27FC236}">
                <a16:creationId xmlns:a16="http://schemas.microsoft.com/office/drawing/2014/main" id="{21DEC984-2CC2-586C-BD90-C94344517C8C}"/>
              </a:ext>
            </a:extLst>
          </p:cNvPr>
          <p:cNvSpPr txBox="1"/>
          <p:nvPr/>
        </p:nvSpPr>
        <p:spPr>
          <a:xfrm rot="21397258">
            <a:off x="7081899" y="2898272"/>
            <a:ext cx="2311099" cy="261610"/>
          </a:xfrm>
          <a:prstGeom prst="rect">
            <a:avLst/>
          </a:prstGeom>
          <a:noFill/>
        </p:spPr>
        <p:txBody>
          <a:bodyPr wrap="square" rtlCol="0">
            <a:spAutoFit/>
          </a:bodyPr>
          <a:lstStyle/>
          <a:p>
            <a:pPr algn="ctr"/>
            <a:r>
              <a:rPr lang="en-US" sz="1100" dirty="0">
                <a:solidFill>
                  <a:srgbClr val="FFFF00"/>
                </a:solidFill>
              </a:rPr>
              <a:t>Induced Fracture</a:t>
            </a:r>
          </a:p>
        </p:txBody>
      </p:sp>
      <p:sp>
        <p:nvSpPr>
          <p:cNvPr id="25" name="TextBox 24">
            <a:extLst>
              <a:ext uri="{FF2B5EF4-FFF2-40B4-BE49-F238E27FC236}">
                <a16:creationId xmlns:a16="http://schemas.microsoft.com/office/drawing/2014/main" id="{C43239FD-0948-3DC2-0D20-744D49FAD74D}"/>
              </a:ext>
            </a:extLst>
          </p:cNvPr>
          <p:cNvSpPr txBox="1"/>
          <p:nvPr/>
        </p:nvSpPr>
        <p:spPr>
          <a:xfrm>
            <a:off x="8113178" y="2982898"/>
            <a:ext cx="1748833" cy="261610"/>
          </a:xfrm>
          <a:prstGeom prst="rect">
            <a:avLst/>
          </a:prstGeom>
          <a:noFill/>
        </p:spPr>
        <p:txBody>
          <a:bodyPr wrap="square" rtlCol="0">
            <a:spAutoFit/>
          </a:bodyPr>
          <a:lstStyle/>
          <a:p>
            <a:pPr algn="ctr"/>
            <a:r>
              <a:rPr lang="en-US" sz="1100" dirty="0">
                <a:solidFill>
                  <a:srgbClr val="FFFF00"/>
                </a:solidFill>
              </a:rPr>
              <a:t>Pyrite</a:t>
            </a:r>
          </a:p>
        </p:txBody>
      </p:sp>
      <p:sp>
        <p:nvSpPr>
          <p:cNvPr id="26" name="TextBox 25">
            <a:extLst>
              <a:ext uri="{FF2B5EF4-FFF2-40B4-BE49-F238E27FC236}">
                <a16:creationId xmlns:a16="http://schemas.microsoft.com/office/drawing/2014/main" id="{F4B937C2-BB50-F143-967A-C14E7CCF2623}"/>
              </a:ext>
            </a:extLst>
          </p:cNvPr>
          <p:cNvSpPr txBox="1"/>
          <p:nvPr/>
        </p:nvSpPr>
        <p:spPr>
          <a:xfrm>
            <a:off x="7781254" y="2350528"/>
            <a:ext cx="2311099" cy="261610"/>
          </a:xfrm>
          <a:prstGeom prst="rect">
            <a:avLst/>
          </a:prstGeom>
          <a:noFill/>
        </p:spPr>
        <p:txBody>
          <a:bodyPr wrap="square" rtlCol="0">
            <a:spAutoFit/>
          </a:bodyPr>
          <a:lstStyle/>
          <a:p>
            <a:pPr algn="ctr"/>
            <a:r>
              <a:rPr lang="en-US" sz="1100" dirty="0">
                <a:solidFill>
                  <a:srgbClr val="FFFF00"/>
                </a:solidFill>
              </a:rPr>
              <a:t>Carb</a:t>
            </a:r>
          </a:p>
        </p:txBody>
      </p:sp>
      <p:sp>
        <p:nvSpPr>
          <p:cNvPr id="27" name="TextBox 26">
            <a:extLst>
              <a:ext uri="{FF2B5EF4-FFF2-40B4-BE49-F238E27FC236}">
                <a16:creationId xmlns:a16="http://schemas.microsoft.com/office/drawing/2014/main" id="{148AD07B-7375-31D4-544D-97DD40F5CFE6}"/>
              </a:ext>
            </a:extLst>
          </p:cNvPr>
          <p:cNvSpPr txBox="1"/>
          <p:nvPr/>
        </p:nvSpPr>
        <p:spPr>
          <a:xfrm>
            <a:off x="7160016" y="1302073"/>
            <a:ext cx="2311099" cy="261610"/>
          </a:xfrm>
          <a:prstGeom prst="rect">
            <a:avLst/>
          </a:prstGeom>
          <a:noFill/>
        </p:spPr>
        <p:txBody>
          <a:bodyPr wrap="square" rtlCol="0">
            <a:spAutoFit/>
          </a:bodyPr>
          <a:lstStyle/>
          <a:p>
            <a:pPr algn="ctr"/>
            <a:r>
              <a:rPr lang="en-US" sz="1100" dirty="0">
                <a:solidFill>
                  <a:srgbClr val="FFFF00"/>
                </a:solidFill>
              </a:rPr>
              <a:t>Quartz + clay</a:t>
            </a:r>
          </a:p>
        </p:txBody>
      </p:sp>
      <p:sp>
        <p:nvSpPr>
          <p:cNvPr id="28" name="TextBox 27">
            <a:extLst>
              <a:ext uri="{FF2B5EF4-FFF2-40B4-BE49-F238E27FC236}">
                <a16:creationId xmlns:a16="http://schemas.microsoft.com/office/drawing/2014/main" id="{5B2B1E32-21C4-C45B-ED28-A3B75FAA55E2}"/>
              </a:ext>
            </a:extLst>
          </p:cNvPr>
          <p:cNvSpPr txBox="1"/>
          <p:nvPr/>
        </p:nvSpPr>
        <p:spPr>
          <a:xfrm>
            <a:off x="8921665" y="3588108"/>
            <a:ext cx="2311099" cy="261610"/>
          </a:xfrm>
          <a:prstGeom prst="rect">
            <a:avLst/>
          </a:prstGeom>
          <a:noFill/>
        </p:spPr>
        <p:txBody>
          <a:bodyPr wrap="square" rtlCol="0">
            <a:spAutoFit/>
          </a:bodyPr>
          <a:lstStyle/>
          <a:p>
            <a:pPr algn="ctr"/>
            <a:r>
              <a:rPr lang="en-US" sz="1100" dirty="0">
                <a:solidFill>
                  <a:srgbClr val="FFFF00"/>
                </a:solidFill>
              </a:rPr>
              <a:t>Carb</a:t>
            </a:r>
          </a:p>
        </p:txBody>
      </p:sp>
      <p:sp>
        <p:nvSpPr>
          <p:cNvPr id="29" name="TextBox 28">
            <a:extLst>
              <a:ext uri="{FF2B5EF4-FFF2-40B4-BE49-F238E27FC236}">
                <a16:creationId xmlns:a16="http://schemas.microsoft.com/office/drawing/2014/main" id="{1D1FA8E3-DEB3-8C30-CBDB-B5A14D03BE31}"/>
              </a:ext>
            </a:extLst>
          </p:cNvPr>
          <p:cNvSpPr txBox="1"/>
          <p:nvPr/>
        </p:nvSpPr>
        <p:spPr>
          <a:xfrm rot="16200000">
            <a:off x="9229266" y="2485544"/>
            <a:ext cx="2311099" cy="261610"/>
          </a:xfrm>
          <a:prstGeom prst="rect">
            <a:avLst/>
          </a:prstGeom>
          <a:noFill/>
        </p:spPr>
        <p:txBody>
          <a:bodyPr wrap="square" rtlCol="0">
            <a:spAutoFit/>
          </a:bodyPr>
          <a:lstStyle/>
          <a:p>
            <a:pPr algn="ctr"/>
            <a:r>
              <a:rPr lang="en-US" sz="1100" dirty="0">
                <a:solidFill>
                  <a:srgbClr val="FFFF00"/>
                </a:solidFill>
              </a:rPr>
              <a:t>Main cutting</a:t>
            </a:r>
          </a:p>
        </p:txBody>
      </p:sp>
      <p:sp>
        <p:nvSpPr>
          <p:cNvPr id="30" name="TextBox 29">
            <a:extLst>
              <a:ext uri="{FF2B5EF4-FFF2-40B4-BE49-F238E27FC236}">
                <a16:creationId xmlns:a16="http://schemas.microsoft.com/office/drawing/2014/main" id="{635A6ADB-AE56-2C6E-105E-2A8C633F99B1}"/>
              </a:ext>
            </a:extLst>
          </p:cNvPr>
          <p:cNvSpPr txBox="1"/>
          <p:nvPr/>
        </p:nvSpPr>
        <p:spPr>
          <a:xfrm>
            <a:off x="9930697" y="3384559"/>
            <a:ext cx="1921144" cy="261610"/>
          </a:xfrm>
          <a:prstGeom prst="rect">
            <a:avLst/>
          </a:prstGeom>
          <a:noFill/>
        </p:spPr>
        <p:txBody>
          <a:bodyPr wrap="square" rtlCol="0">
            <a:spAutoFit/>
          </a:bodyPr>
          <a:lstStyle/>
          <a:p>
            <a:pPr algn="ctr"/>
            <a:r>
              <a:rPr lang="en-US" sz="1100" dirty="0">
                <a:solidFill>
                  <a:srgbClr val="FFFF00"/>
                </a:solidFill>
              </a:rPr>
              <a:t>Quartz + clay</a:t>
            </a:r>
          </a:p>
        </p:txBody>
      </p:sp>
      <p:pic>
        <p:nvPicPr>
          <p:cNvPr id="33" name="Picture 32" descr="A collage of images of different shapes&#10;&#10;Description automatically generated">
            <a:extLst>
              <a:ext uri="{FF2B5EF4-FFF2-40B4-BE49-F238E27FC236}">
                <a16:creationId xmlns:a16="http://schemas.microsoft.com/office/drawing/2014/main" id="{93304F71-1DFA-1F92-8EBF-5FF71449EE7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71154" t="63045" r="21955" b="13024"/>
          <a:stretch/>
        </p:blipFill>
        <p:spPr bwMode="auto">
          <a:xfrm>
            <a:off x="5016970" y="1027215"/>
            <a:ext cx="1805504" cy="3665309"/>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2671609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3</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58370" y="960671"/>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B1B51ECA-C0CD-45EE-8279-F841BECC882F}" type="datetime1">
              <a:rPr lang="en-US" smtClean="0"/>
              <a:t>04-Apr-24</a:t>
            </a:fld>
            <a:endParaRPr lang="en-US" dirty="0"/>
          </a:p>
        </p:txBody>
      </p:sp>
      <p:sp>
        <p:nvSpPr>
          <p:cNvPr id="8" name="TextBox 7">
            <a:extLst>
              <a:ext uri="{FF2B5EF4-FFF2-40B4-BE49-F238E27FC236}">
                <a16:creationId xmlns:a16="http://schemas.microsoft.com/office/drawing/2014/main" id="{5CFD9453-8C88-2191-0969-B7672F0F3BEA}"/>
              </a:ext>
            </a:extLst>
          </p:cNvPr>
          <p:cNvSpPr txBox="1"/>
          <p:nvPr/>
        </p:nvSpPr>
        <p:spPr>
          <a:xfrm>
            <a:off x="714374" y="5808195"/>
            <a:ext cx="10996227" cy="707886"/>
          </a:xfrm>
          <a:prstGeom prst="rect">
            <a:avLst/>
          </a:prstGeom>
          <a:noFill/>
        </p:spPr>
        <p:txBody>
          <a:bodyPr wrap="square" rtlCol="0">
            <a:spAutoFit/>
          </a:bodyPr>
          <a:lstStyle/>
          <a:p>
            <a:pPr algn="just"/>
            <a:r>
              <a:rPr lang="en-US" sz="2000" dirty="0">
                <a:latin typeface="Georgia" panose="02040502050405020303" pitchFamily="18" charset="0"/>
              </a:rPr>
              <a:t>Contributions from conventional and unconventional sources to total hydrocarbon production in USA</a:t>
            </a:r>
          </a:p>
        </p:txBody>
      </p:sp>
      <p:sp>
        <p:nvSpPr>
          <p:cNvPr id="22" name="Title 1">
            <a:extLst>
              <a:ext uri="{FF2B5EF4-FFF2-40B4-BE49-F238E27FC236}">
                <a16:creationId xmlns:a16="http://schemas.microsoft.com/office/drawing/2014/main" id="{CB242517-09BF-4ABB-DB44-AB41B526C382}"/>
              </a:ext>
            </a:extLst>
          </p:cNvPr>
          <p:cNvSpPr txBox="1">
            <a:spLocks/>
          </p:cNvSpPr>
          <p:nvPr/>
        </p:nvSpPr>
        <p:spPr>
          <a:xfrm>
            <a:off x="248202" y="415399"/>
            <a:ext cx="11928572" cy="399950"/>
          </a:xfrm>
          <a:prstGeom prst="rect">
            <a:avLst/>
          </a:prstGeom>
        </p:spPr>
        <p:txBody>
          <a:bodyPr vert="horz" lIns="91440" tIns="45720" rIns="91440" bIns="45720" rtlCol="0" anchor="ctr">
            <a:noAutofit/>
          </a:bodyPr>
          <a:lstStyle>
            <a:defPPr>
              <a:defRPr lang="en-US"/>
            </a:defPPr>
            <a:lvl1pPr algn="ctr">
              <a:lnSpc>
                <a:spcPct val="90000"/>
              </a:lnSpc>
              <a:spcBef>
                <a:spcPct val="0"/>
              </a:spcBef>
              <a:buNone/>
              <a:defRPr sz="2800" b="1">
                <a:solidFill>
                  <a:srgbClr val="002060"/>
                </a:solidFill>
                <a:latin typeface="Georgia" panose="02040502050405020303" pitchFamily="18" charset="0"/>
                <a:ea typeface="+mj-ea"/>
                <a:cs typeface="+mj-cs"/>
              </a:defRPr>
            </a:lvl1pPr>
          </a:lstStyle>
          <a:p>
            <a:r>
              <a:rPr lang="en-US" dirty="0"/>
              <a:t>OVERVIEW – Conventional versus Unconventional</a:t>
            </a:r>
          </a:p>
        </p:txBody>
      </p:sp>
      <p:pic>
        <p:nvPicPr>
          <p:cNvPr id="3" name="Picture 2">
            <a:extLst>
              <a:ext uri="{FF2B5EF4-FFF2-40B4-BE49-F238E27FC236}">
                <a16:creationId xmlns:a16="http://schemas.microsoft.com/office/drawing/2014/main" id="{82F1E518-B1D1-C671-3033-59D327994DEE}"/>
              </a:ext>
            </a:extLst>
          </p:cNvPr>
          <p:cNvPicPr>
            <a:picLocks noChangeAspect="1"/>
          </p:cNvPicPr>
          <p:nvPr/>
        </p:nvPicPr>
        <p:blipFill>
          <a:blip r:embed="rId2"/>
          <a:stretch>
            <a:fillRect/>
          </a:stretch>
        </p:blipFill>
        <p:spPr>
          <a:xfrm>
            <a:off x="722984" y="1105994"/>
            <a:ext cx="10778453" cy="4660029"/>
          </a:xfrm>
          <a:prstGeom prst="rect">
            <a:avLst/>
          </a:prstGeom>
        </p:spPr>
      </p:pic>
      <p:sp>
        <p:nvSpPr>
          <p:cNvPr id="6" name="TextBox 5">
            <a:extLst>
              <a:ext uri="{FF2B5EF4-FFF2-40B4-BE49-F238E27FC236}">
                <a16:creationId xmlns:a16="http://schemas.microsoft.com/office/drawing/2014/main" id="{18AB2EBD-C91E-AFA2-D016-B5597983C557}"/>
              </a:ext>
            </a:extLst>
          </p:cNvPr>
          <p:cNvSpPr txBox="1"/>
          <p:nvPr/>
        </p:nvSpPr>
        <p:spPr>
          <a:xfrm>
            <a:off x="6736985" y="6412603"/>
            <a:ext cx="4061556" cy="276999"/>
          </a:xfrm>
          <a:prstGeom prst="rect">
            <a:avLst/>
          </a:prstGeom>
          <a:noFill/>
        </p:spPr>
        <p:txBody>
          <a:bodyPr wrap="square" rtlCol="0">
            <a:spAutoFit/>
          </a:bodyPr>
          <a:lstStyle/>
          <a:p>
            <a:pPr algn="just"/>
            <a:r>
              <a:rPr lang="en-US" sz="1200" b="1" dirty="0">
                <a:solidFill>
                  <a:schemeClr val="accent6">
                    <a:lumMod val="50000"/>
                  </a:schemeClr>
                </a:solidFill>
                <a:latin typeface="Georgia" panose="02040502050405020303" pitchFamily="18" charset="0"/>
              </a:rPr>
              <a:t>Source: US Energy Information Administration</a:t>
            </a:r>
          </a:p>
        </p:txBody>
      </p:sp>
    </p:spTree>
    <p:extLst>
      <p:ext uri="{BB962C8B-B14F-4D97-AF65-F5344CB8AC3E}">
        <p14:creationId xmlns:p14="http://schemas.microsoft.com/office/powerpoint/2010/main" val="27339055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30</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58370" y="745513"/>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a:xfrm>
            <a:off x="838200" y="6356349"/>
            <a:ext cx="2743200" cy="365125"/>
          </a:xfrm>
        </p:spPr>
        <p:txBody>
          <a:bodyPr/>
          <a:lstStyle/>
          <a:p>
            <a:fld id="{5ED49045-92B1-574A-9071-3A3E4832CB6E}" type="datetime1">
              <a:rPr lang="en-US" smtClean="0"/>
              <a:t>04-Apr-24</a:t>
            </a:fld>
            <a:endParaRPr lang="en-US" dirty="0"/>
          </a:p>
        </p:txBody>
      </p:sp>
      <p:sp>
        <p:nvSpPr>
          <p:cNvPr id="64" name="Title 1">
            <a:extLst>
              <a:ext uri="{FF2B5EF4-FFF2-40B4-BE49-F238E27FC236}">
                <a16:creationId xmlns:a16="http://schemas.microsoft.com/office/drawing/2014/main" id="{B26C6FAE-EDA9-D934-0BDD-6AB2AFF47EB3}"/>
              </a:ext>
            </a:extLst>
          </p:cNvPr>
          <p:cNvSpPr txBox="1">
            <a:spLocks/>
          </p:cNvSpPr>
          <p:nvPr/>
        </p:nvSpPr>
        <p:spPr>
          <a:xfrm>
            <a:off x="76835" y="263087"/>
            <a:ext cx="11928572" cy="39995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a:solidFill>
                  <a:srgbClr val="002060"/>
                </a:solidFill>
                <a:latin typeface="Georgia" panose="02040502050405020303" pitchFamily="18" charset="0"/>
                <a:cs typeface="Times New Roman" panose="02020603050405020304" pitchFamily="18" charset="0"/>
              </a:rPr>
              <a:t>Samples (D2V1)</a:t>
            </a:r>
            <a:endParaRPr lang="en-US" sz="2800" b="1" dirty="0">
              <a:solidFill>
                <a:srgbClr val="002060"/>
              </a:solidFill>
              <a:latin typeface="Georgia" panose="02040502050405020303" pitchFamily="18" charset="0"/>
            </a:endParaRPr>
          </a:p>
        </p:txBody>
      </p:sp>
      <p:sp>
        <p:nvSpPr>
          <p:cNvPr id="65" name="TextBox 64">
            <a:extLst>
              <a:ext uri="{FF2B5EF4-FFF2-40B4-BE49-F238E27FC236}">
                <a16:creationId xmlns:a16="http://schemas.microsoft.com/office/drawing/2014/main" id="{B561B7C3-E979-3AA2-CCA5-A9235D938D5B}"/>
              </a:ext>
            </a:extLst>
          </p:cNvPr>
          <p:cNvSpPr txBox="1"/>
          <p:nvPr/>
        </p:nvSpPr>
        <p:spPr>
          <a:xfrm>
            <a:off x="493267" y="1041011"/>
            <a:ext cx="11512140" cy="400110"/>
          </a:xfrm>
          <a:prstGeom prst="rect">
            <a:avLst/>
          </a:prstGeom>
          <a:noFill/>
        </p:spPr>
        <p:txBody>
          <a:bodyPr wrap="square" rtlCol="0">
            <a:spAutoFit/>
          </a:bodyPr>
          <a:lstStyle/>
          <a:p>
            <a:r>
              <a:rPr lang="en-US" sz="2000" dirty="0">
                <a:latin typeface="Georgia" panose="02040502050405020303" pitchFamily="18" charset="0"/>
              </a:rPr>
              <a:t>Combination of CT-Scan, XRF and RBH</a:t>
            </a:r>
          </a:p>
        </p:txBody>
      </p:sp>
      <p:grpSp>
        <p:nvGrpSpPr>
          <p:cNvPr id="2" name="Group 1">
            <a:extLst>
              <a:ext uri="{FF2B5EF4-FFF2-40B4-BE49-F238E27FC236}">
                <a16:creationId xmlns:a16="http://schemas.microsoft.com/office/drawing/2014/main" id="{098BA24F-B6F5-98B9-4B85-DF266B7AAB2F}"/>
              </a:ext>
            </a:extLst>
          </p:cNvPr>
          <p:cNvGrpSpPr/>
          <p:nvPr/>
        </p:nvGrpSpPr>
        <p:grpSpPr>
          <a:xfrm>
            <a:off x="218612" y="1699320"/>
            <a:ext cx="8674306" cy="4117665"/>
            <a:chOff x="0" y="-1560"/>
            <a:chExt cx="7328535" cy="2976535"/>
          </a:xfrm>
        </p:grpSpPr>
        <p:grpSp>
          <p:nvGrpSpPr>
            <p:cNvPr id="3" name="Group 2">
              <a:extLst>
                <a:ext uri="{FF2B5EF4-FFF2-40B4-BE49-F238E27FC236}">
                  <a16:creationId xmlns:a16="http://schemas.microsoft.com/office/drawing/2014/main" id="{A6A2097D-7328-014D-A350-B18CE4DB0EBA}"/>
                </a:ext>
              </a:extLst>
            </p:cNvPr>
            <p:cNvGrpSpPr/>
            <p:nvPr/>
          </p:nvGrpSpPr>
          <p:grpSpPr>
            <a:xfrm>
              <a:off x="1364259" y="-1560"/>
              <a:ext cx="4950814" cy="2976535"/>
              <a:chOff x="2669" y="-1905"/>
              <a:chExt cx="6050787" cy="3634740"/>
            </a:xfrm>
          </p:grpSpPr>
          <p:graphicFrame>
            <p:nvGraphicFramePr>
              <p:cNvPr id="92" name="Chart 91">
                <a:extLst>
                  <a:ext uri="{FF2B5EF4-FFF2-40B4-BE49-F238E27FC236}">
                    <a16:creationId xmlns:a16="http://schemas.microsoft.com/office/drawing/2014/main" id="{F19E9B5A-5D93-B418-B7FE-97DDF57E251E}"/>
                  </a:ext>
                </a:extLst>
              </p:cNvPr>
              <p:cNvGraphicFramePr/>
              <p:nvPr/>
            </p:nvGraphicFramePr>
            <p:xfrm>
              <a:off x="2669" y="-1905"/>
              <a:ext cx="1202690" cy="362902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3" name="Chart 92">
                <a:extLst>
                  <a:ext uri="{FF2B5EF4-FFF2-40B4-BE49-F238E27FC236}">
                    <a16:creationId xmlns:a16="http://schemas.microsoft.com/office/drawing/2014/main" id="{2863538C-BA59-D96A-A3BB-F2ACAACF0CA8}"/>
                  </a:ext>
                </a:extLst>
              </p:cNvPr>
              <p:cNvGraphicFramePr/>
              <p:nvPr/>
            </p:nvGraphicFramePr>
            <p:xfrm>
              <a:off x="4829177" y="0"/>
              <a:ext cx="1224279" cy="362712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4" name="Chart 93">
                <a:extLst>
                  <a:ext uri="{FF2B5EF4-FFF2-40B4-BE49-F238E27FC236}">
                    <a16:creationId xmlns:a16="http://schemas.microsoft.com/office/drawing/2014/main" id="{C47BE42F-88F3-F575-D736-040B48B35DAE}"/>
                  </a:ext>
                </a:extLst>
              </p:cNvPr>
              <p:cNvGraphicFramePr/>
              <p:nvPr/>
            </p:nvGraphicFramePr>
            <p:xfrm>
              <a:off x="3609975" y="0"/>
              <a:ext cx="1214755" cy="362902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5" name="Chart 94">
                <a:extLst>
                  <a:ext uri="{FF2B5EF4-FFF2-40B4-BE49-F238E27FC236}">
                    <a16:creationId xmlns:a16="http://schemas.microsoft.com/office/drawing/2014/main" id="{5DBC0BD6-E9C1-8F86-1272-AE3192A640E5}"/>
                  </a:ext>
                </a:extLst>
              </p:cNvPr>
              <p:cNvGraphicFramePr/>
              <p:nvPr/>
            </p:nvGraphicFramePr>
            <p:xfrm>
              <a:off x="1200150" y="0"/>
              <a:ext cx="1202690" cy="363283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96" name="Chart 95">
                <a:extLst>
                  <a:ext uri="{FF2B5EF4-FFF2-40B4-BE49-F238E27FC236}">
                    <a16:creationId xmlns:a16="http://schemas.microsoft.com/office/drawing/2014/main" id="{241667C6-D911-7572-881D-EF1F404B9C85}"/>
                  </a:ext>
                </a:extLst>
              </p:cNvPr>
              <p:cNvGraphicFramePr/>
              <p:nvPr/>
            </p:nvGraphicFramePr>
            <p:xfrm>
              <a:off x="2400300" y="0"/>
              <a:ext cx="1202690" cy="3627120"/>
            </p:xfrm>
            <a:graphic>
              <a:graphicData uri="http://schemas.openxmlformats.org/drawingml/2006/chart">
                <c:chart xmlns:c="http://schemas.openxmlformats.org/drawingml/2006/chart" xmlns:r="http://schemas.openxmlformats.org/officeDocument/2006/relationships" r:id="rId6"/>
              </a:graphicData>
            </a:graphic>
          </p:graphicFrame>
        </p:grpSp>
        <p:graphicFrame>
          <p:nvGraphicFramePr>
            <p:cNvPr id="5" name="Chart 4">
              <a:extLst>
                <a:ext uri="{FF2B5EF4-FFF2-40B4-BE49-F238E27FC236}">
                  <a16:creationId xmlns:a16="http://schemas.microsoft.com/office/drawing/2014/main" id="{6CD65DE6-84F6-4DDD-B98E-91F32B27B8C2}"/>
                </a:ext>
              </a:extLst>
            </p:cNvPr>
            <p:cNvGraphicFramePr/>
            <p:nvPr/>
          </p:nvGraphicFramePr>
          <p:xfrm>
            <a:off x="6315075" y="0"/>
            <a:ext cx="1013460" cy="2974975"/>
          </p:xfrm>
          <a:graphic>
            <a:graphicData uri="http://schemas.openxmlformats.org/drawingml/2006/chart">
              <c:chart xmlns:c="http://schemas.openxmlformats.org/drawingml/2006/chart" xmlns:r="http://schemas.openxmlformats.org/officeDocument/2006/relationships" r:id="rId7"/>
            </a:graphicData>
          </a:graphic>
        </p:graphicFrame>
        <p:grpSp>
          <p:nvGrpSpPr>
            <p:cNvPr id="6" name="Group 5">
              <a:extLst>
                <a:ext uri="{FF2B5EF4-FFF2-40B4-BE49-F238E27FC236}">
                  <a16:creationId xmlns:a16="http://schemas.microsoft.com/office/drawing/2014/main" id="{04AA4E67-FBFB-E3A9-DD9B-1ABAE7A55009}"/>
                </a:ext>
              </a:extLst>
            </p:cNvPr>
            <p:cNvGrpSpPr/>
            <p:nvPr/>
          </p:nvGrpSpPr>
          <p:grpSpPr>
            <a:xfrm>
              <a:off x="0" y="457200"/>
              <a:ext cx="1390650" cy="2409825"/>
              <a:chOff x="0" y="0"/>
              <a:chExt cx="1289050" cy="2493645"/>
            </a:xfrm>
          </p:grpSpPr>
          <p:grpSp>
            <p:nvGrpSpPr>
              <p:cNvPr id="11" name="Group 10">
                <a:extLst>
                  <a:ext uri="{FF2B5EF4-FFF2-40B4-BE49-F238E27FC236}">
                    <a16:creationId xmlns:a16="http://schemas.microsoft.com/office/drawing/2014/main" id="{F0DA2000-CB02-11D9-7B90-0A957EC38F1B}"/>
                  </a:ext>
                </a:extLst>
              </p:cNvPr>
              <p:cNvGrpSpPr/>
              <p:nvPr/>
            </p:nvGrpSpPr>
            <p:grpSpPr>
              <a:xfrm>
                <a:off x="0" y="0"/>
                <a:ext cx="1289050" cy="2493645"/>
                <a:chOff x="0" y="0"/>
                <a:chExt cx="1289050" cy="2493645"/>
              </a:xfrm>
            </p:grpSpPr>
            <p:pic>
              <p:nvPicPr>
                <p:cNvPr id="16" name="Picture 15" descr="A collage of images of different shapes&#10;&#10;Description automatically generated">
                  <a:extLst>
                    <a:ext uri="{FF2B5EF4-FFF2-40B4-BE49-F238E27FC236}">
                      <a16:creationId xmlns:a16="http://schemas.microsoft.com/office/drawing/2014/main" id="{07E9CF5C-7005-050F-B14A-968A049D1039}"/>
                    </a:ext>
                  </a:extLst>
                </p:cNvPr>
                <p:cNvPicPr>
                  <a:picLocks noChangeAspect="1"/>
                </p:cNvPicPr>
                <p:nvPr/>
              </p:nvPicPr>
              <p:blipFill rotWithShape="1">
                <a:blip r:embed="rId8">
                  <a:extLst>
                    <a:ext uri="{28A0092B-C50C-407E-A947-70E740481C1C}">
                      <a14:useLocalDpi xmlns:a14="http://schemas.microsoft.com/office/drawing/2010/main" val="0"/>
                    </a:ext>
                  </a:extLst>
                </a:blip>
                <a:srcRect l="69712" t="9329" r="20673" b="58844"/>
                <a:stretch/>
              </p:blipFill>
              <p:spPr bwMode="auto">
                <a:xfrm>
                  <a:off x="0" y="0"/>
                  <a:ext cx="1289050" cy="2493645"/>
                </a:xfrm>
                <a:prstGeom prst="rect">
                  <a:avLst/>
                </a:prstGeom>
                <a:ln>
                  <a:noFill/>
                </a:ln>
                <a:extLst>
                  <a:ext uri="{53640926-AAD7-44D8-BBD7-CCE9431645EC}">
                    <a14:shadowObscured xmlns:a14="http://schemas.microsoft.com/office/drawing/2010/main"/>
                  </a:ext>
                </a:extLst>
              </p:spPr>
            </p:pic>
            <p:grpSp>
              <p:nvGrpSpPr>
                <p:cNvPr id="17" name="Group 16">
                  <a:extLst>
                    <a:ext uri="{FF2B5EF4-FFF2-40B4-BE49-F238E27FC236}">
                      <a16:creationId xmlns:a16="http://schemas.microsoft.com/office/drawing/2014/main" id="{A3039C16-D373-97F0-089E-4F56BCF85689}"/>
                    </a:ext>
                  </a:extLst>
                </p:cNvPr>
                <p:cNvGrpSpPr/>
                <p:nvPr/>
              </p:nvGrpSpPr>
              <p:grpSpPr>
                <a:xfrm>
                  <a:off x="180975" y="114300"/>
                  <a:ext cx="923925" cy="2200275"/>
                  <a:chOff x="0" y="0"/>
                  <a:chExt cx="923925" cy="2200275"/>
                </a:xfrm>
              </p:grpSpPr>
              <p:grpSp>
                <p:nvGrpSpPr>
                  <p:cNvPr id="18" name="Group 17">
                    <a:extLst>
                      <a:ext uri="{FF2B5EF4-FFF2-40B4-BE49-F238E27FC236}">
                        <a16:creationId xmlns:a16="http://schemas.microsoft.com/office/drawing/2014/main" id="{E1A44E60-E985-269C-EB68-6BBB5EFED852}"/>
                      </a:ext>
                    </a:extLst>
                  </p:cNvPr>
                  <p:cNvGrpSpPr/>
                  <p:nvPr/>
                </p:nvGrpSpPr>
                <p:grpSpPr>
                  <a:xfrm>
                    <a:off x="0" y="0"/>
                    <a:ext cx="180975" cy="2200275"/>
                    <a:chOff x="723900" y="-95250"/>
                    <a:chExt cx="180975" cy="2200275"/>
                  </a:xfrm>
                </p:grpSpPr>
                <p:grpSp>
                  <p:nvGrpSpPr>
                    <p:cNvPr id="84" name="Group 83">
                      <a:extLst>
                        <a:ext uri="{FF2B5EF4-FFF2-40B4-BE49-F238E27FC236}">
                          <a16:creationId xmlns:a16="http://schemas.microsoft.com/office/drawing/2014/main" id="{58C50439-2DC4-57B4-0116-60E119160161}"/>
                        </a:ext>
                      </a:extLst>
                    </p:cNvPr>
                    <p:cNvGrpSpPr/>
                    <p:nvPr/>
                  </p:nvGrpSpPr>
                  <p:grpSpPr>
                    <a:xfrm>
                      <a:off x="723900" y="-95250"/>
                      <a:ext cx="152400" cy="2200275"/>
                      <a:chOff x="723900" y="-95250"/>
                      <a:chExt cx="152400" cy="2200275"/>
                    </a:xfrm>
                  </p:grpSpPr>
                  <p:cxnSp>
                    <p:nvCxnSpPr>
                      <p:cNvPr id="89" name="Straight Connector 88">
                        <a:extLst>
                          <a:ext uri="{FF2B5EF4-FFF2-40B4-BE49-F238E27FC236}">
                            <a16:creationId xmlns:a16="http://schemas.microsoft.com/office/drawing/2014/main" id="{B3C02DEC-8AB9-70C8-568B-58BC668F66CF}"/>
                          </a:ext>
                        </a:extLst>
                      </p:cNvPr>
                      <p:cNvCxnSpPr/>
                      <p:nvPr/>
                    </p:nvCxnSpPr>
                    <p:spPr>
                      <a:xfrm>
                        <a:off x="781050" y="-95250"/>
                        <a:ext cx="47625" cy="2200275"/>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sp>
                    <p:nvSpPr>
                      <p:cNvPr id="90" name="Oval 89">
                        <a:extLst>
                          <a:ext uri="{FF2B5EF4-FFF2-40B4-BE49-F238E27FC236}">
                            <a16:creationId xmlns:a16="http://schemas.microsoft.com/office/drawing/2014/main" id="{1B7272BC-AE96-F61D-0FCF-CFACBBCF38DD}"/>
                          </a:ext>
                        </a:extLst>
                      </p:cNvPr>
                      <p:cNvSpPr/>
                      <p:nvPr/>
                    </p:nvSpPr>
                    <p:spPr>
                      <a:xfrm>
                        <a:off x="723900" y="533400"/>
                        <a:ext cx="123825" cy="762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91" name="Oval 90">
                        <a:extLst>
                          <a:ext uri="{FF2B5EF4-FFF2-40B4-BE49-F238E27FC236}">
                            <a16:creationId xmlns:a16="http://schemas.microsoft.com/office/drawing/2014/main" id="{DE5B12D1-5F45-702D-9B13-9665DA30E42F}"/>
                          </a:ext>
                        </a:extLst>
                      </p:cNvPr>
                      <p:cNvSpPr/>
                      <p:nvPr/>
                    </p:nvSpPr>
                    <p:spPr>
                      <a:xfrm>
                        <a:off x="752475" y="1514475"/>
                        <a:ext cx="123825" cy="762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85" name="Group 84">
                      <a:extLst>
                        <a:ext uri="{FF2B5EF4-FFF2-40B4-BE49-F238E27FC236}">
                          <a16:creationId xmlns:a16="http://schemas.microsoft.com/office/drawing/2014/main" id="{45A22959-7F48-4925-71C3-E8D3D4681D57}"/>
                        </a:ext>
                      </a:extLst>
                    </p:cNvPr>
                    <p:cNvGrpSpPr/>
                    <p:nvPr/>
                  </p:nvGrpSpPr>
                  <p:grpSpPr>
                    <a:xfrm>
                      <a:off x="723900" y="85725"/>
                      <a:ext cx="180975" cy="1943100"/>
                      <a:chOff x="0" y="0"/>
                      <a:chExt cx="180975" cy="1943100"/>
                    </a:xfrm>
                  </p:grpSpPr>
                  <p:sp>
                    <p:nvSpPr>
                      <p:cNvPr id="86" name="Oval 85">
                        <a:extLst>
                          <a:ext uri="{FF2B5EF4-FFF2-40B4-BE49-F238E27FC236}">
                            <a16:creationId xmlns:a16="http://schemas.microsoft.com/office/drawing/2014/main" id="{4A30DF85-C359-8384-4847-4954952C3624}"/>
                          </a:ext>
                        </a:extLst>
                      </p:cNvPr>
                      <p:cNvSpPr/>
                      <p:nvPr/>
                    </p:nvSpPr>
                    <p:spPr>
                      <a:xfrm>
                        <a:off x="0" y="0"/>
                        <a:ext cx="123825" cy="762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87" name="Oval 86">
                        <a:extLst>
                          <a:ext uri="{FF2B5EF4-FFF2-40B4-BE49-F238E27FC236}">
                            <a16:creationId xmlns:a16="http://schemas.microsoft.com/office/drawing/2014/main" id="{4905E54C-9602-C533-65B8-717D22DF6429}"/>
                          </a:ext>
                        </a:extLst>
                      </p:cNvPr>
                      <p:cNvSpPr/>
                      <p:nvPr/>
                    </p:nvSpPr>
                    <p:spPr>
                      <a:xfrm>
                        <a:off x="28575" y="904875"/>
                        <a:ext cx="123825" cy="762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88" name="Oval 87">
                        <a:extLst>
                          <a:ext uri="{FF2B5EF4-FFF2-40B4-BE49-F238E27FC236}">
                            <a16:creationId xmlns:a16="http://schemas.microsoft.com/office/drawing/2014/main" id="{29046F02-00C7-4941-8F24-1202925FB0AC}"/>
                          </a:ext>
                        </a:extLst>
                      </p:cNvPr>
                      <p:cNvSpPr/>
                      <p:nvPr/>
                    </p:nvSpPr>
                    <p:spPr>
                      <a:xfrm>
                        <a:off x="57150" y="1866900"/>
                        <a:ext cx="123825" cy="762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grpSp>
                <p:nvGrpSpPr>
                  <p:cNvPr id="66" name="Group 65">
                    <a:extLst>
                      <a:ext uri="{FF2B5EF4-FFF2-40B4-BE49-F238E27FC236}">
                        <a16:creationId xmlns:a16="http://schemas.microsoft.com/office/drawing/2014/main" id="{DDA5E9D0-083E-3C67-0BB1-39BAADE1B931}"/>
                      </a:ext>
                    </a:extLst>
                  </p:cNvPr>
                  <p:cNvGrpSpPr/>
                  <p:nvPr/>
                </p:nvGrpSpPr>
                <p:grpSpPr>
                  <a:xfrm>
                    <a:off x="381000" y="0"/>
                    <a:ext cx="180975" cy="2200275"/>
                    <a:chOff x="723900" y="-95250"/>
                    <a:chExt cx="180975" cy="2200275"/>
                  </a:xfrm>
                </p:grpSpPr>
                <p:grpSp>
                  <p:nvGrpSpPr>
                    <p:cNvPr id="76" name="Group 75">
                      <a:extLst>
                        <a:ext uri="{FF2B5EF4-FFF2-40B4-BE49-F238E27FC236}">
                          <a16:creationId xmlns:a16="http://schemas.microsoft.com/office/drawing/2014/main" id="{28330188-ED36-D06F-CE99-3CE5B5475856}"/>
                        </a:ext>
                      </a:extLst>
                    </p:cNvPr>
                    <p:cNvGrpSpPr/>
                    <p:nvPr/>
                  </p:nvGrpSpPr>
                  <p:grpSpPr>
                    <a:xfrm>
                      <a:off x="723900" y="-95250"/>
                      <a:ext cx="152400" cy="2200275"/>
                      <a:chOff x="723900" y="-95250"/>
                      <a:chExt cx="152400" cy="2200275"/>
                    </a:xfrm>
                  </p:grpSpPr>
                  <p:cxnSp>
                    <p:nvCxnSpPr>
                      <p:cNvPr id="81" name="Straight Connector 80">
                        <a:extLst>
                          <a:ext uri="{FF2B5EF4-FFF2-40B4-BE49-F238E27FC236}">
                            <a16:creationId xmlns:a16="http://schemas.microsoft.com/office/drawing/2014/main" id="{18E36EEE-B3BD-FEBB-65DC-6B5FDA074A05}"/>
                          </a:ext>
                        </a:extLst>
                      </p:cNvPr>
                      <p:cNvCxnSpPr/>
                      <p:nvPr/>
                    </p:nvCxnSpPr>
                    <p:spPr>
                      <a:xfrm>
                        <a:off x="781050" y="-95250"/>
                        <a:ext cx="47625" cy="2200275"/>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sp>
                    <p:nvSpPr>
                      <p:cNvPr id="82" name="Oval 81">
                        <a:extLst>
                          <a:ext uri="{FF2B5EF4-FFF2-40B4-BE49-F238E27FC236}">
                            <a16:creationId xmlns:a16="http://schemas.microsoft.com/office/drawing/2014/main" id="{EC128C9C-FABF-1469-06A6-B39E15456770}"/>
                          </a:ext>
                        </a:extLst>
                      </p:cNvPr>
                      <p:cNvSpPr/>
                      <p:nvPr/>
                    </p:nvSpPr>
                    <p:spPr>
                      <a:xfrm>
                        <a:off x="723900" y="533400"/>
                        <a:ext cx="123825" cy="762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83" name="Oval 82">
                        <a:extLst>
                          <a:ext uri="{FF2B5EF4-FFF2-40B4-BE49-F238E27FC236}">
                            <a16:creationId xmlns:a16="http://schemas.microsoft.com/office/drawing/2014/main" id="{72DD59F0-5DC2-D39D-F5D9-94F1C90648EF}"/>
                          </a:ext>
                        </a:extLst>
                      </p:cNvPr>
                      <p:cNvSpPr/>
                      <p:nvPr/>
                    </p:nvSpPr>
                    <p:spPr>
                      <a:xfrm>
                        <a:off x="752475" y="1514475"/>
                        <a:ext cx="123825" cy="762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77" name="Group 76">
                      <a:extLst>
                        <a:ext uri="{FF2B5EF4-FFF2-40B4-BE49-F238E27FC236}">
                          <a16:creationId xmlns:a16="http://schemas.microsoft.com/office/drawing/2014/main" id="{C26FD232-13FB-1EB4-BF46-57B18A85370E}"/>
                        </a:ext>
                      </a:extLst>
                    </p:cNvPr>
                    <p:cNvGrpSpPr/>
                    <p:nvPr/>
                  </p:nvGrpSpPr>
                  <p:grpSpPr>
                    <a:xfrm>
                      <a:off x="723900" y="85725"/>
                      <a:ext cx="180975" cy="1943100"/>
                      <a:chOff x="0" y="0"/>
                      <a:chExt cx="180975" cy="1943100"/>
                    </a:xfrm>
                  </p:grpSpPr>
                  <p:sp>
                    <p:nvSpPr>
                      <p:cNvPr id="78" name="Oval 77">
                        <a:extLst>
                          <a:ext uri="{FF2B5EF4-FFF2-40B4-BE49-F238E27FC236}">
                            <a16:creationId xmlns:a16="http://schemas.microsoft.com/office/drawing/2014/main" id="{A6F5FEC8-0F10-D1D2-F3FD-C778EEA76172}"/>
                          </a:ext>
                        </a:extLst>
                      </p:cNvPr>
                      <p:cNvSpPr/>
                      <p:nvPr/>
                    </p:nvSpPr>
                    <p:spPr>
                      <a:xfrm>
                        <a:off x="0" y="0"/>
                        <a:ext cx="123825" cy="762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79" name="Oval 78">
                        <a:extLst>
                          <a:ext uri="{FF2B5EF4-FFF2-40B4-BE49-F238E27FC236}">
                            <a16:creationId xmlns:a16="http://schemas.microsoft.com/office/drawing/2014/main" id="{53064E2C-2E91-FD64-5295-9EEDAB47B849}"/>
                          </a:ext>
                        </a:extLst>
                      </p:cNvPr>
                      <p:cNvSpPr/>
                      <p:nvPr/>
                    </p:nvSpPr>
                    <p:spPr>
                      <a:xfrm>
                        <a:off x="28575" y="904875"/>
                        <a:ext cx="123825" cy="762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80" name="Oval 79">
                        <a:extLst>
                          <a:ext uri="{FF2B5EF4-FFF2-40B4-BE49-F238E27FC236}">
                            <a16:creationId xmlns:a16="http://schemas.microsoft.com/office/drawing/2014/main" id="{BCB4EADF-6B2A-3503-5CDA-61A3DF03008B}"/>
                          </a:ext>
                        </a:extLst>
                      </p:cNvPr>
                      <p:cNvSpPr/>
                      <p:nvPr/>
                    </p:nvSpPr>
                    <p:spPr>
                      <a:xfrm>
                        <a:off x="57150" y="1866900"/>
                        <a:ext cx="123825" cy="762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grpSp>
                <p:nvGrpSpPr>
                  <p:cNvPr id="67" name="Group 66">
                    <a:extLst>
                      <a:ext uri="{FF2B5EF4-FFF2-40B4-BE49-F238E27FC236}">
                        <a16:creationId xmlns:a16="http://schemas.microsoft.com/office/drawing/2014/main" id="{2F214119-BB97-1AE3-03FD-435D0E7FF00F}"/>
                      </a:ext>
                    </a:extLst>
                  </p:cNvPr>
                  <p:cNvGrpSpPr/>
                  <p:nvPr/>
                </p:nvGrpSpPr>
                <p:grpSpPr>
                  <a:xfrm>
                    <a:off x="742950" y="0"/>
                    <a:ext cx="180975" cy="2200275"/>
                    <a:chOff x="723900" y="-95250"/>
                    <a:chExt cx="180975" cy="2200275"/>
                  </a:xfrm>
                </p:grpSpPr>
                <p:grpSp>
                  <p:nvGrpSpPr>
                    <p:cNvPr id="68" name="Group 67">
                      <a:extLst>
                        <a:ext uri="{FF2B5EF4-FFF2-40B4-BE49-F238E27FC236}">
                          <a16:creationId xmlns:a16="http://schemas.microsoft.com/office/drawing/2014/main" id="{2290E281-D859-9B37-B1EB-42F4626796F8}"/>
                        </a:ext>
                      </a:extLst>
                    </p:cNvPr>
                    <p:cNvGrpSpPr/>
                    <p:nvPr/>
                  </p:nvGrpSpPr>
                  <p:grpSpPr>
                    <a:xfrm>
                      <a:off x="723900" y="-95250"/>
                      <a:ext cx="152400" cy="2200275"/>
                      <a:chOff x="723900" y="-95250"/>
                      <a:chExt cx="152400" cy="2200275"/>
                    </a:xfrm>
                  </p:grpSpPr>
                  <p:cxnSp>
                    <p:nvCxnSpPr>
                      <p:cNvPr id="73" name="Straight Connector 72">
                        <a:extLst>
                          <a:ext uri="{FF2B5EF4-FFF2-40B4-BE49-F238E27FC236}">
                            <a16:creationId xmlns:a16="http://schemas.microsoft.com/office/drawing/2014/main" id="{50F4A76C-1BDC-A4DF-AEF9-798BAB078167}"/>
                          </a:ext>
                        </a:extLst>
                      </p:cNvPr>
                      <p:cNvCxnSpPr/>
                      <p:nvPr/>
                    </p:nvCxnSpPr>
                    <p:spPr>
                      <a:xfrm>
                        <a:off x="781050" y="-95250"/>
                        <a:ext cx="47625" cy="2200275"/>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sp>
                    <p:nvSpPr>
                      <p:cNvPr id="74" name="Oval 73">
                        <a:extLst>
                          <a:ext uri="{FF2B5EF4-FFF2-40B4-BE49-F238E27FC236}">
                            <a16:creationId xmlns:a16="http://schemas.microsoft.com/office/drawing/2014/main" id="{C825A5C6-7E08-A0F6-F7BD-8BD67D620AA9}"/>
                          </a:ext>
                        </a:extLst>
                      </p:cNvPr>
                      <p:cNvSpPr/>
                      <p:nvPr/>
                    </p:nvSpPr>
                    <p:spPr>
                      <a:xfrm>
                        <a:off x="723900" y="533400"/>
                        <a:ext cx="123825" cy="762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75" name="Oval 74">
                        <a:extLst>
                          <a:ext uri="{FF2B5EF4-FFF2-40B4-BE49-F238E27FC236}">
                            <a16:creationId xmlns:a16="http://schemas.microsoft.com/office/drawing/2014/main" id="{AD4CCDAD-0647-3C47-F789-853787274B5C}"/>
                          </a:ext>
                        </a:extLst>
                      </p:cNvPr>
                      <p:cNvSpPr/>
                      <p:nvPr/>
                    </p:nvSpPr>
                    <p:spPr>
                      <a:xfrm>
                        <a:off x="752475" y="1514475"/>
                        <a:ext cx="123825" cy="762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69" name="Group 68">
                      <a:extLst>
                        <a:ext uri="{FF2B5EF4-FFF2-40B4-BE49-F238E27FC236}">
                          <a16:creationId xmlns:a16="http://schemas.microsoft.com/office/drawing/2014/main" id="{F3A41D8F-76AD-4396-8F2F-DCF456F762E4}"/>
                        </a:ext>
                      </a:extLst>
                    </p:cNvPr>
                    <p:cNvGrpSpPr/>
                    <p:nvPr/>
                  </p:nvGrpSpPr>
                  <p:grpSpPr>
                    <a:xfrm>
                      <a:off x="723900" y="85725"/>
                      <a:ext cx="180975" cy="1943100"/>
                      <a:chOff x="0" y="0"/>
                      <a:chExt cx="180975" cy="1943100"/>
                    </a:xfrm>
                  </p:grpSpPr>
                  <p:sp>
                    <p:nvSpPr>
                      <p:cNvPr id="70" name="Oval 69">
                        <a:extLst>
                          <a:ext uri="{FF2B5EF4-FFF2-40B4-BE49-F238E27FC236}">
                            <a16:creationId xmlns:a16="http://schemas.microsoft.com/office/drawing/2014/main" id="{58780DE1-2F9A-2865-28A5-2ED27C52D9CA}"/>
                          </a:ext>
                        </a:extLst>
                      </p:cNvPr>
                      <p:cNvSpPr/>
                      <p:nvPr/>
                    </p:nvSpPr>
                    <p:spPr>
                      <a:xfrm>
                        <a:off x="0" y="0"/>
                        <a:ext cx="123825" cy="762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71" name="Oval 70">
                        <a:extLst>
                          <a:ext uri="{FF2B5EF4-FFF2-40B4-BE49-F238E27FC236}">
                            <a16:creationId xmlns:a16="http://schemas.microsoft.com/office/drawing/2014/main" id="{5F0873AB-4DBB-0383-2A13-8C6BE6593B73}"/>
                          </a:ext>
                        </a:extLst>
                      </p:cNvPr>
                      <p:cNvSpPr/>
                      <p:nvPr/>
                    </p:nvSpPr>
                    <p:spPr>
                      <a:xfrm>
                        <a:off x="28575" y="904875"/>
                        <a:ext cx="123825" cy="762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72" name="Oval 71">
                        <a:extLst>
                          <a:ext uri="{FF2B5EF4-FFF2-40B4-BE49-F238E27FC236}">
                            <a16:creationId xmlns:a16="http://schemas.microsoft.com/office/drawing/2014/main" id="{2CDB04C1-4A5B-3A88-A278-9BC44310077D}"/>
                          </a:ext>
                        </a:extLst>
                      </p:cNvPr>
                      <p:cNvSpPr/>
                      <p:nvPr/>
                    </p:nvSpPr>
                    <p:spPr>
                      <a:xfrm>
                        <a:off x="57150" y="1866900"/>
                        <a:ext cx="123825" cy="762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grpSp>
          </p:grpSp>
          <p:grpSp>
            <p:nvGrpSpPr>
              <p:cNvPr id="12" name="Group 11">
                <a:extLst>
                  <a:ext uri="{FF2B5EF4-FFF2-40B4-BE49-F238E27FC236}">
                    <a16:creationId xmlns:a16="http://schemas.microsoft.com/office/drawing/2014/main" id="{9A6B63C9-E789-F80C-43BA-04C2E77BB9A6}"/>
                  </a:ext>
                </a:extLst>
              </p:cNvPr>
              <p:cNvGrpSpPr/>
              <p:nvPr/>
            </p:nvGrpSpPr>
            <p:grpSpPr>
              <a:xfrm>
                <a:off x="38100" y="38100"/>
                <a:ext cx="1219200" cy="2455545"/>
                <a:chOff x="0" y="-1"/>
                <a:chExt cx="1219200" cy="2012390"/>
              </a:xfrm>
            </p:grpSpPr>
            <p:sp>
              <p:nvSpPr>
                <p:cNvPr id="13" name="Rectangle 12">
                  <a:extLst>
                    <a:ext uri="{FF2B5EF4-FFF2-40B4-BE49-F238E27FC236}">
                      <a16:creationId xmlns:a16="http://schemas.microsoft.com/office/drawing/2014/main" id="{A1061555-E375-DB26-81E3-DF8CDBF508D8}"/>
                    </a:ext>
                  </a:extLst>
                </p:cNvPr>
                <p:cNvSpPr/>
                <p:nvPr/>
              </p:nvSpPr>
              <p:spPr>
                <a:xfrm>
                  <a:off x="798412" y="-1"/>
                  <a:ext cx="420788" cy="2012390"/>
                </a:xfrm>
                <a:prstGeom prst="rect">
                  <a:avLst/>
                </a:prstGeom>
                <a:solidFill>
                  <a:srgbClr val="FFFF00">
                    <a:alpha val="18000"/>
                  </a:srgbClr>
                </a:solidFill>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4" name="Rectangle 13">
                  <a:extLst>
                    <a:ext uri="{FF2B5EF4-FFF2-40B4-BE49-F238E27FC236}">
                      <a16:creationId xmlns:a16="http://schemas.microsoft.com/office/drawing/2014/main" id="{173BD9D9-1929-7AF8-E48B-497C644B00B9}"/>
                    </a:ext>
                  </a:extLst>
                </p:cNvPr>
                <p:cNvSpPr/>
                <p:nvPr/>
              </p:nvSpPr>
              <p:spPr>
                <a:xfrm>
                  <a:off x="390325" y="0"/>
                  <a:ext cx="408496" cy="2012389"/>
                </a:xfrm>
                <a:prstGeom prst="rect">
                  <a:avLst/>
                </a:prstGeom>
                <a:solidFill>
                  <a:srgbClr val="FF0000">
                    <a:alpha val="18000"/>
                  </a:srgbClr>
                </a:solidFill>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5" name="Rectangle 14">
                  <a:extLst>
                    <a:ext uri="{FF2B5EF4-FFF2-40B4-BE49-F238E27FC236}">
                      <a16:creationId xmlns:a16="http://schemas.microsoft.com/office/drawing/2014/main" id="{6677CF70-2D31-B66E-4770-3A1558D4272B}"/>
                    </a:ext>
                  </a:extLst>
                </p:cNvPr>
                <p:cNvSpPr/>
                <p:nvPr/>
              </p:nvSpPr>
              <p:spPr>
                <a:xfrm>
                  <a:off x="0" y="0"/>
                  <a:ext cx="390325" cy="2012389"/>
                </a:xfrm>
                <a:prstGeom prst="rect">
                  <a:avLst/>
                </a:prstGeom>
                <a:solidFill>
                  <a:srgbClr val="00B050">
                    <a:alpha val="18000"/>
                  </a:srgbClr>
                </a:solidFill>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grpSp>
          <p:nvGrpSpPr>
            <p:cNvPr id="7" name="Group 6">
              <a:extLst>
                <a:ext uri="{FF2B5EF4-FFF2-40B4-BE49-F238E27FC236}">
                  <a16:creationId xmlns:a16="http://schemas.microsoft.com/office/drawing/2014/main" id="{3E028627-510F-8384-6CC1-2638608DA85A}"/>
                </a:ext>
              </a:extLst>
            </p:cNvPr>
            <p:cNvGrpSpPr/>
            <p:nvPr/>
          </p:nvGrpSpPr>
          <p:grpSpPr>
            <a:xfrm>
              <a:off x="1362075" y="364806"/>
              <a:ext cx="5966460" cy="2494047"/>
              <a:chOff x="0" y="-130494"/>
              <a:chExt cx="5966460" cy="2494047"/>
            </a:xfrm>
          </p:grpSpPr>
          <p:sp>
            <p:nvSpPr>
              <p:cNvPr id="8" name="Rectangle 7">
                <a:extLst>
                  <a:ext uri="{FF2B5EF4-FFF2-40B4-BE49-F238E27FC236}">
                    <a16:creationId xmlns:a16="http://schemas.microsoft.com/office/drawing/2014/main" id="{6D72D68B-F378-46CE-1B8B-BAC7452BAC85}"/>
                  </a:ext>
                </a:extLst>
              </p:cNvPr>
              <p:cNvSpPr/>
              <p:nvPr/>
            </p:nvSpPr>
            <p:spPr>
              <a:xfrm>
                <a:off x="0" y="-130494"/>
                <a:ext cx="5966460" cy="810371"/>
              </a:xfrm>
              <a:prstGeom prst="rect">
                <a:avLst/>
              </a:prstGeom>
              <a:solidFill>
                <a:srgbClr val="00B050">
                  <a:alpha val="18000"/>
                </a:srgbClr>
              </a:solidFill>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9" name="Rectangle 8">
                <a:extLst>
                  <a:ext uri="{FF2B5EF4-FFF2-40B4-BE49-F238E27FC236}">
                    <a16:creationId xmlns:a16="http://schemas.microsoft.com/office/drawing/2014/main" id="{8701AF7C-22B2-5009-404C-45F69ED0953B}"/>
                  </a:ext>
                </a:extLst>
              </p:cNvPr>
              <p:cNvSpPr/>
              <p:nvPr/>
            </p:nvSpPr>
            <p:spPr>
              <a:xfrm>
                <a:off x="0" y="679878"/>
                <a:ext cx="5966460" cy="843915"/>
              </a:xfrm>
              <a:prstGeom prst="rect">
                <a:avLst/>
              </a:prstGeom>
              <a:solidFill>
                <a:srgbClr val="FF0000">
                  <a:alpha val="18000"/>
                </a:srgbClr>
              </a:solidFill>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0" name="Rectangle 9">
                <a:extLst>
                  <a:ext uri="{FF2B5EF4-FFF2-40B4-BE49-F238E27FC236}">
                    <a16:creationId xmlns:a16="http://schemas.microsoft.com/office/drawing/2014/main" id="{A969E697-F8B8-E6EA-21C6-B102E4FD3F4F}"/>
                  </a:ext>
                </a:extLst>
              </p:cNvPr>
              <p:cNvSpPr/>
              <p:nvPr/>
            </p:nvSpPr>
            <p:spPr>
              <a:xfrm>
                <a:off x="0" y="1525353"/>
                <a:ext cx="5966460" cy="838200"/>
              </a:xfrm>
              <a:prstGeom prst="rect">
                <a:avLst/>
              </a:prstGeom>
              <a:solidFill>
                <a:srgbClr val="FFFF00">
                  <a:alpha val="18000"/>
                </a:srgbClr>
              </a:solidFill>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grpSp>
      </p:grpSp>
      <p:sp>
        <p:nvSpPr>
          <p:cNvPr id="97" name="TextBox 96">
            <a:extLst>
              <a:ext uri="{FF2B5EF4-FFF2-40B4-BE49-F238E27FC236}">
                <a16:creationId xmlns:a16="http://schemas.microsoft.com/office/drawing/2014/main" id="{A8EB26E5-BCC4-12B8-964A-CFFCBD1ED402}"/>
              </a:ext>
            </a:extLst>
          </p:cNvPr>
          <p:cNvSpPr txBox="1"/>
          <p:nvPr/>
        </p:nvSpPr>
        <p:spPr>
          <a:xfrm>
            <a:off x="8892918" y="2123664"/>
            <a:ext cx="3158212" cy="3970318"/>
          </a:xfrm>
          <a:prstGeom prst="rect">
            <a:avLst/>
          </a:prstGeom>
          <a:noFill/>
        </p:spPr>
        <p:txBody>
          <a:bodyPr wrap="square" rtlCol="0">
            <a:spAutoFit/>
          </a:bodyPr>
          <a:lstStyle/>
          <a:p>
            <a:pPr marL="285750" indent="-285750" algn="just">
              <a:buFont typeface="Arial" panose="020B0604020202020204" pitchFamily="34" charset="0"/>
              <a:buChar char="•"/>
            </a:pPr>
            <a:r>
              <a:rPr lang="en-US" dirty="0">
                <a:latin typeface="Georgia" panose="02040502050405020303" pitchFamily="18" charset="0"/>
              </a:rPr>
              <a:t>Low Ca throughout</a:t>
            </a:r>
          </a:p>
          <a:p>
            <a:pPr marL="285750" indent="-285750" algn="just">
              <a:buFont typeface="Arial" panose="020B0604020202020204" pitchFamily="34" charset="0"/>
              <a:buChar char="•"/>
            </a:pPr>
            <a:r>
              <a:rPr lang="en-US" dirty="0">
                <a:latin typeface="Georgia" panose="02040502050405020303" pitchFamily="18" charset="0"/>
              </a:rPr>
              <a:t>Si, and Al constant on left side and middle</a:t>
            </a:r>
          </a:p>
          <a:p>
            <a:pPr marL="285750" indent="-285750" algn="just">
              <a:buFont typeface="Arial" panose="020B0604020202020204" pitchFamily="34" charset="0"/>
              <a:buChar char="•"/>
            </a:pPr>
            <a:r>
              <a:rPr lang="en-US" dirty="0">
                <a:latin typeface="Georgia" panose="02040502050405020303" pitchFamily="18" charset="0"/>
              </a:rPr>
              <a:t>Si drops significantly on the right side</a:t>
            </a:r>
          </a:p>
          <a:p>
            <a:pPr marL="285750" indent="-285750" algn="just">
              <a:buFont typeface="Arial" panose="020B0604020202020204" pitchFamily="34" charset="0"/>
              <a:buChar char="•"/>
            </a:pPr>
            <a:r>
              <a:rPr lang="en-US" dirty="0">
                <a:latin typeface="Georgia" panose="02040502050405020303" pitchFamily="18" charset="0"/>
              </a:rPr>
              <a:t>Ca, Si and Fe drops significantly in middle</a:t>
            </a:r>
          </a:p>
          <a:p>
            <a:pPr marL="285750" indent="-285750" algn="just">
              <a:buFont typeface="Arial" panose="020B0604020202020204" pitchFamily="34" charset="0"/>
              <a:buChar char="•"/>
            </a:pPr>
            <a:r>
              <a:rPr lang="en-US" dirty="0">
                <a:latin typeface="Georgia" panose="02040502050405020303" pitchFamily="18" charset="0"/>
              </a:rPr>
              <a:t>Fe drops in middle and right side </a:t>
            </a:r>
          </a:p>
          <a:p>
            <a:pPr marL="285750" indent="-285750" algn="just">
              <a:buFont typeface="Arial" panose="020B0604020202020204" pitchFamily="34" charset="0"/>
              <a:buChar char="•"/>
            </a:pPr>
            <a:r>
              <a:rPr lang="en-US" dirty="0">
                <a:latin typeface="Georgia" panose="02040502050405020303" pitchFamily="18" charset="0"/>
              </a:rPr>
              <a:t>Generally, ductile and more so in right side</a:t>
            </a:r>
          </a:p>
          <a:p>
            <a:pPr marL="285750" indent="-285750" algn="just">
              <a:buFont typeface="Arial" panose="020B0604020202020204" pitchFamily="34" charset="0"/>
              <a:buChar char="•"/>
            </a:pPr>
            <a:r>
              <a:rPr lang="en-US" dirty="0">
                <a:latin typeface="Georgia" panose="02040502050405020303" pitchFamily="18" charset="0"/>
              </a:rPr>
              <a:t>Highest RBH in the middle</a:t>
            </a:r>
          </a:p>
          <a:p>
            <a:pPr marL="285750" indent="-285750" algn="just">
              <a:buFont typeface="Arial" panose="020B0604020202020204" pitchFamily="34" charset="0"/>
              <a:buChar char="•"/>
            </a:pPr>
            <a:endParaRPr lang="en-US" dirty="0">
              <a:latin typeface="Georgia" panose="02040502050405020303" pitchFamily="18" charset="0"/>
            </a:endParaRPr>
          </a:p>
        </p:txBody>
      </p:sp>
      <p:sp>
        <p:nvSpPr>
          <p:cNvPr id="98" name="Rectangle: Rounded Corners 97">
            <a:extLst>
              <a:ext uri="{FF2B5EF4-FFF2-40B4-BE49-F238E27FC236}">
                <a16:creationId xmlns:a16="http://schemas.microsoft.com/office/drawing/2014/main" id="{66C1576B-E7AA-83C6-9C34-478835EF2E01}"/>
              </a:ext>
            </a:extLst>
          </p:cNvPr>
          <p:cNvSpPr/>
          <p:nvPr/>
        </p:nvSpPr>
        <p:spPr>
          <a:xfrm>
            <a:off x="229412" y="4473301"/>
            <a:ext cx="1577106" cy="1155420"/>
          </a:xfrm>
          <a:prstGeom prst="roundRect">
            <a:avLst/>
          </a:prstGeom>
          <a:solidFill>
            <a:srgbClr val="FF0000">
              <a:alpha val="30000"/>
            </a:srgbClr>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TextBox 99">
            <a:extLst>
              <a:ext uri="{FF2B5EF4-FFF2-40B4-BE49-F238E27FC236}">
                <a16:creationId xmlns:a16="http://schemas.microsoft.com/office/drawing/2014/main" id="{7E0A851F-E6AA-EB67-F9DA-A13613FDBB3A}"/>
              </a:ext>
            </a:extLst>
          </p:cNvPr>
          <p:cNvSpPr txBox="1"/>
          <p:nvPr/>
        </p:nvSpPr>
        <p:spPr>
          <a:xfrm>
            <a:off x="2209800" y="5869412"/>
            <a:ext cx="3135086" cy="369332"/>
          </a:xfrm>
          <a:prstGeom prst="rect">
            <a:avLst/>
          </a:prstGeom>
          <a:noFill/>
        </p:spPr>
        <p:txBody>
          <a:bodyPr wrap="square" rtlCol="0">
            <a:spAutoFit/>
          </a:bodyPr>
          <a:lstStyle/>
          <a:p>
            <a:r>
              <a:rPr lang="en-US" b="1" dirty="0">
                <a:solidFill>
                  <a:srgbClr val="FF0000"/>
                </a:solidFill>
              </a:rPr>
              <a:t>Selected Spot for Raman</a:t>
            </a:r>
          </a:p>
        </p:txBody>
      </p:sp>
      <p:cxnSp>
        <p:nvCxnSpPr>
          <p:cNvPr id="101" name="Straight Arrow Connector 100">
            <a:extLst>
              <a:ext uri="{FF2B5EF4-FFF2-40B4-BE49-F238E27FC236}">
                <a16:creationId xmlns:a16="http://schemas.microsoft.com/office/drawing/2014/main" id="{3DABFA95-0261-7091-ED86-3B4652C1B028}"/>
              </a:ext>
            </a:extLst>
          </p:cNvPr>
          <p:cNvCxnSpPr>
            <a:cxnSpLocks/>
            <a:stCxn id="100" idx="1"/>
          </p:cNvCxnSpPr>
          <p:nvPr/>
        </p:nvCxnSpPr>
        <p:spPr>
          <a:xfrm flipH="1" flipV="1">
            <a:off x="1797172" y="5552002"/>
            <a:ext cx="412628" cy="502076"/>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005948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A collage of images of a planet&#10;&#10;Description automatically generated">
            <a:extLst>
              <a:ext uri="{FF2B5EF4-FFF2-40B4-BE49-F238E27FC236}">
                <a16:creationId xmlns:a16="http://schemas.microsoft.com/office/drawing/2014/main" id="{85498163-7BD7-40CC-B291-95B37FC5D2A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67949" t="1372" r="18938" b="52532"/>
          <a:stretch/>
        </p:blipFill>
        <p:spPr bwMode="auto">
          <a:xfrm>
            <a:off x="7410478" y="991699"/>
            <a:ext cx="1810173" cy="3719270"/>
          </a:xfrm>
          <a:prstGeom prst="rect">
            <a:avLst/>
          </a:prstGeom>
          <a:ln>
            <a:noFill/>
          </a:ln>
          <a:extLst>
            <a:ext uri="{53640926-AAD7-44D8-BBD7-CCE9431645EC}">
              <a14:shadowObscured xmlns:a14="http://schemas.microsoft.com/office/drawing/2010/main"/>
            </a:ext>
          </a:extLst>
        </p:spPr>
      </p:pic>
      <p:pic>
        <p:nvPicPr>
          <p:cNvPr id="22" name="Picture 21" descr="A collage of images of a window&#10;&#10;Description automatically generated">
            <a:extLst>
              <a:ext uri="{FF2B5EF4-FFF2-40B4-BE49-F238E27FC236}">
                <a16:creationId xmlns:a16="http://schemas.microsoft.com/office/drawing/2014/main" id="{390F1912-CDE6-2007-5223-4DAA412F1CA2}"/>
              </a:ext>
            </a:extLst>
          </p:cNvPr>
          <p:cNvPicPr>
            <a:picLocks noChangeAspect="1"/>
          </p:cNvPicPr>
          <p:nvPr/>
        </p:nvPicPr>
        <p:blipFill rotWithShape="1">
          <a:blip r:embed="rId3">
            <a:extLst>
              <a:ext uri="{28A0092B-C50C-407E-A947-70E740481C1C}">
                <a14:useLocalDpi xmlns:a14="http://schemas.microsoft.com/office/drawing/2010/main" val="0"/>
              </a:ext>
            </a:extLst>
          </a:blip>
          <a:srcRect l="20011" t="58167" r="70632" b="8360"/>
          <a:stretch/>
        </p:blipFill>
        <p:spPr bwMode="auto">
          <a:xfrm>
            <a:off x="9421474" y="991699"/>
            <a:ext cx="1778055" cy="3719270"/>
          </a:xfrm>
          <a:prstGeom prst="rect">
            <a:avLst/>
          </a:prstGeom>
          <a:ln>
            <a:noFill/>
          </a:ln>
          <a:extLst>
            <a:ext uri="{53640926-AAD7-44D8-BBD7-CCE9431645EC}">
              <a14:shadowObscured xmlns:a14="http://schemas.microsoft.com/office/drawing/2010/main"/>
            </a:ext>
          </a:extLst>
        </p:spPr>
      </p:pic>
      <p:pic>
        <p:nvPicPr>
          <p:cNvPr id="2" name="Picture 1" descr="A collage of images of a planet&#10;&#10;Description automatically generated">
            <a:extLst>
              <a:ext uri="{FF2B5EF4-FFF2-40B4-BE49-F238E27FC236}">
                <a16:creationId xmlns:a16="http://schemas.microsoft.com/office/drawing/2014/main" id="{4D08E663-F57E-8BF0-F1C6-F7F317048DE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67788" t="1372" r="18750" b="53082"/>
          <a:stretch/>
        </p:blipFill>
        <p:spPr bwMode="auto">
          <a:xfrm>
            <a:off x="423282" y="1001276"/>
            <a:ext cx="1871106" cy="3699116"/>
          </a:xfrm>
          <a:prstGeom prst="rect">
            <a:avLst/>
          </a:prstGeom>
          <a:ln>
            <a:noFill/>
          </a:ln>
          <a:extLst>
            <a:ext uri="{53640926-AAD7-44D8-BBD7-CCE9431645EC}">
              <a14:shadowObscured xmlns:a14="http://schemas.microsoft.com/office/drawing/2010/main"/>
            </a:ext>
          </a:extLst>
        </p:spPr>
      </p:pic>
      <p:pic>
        <p:nvPicPr>
          <p:cNvPr id="3" name="Picture 2" descr="A collage of images of a planet">
            <a:extLst>
              <a:ext uri="{FF2B5EF4-FFF2-40B4-BE49-F238E27FC236}">
                <a16:creationId xmlns:a16="http://schemas.microsoft.com/office/drawing/2014/main" id="{69D341C1-3CFC-91F7-EDF8-3AE458A486E8}"/>
              </a:ext>
            </a:extLst>
          </p:cNvPr>
          <p:cNvPicPr>
            <a:picLocks noChangeAspect="1"/>
          </p:cNvPicPr>
          <p:nvPr/>
        </p:nvPicPr>
        <p:blipFill rotWithShape="1">
          <a:blip r:embed="rId5">
            <a:extLst>
              <a:ext uri="{28A0092B-C50C-407E-A947-70E740481C1C}">
                <a14:useLocalDpi xmlns:a14="http://schemas.microsoft.com/office/drawing/2010/main" val="0"/>
              </a:ext>
            </a:extLst>
          </a:blip>
          <a:srcRect l="19700" t="58840" r="70651" b="8229"/>
          <a:stretch/>
        </p:blipFill>
        <p:spPr bwMode="auto">
          <a:xfrm>
            <a:off x="2503783" y="1013729"/>
            <a:ext cx="1854346" cy="3699115"/>
          </a:xfrm>
          <a:prstGeom prst="rect">
            <a:avLst/>
          </a:prstGeom>
          <a:ln>
            <a:noFill/>
          </a:ln>
          <a:extLst>
            <a:ext uri="{53640926-AAD7-44D8-BBD7-CCE9431645EC}">
              <a14:shadowObscured xmlns:a14="http://schemas.microsoft.com/office/drawing/2010/main"/>
            </a:ext>
          </a:extLst>
        </p:spPr>
      </p:pic>
      <p:sp>
        <p:nvSpPr>
          <p:cNvPr id="4" name="Slide Number Placeholder 3"/>
          <p:cNvSpPr>
            <a:spLocks noGrp="1"/>
          </p:cNvSpPr>
          <p:nvPr>
            <p:ph type="sldNum" sz="quarter" idx="12"/>
          </p:nvPr>
        </p:nvSpPr>
        <p:spPr/>
        <p:txBody>
          <a:bodyPr/>
          <a:lstStyle/>
          <a:p>
            <a:fld id="{3E6760D5-C8F1-4153-B235-003BFAD3B575}" type="slidenum">
              <a:rPr lang="en-US" smtClean="0"/>
              <a:t>31</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58370" y="745513"/>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a:xfrm>
            <a:off x="838200" y="6356349"/>
            <a:ext cx="2743200" cy="365125"/>
          </a:xfrm>
        </p:spPr>
        <p:txBody>
          <a:bodyPr/>
          <a:lstStyle/>
          <a:p>
            <a:fld id="{5ED49045-92B1-574A-9071-3A3E4832CB6E}" type="datetime1">
              <a:rPr lang="en-US" smtClean="0"/>
              <a:t>04-Apr-24</a:t>
            </a:fld>
            <a:endParaRPr lang="en-US" dirty="0"/>
          </a:p>
        </p:txBody>
      </p:sp>
      <p:sp>
        <p:nvSpPr>
          <p:cNvPr id="64" name="Title 1">
            <a:extLst>
              <a:ext uri="{FF2B5EF4-FFF2-40B4-BE49-F238E27FC236}">
                <a16:creationId xmlns:a16="http://schemas.microsoft.com/office/drawing/2014/main" id="{B26C6FAE-EDA9-D934-0BDD-6AB2AFF47EB3}"/>
              </a:ext>
            </a:extLst>
          </p:cNvPr>
          <p:cNvSpPr txBox="1">
            <a:spLocks/>
          </p:cNvSpPr>
          <p:nvPr/>
        </p:nvSpPr>
        <p:spPr>
          <a:xfrm>
            <a:off x="76835" y="263087"/>
            <a:ext cx="11928572" cy="39995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a:solidFill>
                  <a:srgbClr val="002060"/>
                </a:solidFill>
                <a:latin typeface="Georgia" panose="02040502050405020303" pitchFamily="18" charset="0"/>
                <a:cs typeface="Times New Roman" panose="02020603050405020304" pitchFamily="18" charset="0"/>
              </a:rPr>
              <a:t>CT-Scan – Sample R3H</a:t>
            </a:r>
            <a:endParaRPr lang="en-US" sz="2800" b="1" dirty="0">
              <a:solidFill>
                <a:srgbClr val="002060"/>
              </a:solidFill>
              <a:latin typeface="Georgia" panose="02040502050405020303" pitchFamily="18" charset="0"/>
            </a:endParaRPr>
          </a:p>
        </p:txBody>
      </p:sp>
      <p:sp>
        <p:nvSpPr>
          <p:cNvPr id="7" name="TextBox 6">
            <a:extLst>
              <a:ext uri="{FF2B5EF4-FFF2-40B4-BE49-F238E27FC236}">
                <a16:creationId xmlns:a16="http://schemas.microsoft.com/office/drawing/2014/main" id="{E7585AF0-C480-E9F7-B535-4A1AF90191A5}"/>
              </a:ext>
            </a:extLst>
          </p:cNvPr>
          <p:cNvSpPr txBox="1"/>
          <p:nvPr/>
        </p:nvSpPr>
        <p:spPr>
          <a:xfrm>
            <a:off x="1157366" y="5268118"/>
            <a:ext cx="2311099" cy="400110"/>
          </a:xfrm>
          <a:prstGeom prst="rect">
            <a:avLst/>
          </a:prstGeom>
          <a:noFill/>
        </p:spPr>
        <p:txBody>
          <a:bodyPr wrap="square" rtlCol="0">
            <a:spAutoFit/>
          </a:bodyPr>
          <a:lstStyle/>
          <a:p>
            <a:pPr algn="ctr"/>
            <a:r>
              <a:rPr lang="en-US" sz="2000" b="1" dirty="0">
                <a:solidFill>
                  <a:srgbClr val="002060"/>
                </a:solidFill>
                <a:latin typeface="Georgia" panose="02040502050405020303" pitchFamily="18" charset="0"/>
              </a:rPr>
              <a:t>R3H1</a:t>
            </a:r>
          </a:p>
        </p:txBody>
      </p:sp>
      <p:sp>
        <p:nvSpPr>
          <p:cNvPr id="8" name="TextBox 7">
            <a:extLst>
              <a:ext uri="{FF2B5EF4-FFF2-40B4-BE49-F238E27FC236}">
                <a16:creationId xmlns:a16="http://schemas.microsoft.com/office/drawing/2014/main" id="{83A768B3-6FF4-7E0E-DBD6-AA108C944F74}"/>
              </a:ext>
            </a:extLst>
          </p:cNvPr>
          <p:cNvSpPr txBox="1"/>
          <p:nvPr/>
        </p:nvSpPr>
        <p:spPr>
          <a:xfrm>
            <a:off x="196516" y="4766348"/>
            <a:ext cx="2311099" cy="400110"/>
          </a:xfrm>
          <a:prstGeom prst="rect">
            <a:avLst/>
          </a:prstGeom>
          <a:noFill/>
        </p:spPr>
        <p:txBody>
          <a:bodyPr wrap="square" rtlCol="0">
            <a:spAutoFit/>
          </a:bodyPr>
          <a:lstStyle/>
          <a:p>
            <a:pPr algn="ctr"/>
            <a:r>
              <a:rPr lang="en-US" sz="2000" b="1" dirty="0">
                <a:solidFill>
                  <a:schemeClr val="accent2"/>
                </a:solidFill>
                <a:latin typeface="Georgia" panose="02040502050405020303" pitchFamily="18" charset="0"/>
              </a:rPr>
              <a:t>Front View</a:t>
            </a:r>
          </a:p>
        </p:txBody>
      </p:sp>
      <p:sp>
        <p:nvSpPr>
          <p:cNvPr id="9" name="TextBox 8">
            <a:extLst>
              <a:ext uri="{FF2B5EF4-FFF2-40B4-BE49-F238E27FC236}">
                <a16:creationId xmlns:a16="http://schemas.microsoft.com/office/drawing/2014/main" id="{07E88FC1-ADC5-0F9A-0BD2-F65FCADADBAB}"/>
              </a:ext>
            </a:extLst>
          </p:cNvPr>
          <p:cNvSpPr txBox="1"/>
          <p:nvPr/>
        </p:nvSpPr>
        <p:spPr>
          <a:xfrm>
            <a:off x="8197326" y="5297632"/>
            <a:ext cx="2311099" cy="400110"/>
          </a:xfrm>
          <a:prstGeom prst="rect">
            <a:avLst/>
          </a:prstGeom>
          <a:noFill/>
        </p:spPr>
        <p:txBody>
          <a:bodyPr wrap="square" rtlCol="0">
            <a:spAutoFit/>
          </a:bodyPr>
          <a:lstStyle/>
          <a:p>
            <a:pPr algn="ctr"/>
            <a:r>
              <a:rPr lang="en-US" sz="2000" b="1" dirty="0">
                <a:solidFill>
                  <a:srgbClr val="002060"/>
                </a:solidFill>
                <a:latin typeface="Georgia" panose="02040502050405020303" pitchFamily="18" charset="0"/>
              </a:rPr>
              <a:t>R3H2</a:t>
            </a:r>
          </a:p>
        </p:txBody>
      </p:sp>
      <p:sp>
        <p:nvSpPr>
          <p:cNvPr id="10" name="TextBox 9">
            <a:extLst>
              <a:ext uri="{FF2B5EF4-FFF2-40B4-BE49-F238E27FC236}">
                <a16:creationId xmlns:a16="http://schemas.microsoft.com/office/drawing/2014/main" id="{D3AF82F4-CBF6-A221-1763-5D9F98ED81B4}"/>
              </a:ext>
            </a:extLst>
          </p:cNvPr>
          <p:cNvSpPr txBox="1"/>
          <p:nvPr/>
        </p:nvSpPr>
        <p:spPr>
          <a:xfrm rot="16740118">
            <a:off x="-428289" y="1820727"/>
            <a:ext cx="2311099" cy="261610"/>
          </a:xfrm>
          <a:prstGeom prst="rect">
            <a:avLst/>
          </a:prstGeom>
          <a:noFill/>
        </p:spPr>
        <p:txBody>
          <a:bodyPr wrap="square" rtlCol="0">
            <a:spAutoFit/>
          </a:bodyPr>
          <a:lstStyle/>
          <a:p>
            <a:pPr algn="ctr"/>
            <a:r>
              <a:rPr lang="en-US" sz="1100" dirty="0">
                <a:solidFill>
                  <a:srgbClr val="FFFF00"/>
                </a:solidFill>
              </a:rPr>
              <a:t>Induced Fracture</a:t>
            </a:r>
          </a:p>
        </p:txBody>
      </p:sp>
      <p:sp>
        <p:nvSpPr>
          <p:cNvPr id="12" name="TextBox 11">
            <a:extLst>
              <a:ext uri="{FF2B5EF4-FFF2-40B4-BE49-F238E27FC236}">
                <a16:creationId xmlns:a16="http://schemas.microsoft.com/office/drawing/2014/main" id="{90C49032-F8A9-A884-63D5-AFDB9D4DF2A4}"/>
              </a:ext>
            </a:extLst>
          </p:cNvPr>
          <p:cNvSpPr txBox="1"/>
          <p:nvPr/>
        </p:nvSpPr>
        <p:spPr>
          <a:xfrm rot="17929933">
            <a:off x="201377" y="1618280"/>
            <a:ext cx="2311099" cy="261610"/>
          </a:xfrm>
          <a:prstGeom prst="rect">
            <a:avLst/>
          </a:prstGeom>
          <a:noFill/>
        </p:spPr>
        <p:txBody>
          <a:bodyPr wrap="square" rtlCol="0">
            <a:spAutoFit/>
          </a:bodyPr>
          <a:lstStyle/>
          <a:p>
            <a:pPr algn="ctr"/>
            <a:r>
              <a:rPr lang="en-US" sz="1100" dirty="0">
                <a:solidFill>
                  <a:srgbClr val="FFFF00"/>
                </a:solidFill>
              </a:rPr>
              <a:t>Carb</a:t>
            </a:r>
          </a:p>
        </p:txBody>
      </p:sp>
      <p:sp>
        <p:nvSpPr>
          <p:cNvPr id="13" name="TextBox 12">
            <a:extLst>
              <a:ext uri="{FF2B5EF4-FFF2-40B4-BE49-F238E27FC236}">
                <a16:creationId xmlns:a16="http://schemas.microsoft.com/office/drawing/2014/main" id="{9710D3C2-AC70-4E92-5969-EFB9EF0549A9}"/>
              </a:ext>
            </a:extLst>
          </p:cNvPr>
          <p:cNvSpPr txBox="1"/>
          <p:nvPr/>
        </p:nvSpPr>
        <p:spPr>
          <a:xfrm>
            <a:off x="1630923" y="1273729"/>
            <a:ext cx="2311099" cy="261610"/>
          </a:xfrm>
          <a:prstGeom prst="rect">
            <a:avLst/>
          </a:prstGeom>
          <a:noFill/>
        </p:spPr>
        <p:txBody>
          <a:bodyPr wrap="square" rtlCol="0">
            <a:spAutoFit/>
          </a:bodyPr>
          <a:lstStyle/>
          <a:p>
            <a:pPr algn="ctr"/>
            <a:r>
              <a:rPr lang="en-US" sz="1100" dirty="0">
                <a:solidFill>
                  <a:srgbClr val="FFFF00"/>
                </a:solidFill>
              </a:rPr>
              <a:t>Pyrite</a:t>
            </a:r>
          </a:p>
        </p:txBody>
      </p:sp>
      <p:sp>
        <p:nvSpPr>
          <p:cNvPr id="14" name="TextBox 13">
            <a:extLst>
              <a:ext uri="{FF2B5EF4-FFF2-40B4-BE49-F238E27FC236}">
                <a16:creationId xmlns:a16="http://schemas.microsoft.com/office/drawing/2014/main" id="{A56496C2-0279-2DA6-24F6-68C65795B363}"/>
              </a:ext>
            </a:extLst>
          </p:cNvPr>
          <p:cNvSpPr txBox="1"/>
          <p:nvPr/>
        </p:nvSpPr>
        <p:spPr>
          <a:xfrm>
            <a:off x="334437" y="2052585"/>
            <a:ext cx="2311099" cy="261610"/>
          </a:xfrm>
          <a:prstGeom prst="rect">
            <a:avLst/>
          </a:prstGeom>
          <a:noFill/>
        </p:spPr>
        <p:txBody>
          <a:bodyPr wrap="square" rtlCol="0">
            <a:spAutoFit/>
          </a:bodyPr>
          <a:lstStyle/>
          <a:p>
            <a:pPr algn="ctr"/>
            <a:r>
              <a:rPr lang="en-US" sz="1100" dirty="0">
                <a:solidFill>
                  <a:srgbClr val="FFFF00"/>
                </a:solidFill>
              </a:rPr>
              <a:t>Quartz + clay</a:t>
            </a:r>
          </a:p>
        </p:txBody>
      </p:sp>
      <p:sp>
        <p:nvSpPr>
          <p:cNvPr id="15" name="TextBox 14">
            <a:extLst>
              <a:ext uri="{FF2B5EF4-FFF2-40B4-BE49-F238E27FC236}">
                <a16:creationId xmlns:a16="http://schemas.microsoft.com/office/drawing/2014/main" id="{7D8B8916-D5FA-C342-8ADD-0203F95FC27D}"/>
              </a:ext>
            </a:extLst>
          </p:cNvPr>
          <p:cNvSpPr txBox="1"/>
          <p:nvPr/>
        </p:nvSpPr>
        <p:spPr>
          <a:xfrm rot="16200000">
            <a:off x="2182110" y="3375272"/>
            <a:ext cx="2311099" cy="261610"/>
          </a:xfrm>
          <a:prstGeom prst="rect">
            <a:avLst/>
          </a:prstGeom>
          <a:noFill/>
        </p:spPr>
        <p:txBody>
          <a:bodyPr wrap="square" rtlCol="0">
            <a:spAutoFit/>
          </a:bodyPr>
          <a:lstStyle/>
          <a:p>
            <a:pPr algn="ctr"/>
            <a:r>
              <a:rPr lang="en-US" sz="1100" dirty="0">
                <a:solidFill>
                  <a:srgbClr val="FFFF00"/>
                </a:solidFill>
              </a:rPr>
              <a:t>Main cutting</a:t>
            </a:r>
          </a:p>
        </p:txBody>
      </p:sp>
      <p:sp>
        <p:nvSpPr>
          <p:cNvPr id="16" name="TextBox 15">
            <a:extLst>
              <a:ext uri="{FF2B5EF4-FFF2-40B4-BE49-F238E27FC236}">
                <a16:creationId xmlns:a16="http://schemas.microsoft.com/office/drawing/2014/main" id="{63F14E59-317F-ECB9-FE2E-170707729267}"/>
              </a:ext>
            </a:extLst>
          </p:cNvPr>
          <p:cNvSpPr txBox="1"/>
          <p:nvPr/>
        </p:nvSpPr>
        <p:spPr>
          <a:xfrm>
            <a:off x="2617701" y="1259475"/>
            <a:ext cx="2311099" cy="261610"/>
          </a:xfrm>
          <a:prstGeom prst="rect">
            <a:avLst/>
          </a:prstGeom>
          <a:noFill/>
        </p:spPr>
        <p:txBody>
          <a:bodyPr wrap="square" rtlCol="0">
            <a:spAutoFit/>
          </a:bodyPr>
          <a:lstStyle/>
          <a:p>
            <a:pPr algn="ctr"/>
            <a:r>
              <a:rPr lang="en-US" sz="1100" dirty="0">
                <a:solidFill>
                  <a:srgbClr val="FFFF00"/>
                </a:solidFill>
              </a:rPr>
              <a:t>Quartz + clay</a:t>
            </a:r>
          </a:p>
        </p:txBody>
      </p:sp>
      <p:sp>
        <p:nvSpPr>
          <p:cNvPr id="19" name="TextBox 18">
            <a:extLst>
              <a:ext uri="{FF2B5EF4-FFF2-40B4-BE49-F238E27FC236}">
                <a16:creationId xmlns:a16="http://schemas.microsoft.com/office/drawing/2014/main" id="{12891FF0-B393-20BF-D419-35DA156B000E}"/>
              </a:ext>
            </a:extLst>
          </p:cNvPr>
          <p:cNvSpPr txBox="1"/>
          <p:nvPr/>
        </p:nvSpPr>
        <p:spPr>
          <a:xfrm>
            <a:off x="2030777" y="4777014"/>
            <a:ext cx="2311099" cy="400110"/>
          </a:xfrm>
          <a:prstGeom prst="rect">
            <a:avLst/>
          </a:prstGeom>
          <a:noFill/>
        </p:spPr>
        <p:txBody>
          <a:bodyPr wrap="square" rtlCol="0">
            <a:spAutoFit/>
          </a:bodyPr>
          <a:lstStyle/>
          <a:p>
            <a:pPr algn="ctr"/>
            <a:r>
              <a:rPr lang="en-US" sz="2000" b="1" dirty="0">
                <a:solidFill>
                  <a:schemeClr val="accent2"/>
                </a:solidFill>
                <a:latin typeface="Georgia" panose="02040502050405020303" pitchFamily="18" charset="0"/>
              </a:rPr>
              <a:t>Side View</a:t>
            </a:r>
          </a:p>
        </p:txBody>
      </p:sp>
      <p:sp>
        <p:nvSpPr>
          <p:cNvPr id="20" name="TextBox 19">
            <a:extLst>
              <a:ext uri="{FF2B5EF4-FFF2-40B4-BE49-F238E27FC236}">
                <a16:creationId xmlns:a16="http://schemas.microsoft.com/office/drawing/2014/main" id="{13B958F6-8221-7F37-D72C-B21AA8974AF0}"/>
              </a:ext>
            </a:extLst>
          </p:cNvPr>
          <p:cNvSpPr txBox="1"/>
          <p:nvPr/>
        </p:nvSpPr>
        <p:spPr>
          <a:xfrm>
            <a:off x="7208440" y="4766348"/>
            <a:ext cx="2311099" cy="400110"/>
          </a:xfrm>
          <a:prstGeom prst="rect">
            <a:avLst/>
          </a:prstGeom>
          <a:noFill/>
        </p:spPr>
        <p:txBody>
          <a:bodyPr wrap="square" rtlCol="0">
            <a:spAutoFit/>
          </a:bodyPr>
          <a:lstStyle/>
          <a:p>
            <a:pPr algn="ctr"/>
            <a:r>
              <a:rPr lang="en-US" sz="2000" b="1" dirty="0">
                <a:solidFill>
                  <a:schemeClr val="accent2"/>
                </a:solidFill>
                <a:latin typeface="Georgia" panose="02040502050405020303" pitchFamily="18" charset="0"/>
              </a:rPr>
              <a:t>Front View</a:t>
            </a:r>
          </a:p>
        </p:txBody>
      </p:sp>
      <p:sp>
        <p:nvSpPr>
          <p:cNvPr id="21" name="TextBox 20">
            <a:extLst>
              <a:ext uri="{FF2B5EF4-FFF2-40B4-BE49-F238E27FC236}">
                <a16:creationId xmlns:a16="http://schemas.microsoft.com/office/drawing/2014/main" id="{A5A61FA9-220B-52B4-D516-AEE588D808C5}"/>
              </a:ext>
            </a:extLst>
          </p:cNvPr>
          <p:cNvSpPr txBox="1"/>
          <p:nvPr/>
        </p:nvSpPr>
        <p:spPr>
          <a:xfrm>
            <a:off x="9042701" y="4777014"/>
            <a:ext cx="2311099" cy="400110"/>
          </a:xfrm>
          <a:prstGeom prst="rect">
            <a:avLst/>
          </a:prstGeom>
          <a:noFill/>
        </p:spPr>
        <p:txBody>
          <a:bodyPr wrap="square" rtlCol="0">
            <a:spAutoFit/>
          </a:bodyPr>
          <a:lstStyle/>
          <a:p>
            <a:pPr algn="ctr"/>
            <a:r>
              <a:rPr lang="en-US" sz="2000" b="1" dirty="0">
                <a:solidFill>
                  <a:schemeClr val="accent2"/>
                </a:solidFill>
                <a:latin typeface="Georgia" panose="02040502050405020303" pitchFamily="18" charset="0"/>
              </a:rPr>
              <a:t>Side View</a:t>
            </a:r>
          </a:p>
        </p:txBody>
      </p:sp>
      <p:sp>
        <p:nvSpPr>
          <p:cNvPr id="23" name="TextBox 22">
            <a:extLst>
              <a:ext uri="{FF2B5EF4-FFF2-40B4-BE49-F238E27FC236}">
                <a16:creationId xmlns:a16="http://schemas.microsoft.com/office/drawing/2014/main" id="{010AB2B9-7C13-32FE-AD21-F17AA0A1BB12}"/>
              </a:ext>
            </a:extLst>
          </p:cNvPr>
          <p:cNvSpPr txBox="1"/>
          <p:nvPr/>
        </p:nvSpPr>
        <p:spPr>
          <a:xfrm>
            <a:off x="4780051" y="4788432"/>
            <a:ext cx="2311099" cy="400110"/>
          </a:xfrm>
          <a:prstGeom prst="rect">
            <a:avLst/>
          </a:prstGeom>
          <a:noFill/>
        </p:spPr>
        <p:txBody>
          <a:bodyPr wrap="square" rtlCol="0">
            <a:spAutoFit/>
          </a:bodyPr>
          <a:lstStyle/>
          <a:p>
            <a:pPr algn="ctr"/>
            <a:r>
              <a:rPr lang="en-US" sz="2000" b="1" dirty="0">
                <a:solidFill>
                  <a:schemeClr val="accent2"/>
                </a:solidFill>
                <a:latin typeface="Georgia" panose="02040502050405020303" pitchFamily="18" charset="0"/>
              </a:rPr>
              <a:t>Solid View</a:t>
            </a:r>
          </a:p>
        </p:txBody>
      </p:sp>
      <p:sp>
        <p:nvSpPr>
          <p:cNvPr id="24" name="TextBox 23">
            <a:extLst>
              <a:ext uri="{FF2B5EF4-FFF2-40B4-BE49-F238E27FC236}">
                <a16:creationId xmlns:a16="http://schemas.microsoft.com/office/drawing/2014/main" id="{21DEC984-2CC2-586C-BD90-C94344517C8C}"/>
              </a:ext>
            </a:extLst>
          </p:cNvPr>
          <p:cNvSpPr txBox="1"/>
          <p:nvPr/>
        </p:nvSpPr>
        <p:spPr>
          <a:xfrm rot="16557266">
            <a:off x="7613612" y="2693663"/>
            <a:ext cx="2311099" cy="261610"/>
          </a:xfrm>
          <a:prstGeom prst="rect">
            <a:avLst/>
          </a:prstGeom>
          <a:noFill/>
        </p:spPr>
        <p:txBody>
          <a:bodyPr wrap="square" rtlCol="0">
            <a:spAutoFit/>
          </a:bodyPr>
          <a:lstStyle/>
          <a:p>
            <a:pPr algn="ctr"/>
            <a:r>
              <a:rPr lang="en-US" sz="1100" dirty="0">
                <a:solidFill>
                  <a:srgbClr val="FFFF00"/>
                </a:solidFill>
              </a:rPr>
              <a:t>Induced Fracture</a:t>
            </a:r>
          </a:p>
        </p:txBody>
      </p:sp>
      <p:sp>
        <p:nvSpPr>
          <p:cNvPr id="25" name="TextBox 24">
            <a:extLst>
              <a:ext uri="{FF2B5EF4-FFF2-40B4-BE49-F238E27FC236}">
                <a16:creationId xmlns:a16="http://schemas.microsoft.com/office/drawing/2014/main" id="{C43239FD-0948-3DC2-0D20-744D49FAD74D}"/>
              </a:ext>
            </a:extLst>
          </p:cNvPr>
          <p:cNvSpPr txBox="1"/>
          <p:nvPr/>
        </p:nvSpPr>
        <p:spPr>
          <a:xfrm>
            <a:off x="7134328" y="4167017"/>
            <a:ext cx="1748833" cy="261610"/>
          </a:xfrm>
          <a:prstGeom prst="rect">
            <a:avLst/>
          </a:prstGeom>
          <a:noFill/>
        </p:spPr>
        <p:txBody>
          <a:bodyPr wrap="square" rtlCol="0">
            <a:spAutoFit/>
          </a:bodyPr>
          <a:lstStyle/>
          <a:p>
            <a:pPr algn="ctr"/>
            <a:r>
              <a:rPr lang="en-US" sz="1100" dirty="0">
                <a:solidFill>
                  <a:srgbClr val="FFFF00"/>
                </a:solidFill>
              </a:rPr>
              <a:t>Pyrite</a:t>
            </a:r>
          </a:p>
        </p:txBody>
      </p:sp>
      <p:sp>
        <p:nvSpPr>
          <p:cNvPr id="26" name="TextBox 25">
            <a:extLst>
              <a:ext uri="{FF2B5EF4-FFF2-40B4-BE49-F238E27FC236}">
                <a16:creationId xmlns:a16="http://schemas.microsoft.com/office/drawing/2014/main" id="{F4B937C2-BB50-F143-967A-C14E7CCF2623}"/>
              </a:ext>
            </a:extLst>
          </p:cNvPr>
          <p:cNvSpPr txBox="1"/>
          <p:nvPr/>
        </p:nvSpPr>
        <p:spPr>
          <a:xfrm rot="492815">
            <a:off x="6566181" y="2052585"/>
            <a:ext cx="2311099" cy="261610"/>
          </a:xfrm>
          <a:prstGeom prst="rect">
            <a:avLst/>
          </a:prstGeom>
          <a:noFill/>
        </p:spPr>
        <p:txBody>
          <a:bodyPr wrap="square" rtlCol="0">
            <a:spAutoFit/>
          </a:bodyPr>
          <a:lstStyle/>
          <a:p>
            <a:pPr algn="ctr"/>
            <a:r>
              <a:rPr lang="en-US" sz="1100" dirty="0">
                <a:solidFill>
                  <a:srgbClr val="FFFF00"/>
                </a:solidFill>
              </a:rPr>
              <a:t>Carb</a:t>
            </a:r>
          </a:p>
        </p:txBody>
      </p:sp>
      <p:sp>
        <p:nvSpPr>
          <p:cNvPr id="27" name="TextBox 26">
            <a:extLst>
              <a:ext uri="{FF2B5EF4-FFF2-40B4-BE49-F238E27FC236}">
                <a16:creationId xmlns:a16="http://schemas.microsoft.com/office/drawing/2014/main" id="{148AD07B-7375-31D4-544D-97DD40F5CFE6}"/>
              </a:ext>
            </a:extLst>
          </p:cNvPr>
          <p:cNvSpPr txBox="1"/>
          <p:nvPr/>
        </p:nvSpPr>
        <p:spPr>
          <a:xfrm>
            <a:off x="7009963" y="1456695"/>
            <a:ext cx="2311099" cy="261610"/>
          </a:xfrm>
          <a:prstGeom prst="rect">
            <a:avLst/>
          </a:prstGeom>
          <a:noFill/>
        </p:spPr>
        <p:txBody>
          <a:bodyPr wrap="square" rtlCol="0">
            <a:spAutoFit/>
          </a:bodyPr>
          <a:lstStyle/>
          <a:p>
            <a:pPr algn="ctr"/>
            <a:r>
              <a:rPr lang="en-US" sz="1100" dirty="0">
                <a:solidFill>
                  <a:srgbClr val="FFFF00"/>
                </a:solidFill>
              </a:rPr>
              <a:t>Quartz + clay</a:t>
            </a:r>
          </a:p>
        </p:txBody>
      </p:sp>
      <p:sp>
        <p:nvSpPr>
          <p:cNvPr id="28" name="TextBox 27">
            <a:extLst>
              <a:ext uri="{FF2B5EF4-FFF2-40B4-BE49-F238E27FC236}">
                <a16:creationId xmlns:a16="http://schemas.microsoft.com/office/drawing/2014/main" id="{5B2B1E32-21C4-C45B-ED28-A3B75FAA55E2}"/>
              </a:ext>
            </a:extLst>
          </p:cNvPr>
          <p:cNvSpPr txBox="1"/>
          <p:nvPr/>
        </p:nvSpPr>
        <p:spPr>
          <a:xfrm>
            <a:off x="8719273" y="4159641"/>
            <a:ext cx="2311099" cy="261610"/>
          </a:xfrm>
          <a:prstGeom prst="rect">
            <a:avLst/>
          </a:prstGeom>
          <a:noFill/>
        </p:spPr>
        <p:txBody>
          <a:bodyPr wrap="square" rtlCol="0">
            <a:spAutoFit/>
          </a:bodyPr>
          <a:lstStyle/>
          <a:p>
            <a:pPr algn="ctr"/>
            <a:r>
              <a:rPr lang="en-US" sz="1100" dirty="0">
                <a:solidFill>
                  <a:srgbClr val="FFFF00"/>
                </a:solidFill>
              </a:rPr>
              <a:t>Pyrite</a:t>
            </a:r>
          </a:p>
        </p:txBody>
      </p:sp>
      <p:sp>
        <p:nvSpPr>
          <p:cNvPr id="29" name="TextBox 28">
            <a:extLst>
              <a:ext uri="{FF2B5EF4-FFF2-40B4-BE49-F238E27FC236}">
                <a16:creationId xmlns:a16="http://schemas.microsoft.com/office/drawing/2014/main" id="{1D1FA8E3-DEB3-8C30-CBDB-B5A14D03BE31}"/>
              </a:ext>
            </a:extLst>
          </p:cNvPr>
          <p:cNvSpPr txBox="1"/>
          <p:nvPr/>
        </p:nvSpPr>
        <p:spPr>
          <a:xfrm rot="16200000">
            <a:off x="9052470" y="2255340"/>
            <a:ext cx="2311099" cy="261610"/>
          </a:xfrm>
          <a:prstGeom prst="rect">
            <a:avLst/>
          </a:prstGeom>
          <a:noFill/>
        </p:spPr>
        <p:txBody>
          <a:bodyPr wrap="square" rtlCol="0">
            <a:spAutoFit/>
          </a:bodyPr>
          <a:lstStyle/>
          <a:p>
            <a:pPr algn="ctr"/>
            <a:r>
              <a:rPr lang="en-US" sz="1100" dirty="0">
                <a:solidFill>
                  <a:srgbClr val="FFFF00"/>
                </a:solidFill>
              </a:rPr>
              <a:t>Main cutting</a:t>
            </a:r>
          </a:p>
        </p:txBody>
      </p:sp>
      <p:sp>
        <p:nvSpPr>
          <p:cNvPr id="30" name="TextBox 29">
            <a:extLst>
              <a:ext uri="{FF2B5EF4-FFF2-40B4-BE49-F238E27FC236}">
                <a16:creationId xmlns:a16="http://schemas.microsoft.com/office/drawing/2014/main" id="{635A6ADB-AE56-2C6E-105E-2A8C633F99B1}"/>
              </a:ext>
            </a:extLst>
          </p:cNvPr>
          <p:cNvSpPr txBox="1"/>
          <p:nvPr/>
        </p:nvSpPr>
        <p:spPr>
          <a:xfrm>
            <a:off x="9421474" y="1585722"/>
            <a:ext cx="1921144" cy="261610"/>
          </a:xfrm>
          <a:prstGeom prst="rect">
            <a:avLst/>
          </a:prstGeom>
          <a:noFill/>
        </p:spPr>
        <p:txBody>
          <a:bodyPr wrap="square" rtlCol="0">
            <a:spAutoFit/>
          </a:bodyPr>
          <a:lstStyle/>
          <a:p>
            <a:pPr algn="ctr"/>
            <a:r>
              <a:rPr lang="en-US" sz="1100" dirty="0">
                <a:solidFill>
                  <a:srgbClr val="FFFF00"/>
                </a:solidFill>
              </a:rPr>
              <a:t>Quartz + clay</a:t>
            </a:r>
          </a:p>
        </p:txBody>
      </p:sp>
      <p:sp>
        <p:nvSpPr>
          <p:cNvPr id="17" name="TextBox 16">
            <a:extLst>
              <a:ext uri="{FF2B5EF4-FFF2-40B4-BE49-F238E27FC236}">
                <a16:creationId xmlns:a16="http://schemas.microsoft.com/office/drawing/2014/main" id="{85C249FB-B374-1642-904B-ACF3F562F24E}"/>
              </a:ext>
            </a:extLst>
          </p:cNvPr>
          <p:cNvSpPr txBox="1"/>
          <p:nvPr/>
        </p:nvSpPr>
        <p:spPr>
          <a:xfrm rot="17929933">
            <a:off x="-42561" y="3207032"/>
            <a:ext cx="2311099" cy="261610"/>
          </a:xfrm>
          <a:prstGeom prst="rect">
            <a:avLst/>
          </a:prstGeom>
          <a:noFill/>
        </p:spPr>
        <p:txBody>
          <a:bodyPr wrap="square" rtlCol="0">
            <a:spAutoFit/>
          </a:bodyPr>
          <a:lstStyle/>
          <a:p>
            <a:pPr algn="ctr"/>
            <a:r>
              <a:rPr lang="en-US" sz="1100" dirty="0">
                <a:solidFill>
                  <a:srgbClr val="FFFF00"/>
                </a:solidFill>
              </a:rPr>
              <a:t>N. Frac fill</a:t>
            </a:r>
          </a:p>
        </p:txBody>
      </p:sp>
      <p:pic>
        <p:nvPicPr>
          <p:cNvPr id="35" name="Picture 34" descr="A collage of images of a planet&#10;&#10;Description automatically generated">
            <a:extLst>
              <a:ext uri="{FF2B5EF4-FFF2-40B4-BE49-F238E27FC236}">
                <a16:creationId xmlns:a16="http://schemas.microsoft.com/office/drawing/2014/main" id="{E5AAEC9F-2A78-CB76-8A90-2A3AB8E16F85}"/>
              </a:ext>
            </a:extLst>
          </p:cNvPr>
          <p:cNvPicPr>
            <a:picLocks noChangeAspect="1"/>
          </p:cNvPicPr>
          <p:nvPr/>
        </p:nvPicPr>
        <p:blipFill rotWithShape="1">
          <a:blip r:embed="rId5">
            <a:extLst>
              <a:ext uri="{28A0092B-C50C-407E-A947-70E740481C1C}">
                <a14:useLocalDpi xmlns:a14="http://schemas.microsoft.com/office/drawing/2010/main" val="0"/>
              </a:ext>
            </a:extLst>
          </a:blip>
          <a:srcRect l="70673" t="62283" r="21635" b="12201"/>
          <a:stretch/>
        </p:blipFill>
        <p:spPr bwMode="auto">
          <a:xfrm>
            <a:off x="4838700" y="1001276"/>
            <a:ext cx="1953633" cy="3787156"/>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73972662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descr="A collage of images of a planet&#10;&#10;Description automatically generated">
            <a:extLst>
              <a:ext uri="{FF2B5EF4-FFF2-40B4-BE49-F238E27FC236}">
                <a16:creationId xmlns:a16="http://schemas.microsoft.com/office/drawing/2014/main" id="{9F69E094-684A-580F-AEC0-8F5A54E345EB}"/>
              </a:ext>
            </a:extLst>
          </p:cNvPr>
          <p:cNvPicPr>
            <a:picLocks noChangeAspect="1"/>
          </p:cNvPicPr>
          <p:nvPr/>
        </p:nvPicPr>
        <p:blipFill rotWithShape="1">
          <a:blip r:embed="rId2">
            <a:extLst>
              <a:ext uri="{28A0092B-C50C-407E-A947-70E740481C1C}">
                <a14:useLocalDpi xmlns:a14="http://schemas.microsoft.com/office/drawing/2010/main" val="0"/>
              </a:ext>
            </a:extLst>
          </a:blip>
          <a:srcRect l="19872" t="58442" r="70353" b="6987"/>
          <a:stretch/>
        </p:blipFill>
        <p:spPr bwMode="auto">
          <a:xfrm>
            <a:off x="7482201" y="987277"/>
            <a:ext cx="1817068" cy="3752944"/>
          </a:xfrm>
          <a:prstGeom prst="rect">
            <a:avLst/>
          </a:prstGeom>
          <a:ln>
            <a:noFill/>
          </a:ln>
          <a:extLst>
            <a:ext uri="{53640926-AAD7-44D8-BBD7-CCE9431645EC}">
              <a14:shadowObscured xmlns:a14="http://schemas.microsoft.com/office/drawing/2010/main"/>
            </a:ext>
          </a:extLst>
        </p:spPr>
      </p:pic>
      <p:pic>
        <p:nvPicPr>
          <p:cNvPr id="32" name="Picture 31" descr="A collage of images of a planet&#10;&#10;Description automatically generated">
            <a:extLst>
              <a:ext uri="{FF2B5EF4-FFF2-40B4-BE49-F238E27FC236}">
                <a16:creationId xmlns:a16="http://schemas.microsoft.com/office/drawing/2014/main" id="{2ACA48FF-BE80-864E-521E-9A1B0FFDF12F}"/>
              </a:ext>
            </a:extLst>
          </p:cNvPr>
          <p:cNvPicPr>
            <a:picLocks noChangeAspect="1"/>
          </p:cNvPicPr>
          <p:nvPr/>
        </p:nvPicPr>
        <p:blipFill rotWithShape="1">
          <a:blip r:embed="rId2">
            <a:extLst>
              <a:ext uri="{28A0092B-C50C-407E-A947-70E740481C1C}">
                <a14:useLocalDpi xmlns:a14="http://schemas.microsoft.com/office/drawing/2010/main" val="0"/>
              </a:ext>
            </a:extLst>
          </a:blip>
          <a:srcRect l="70192" t="7957" r="20193" b="57746"/>
          <a:stretch/>
        </p:blipFill>
        <p:spPr bwMode="auto">
          <a:xfrm>
            <a:off x="9508758" y="987277"/>
            <a:ext cx="1800760" cy="3752943"/>
          </a:xfrm>
          <a:prstGeom prst="rect">
            <a:avLst/>
          </a:prstGeom>
          <a:ln>
            <a:noFill/>
          </a:ln>
          <a:extLst>
            <a:ext uri="{53640926-AAD7-44D8-BBD7-CCE9431645EC}">
              <a14:shadowObscured xmlns:a14="http://schemas.microsoft.com/office/drawing/2010/main"/>
            </a:ext>
          </a:extLst>
        </p:spPr>
      </p:pic>
      <p:pic>
        <p:nvPicPr>
          <p:cNvPr id="5" name="Picture 4" descr="A collage of images of planets&#10;&#10;Description automatically generated">
            <a:extLst>
              <a:ext uri="{FF2B5EF4-FFF2-40B4-BE49-F238E27FC236}">
                <a16:creationId xmlns:a16="http://schemas.microsoft.com/office/drawing/2014/main" id="{E8527959-58EC-280C-2D37-FBA159D184A4}"/>
              </a:ext>
            </a:extLst>
          </p:cNvPr>
          <p:cNvPicPr>
            <a:picLocks noChangeAspect="1"/>
          </p:cNvPicPr>
          <p:nvPr/>
        </p:nvPicPr>
        <p:blipFill rotWithShape="1">
          <a:blip r:embed="rId3">
            <a:extLst>
              <a:ext uri="{28A0092B-C50C-407E-A947-70E740481C1C}">
                <a14:useLocalDpi xmlns:a14="http://schemas.microsoft.com/office/drawing/2010/main" val="0"/>
              </a:ext>
            </a:extLst>
          </a:blip>
          <a:srcRect l="19712" t="58442" r="70192" b="6987"/>
          <a:stretch/>
        </p:blipFill>
        <p:spPr bwMode="auto">
          <a:xfrm>
            <a:off x="383309" y="995130"/>
            <a:ext cx="1864017" cy="3728034"/>
          </a:xfrm>
          <a:prstGeom prst="rect">
            <a:avLst/>
          </a:prstGeom>
          <a:ln>
            <a:noFill/>
          </a:ln>
          <a:extLst>
            <a:ext uri="{53640926-AAD7-44D8-BBD7-CCE9431645EC}">
              <a14:shadowObscured xmlns:a14="http://schemas.microsoft.com/office/drawing/2010/main"/>
            </a:ext>
          </a:extLst>
        </p:spPr>
      </p:pic>
      <p:pic>
        <p:nvPicPr>
          <p:cNvPr id="6" name="Picture 5" descr="A collage of images of planets&#10;&#10;Description automatically generated">
            <a:extLst>
              <a:ext uri="{FF2B5EF4-FFF2-40B4-BE49-F238E27FC236}">
                <a16:creationId xmlns:a16="http://schemas.microsoft.com/office/drawing/2014/main" id="{E50F4AB8-AB05-566C-FA14-D1F453BE5E09}"/>
              </a:ext>
            </a:extLst>
          </p:cNvPr>
          <p:cNvPicPr>
            <a:picLocks noChangeAspect="1"/>
          </p:cNvPicPr>
          <p:nvPr/>
        </p:nvPicPr>
        <p:blipFill rotWithShape="1">
          <a:blip r:embed="rId3">
            <a:extLst>
              <a:ext uri="{28A0092B-C50C-407E-A947-70E740481C1C}">
                <a14:useLocalDpi xmlns:a14="http://schemas.microsoft.com/office/drawing/2010/main" val="0"/>
              </a:ext>
            </a:extLst>
          </a:blip>
          <a:srcRect l="69551" t="8506" r="20032" b="57472"/>
          <a:stretch/>
        </p:blipFill>
        <p:spPr bwMode="auto">
          <a:xfrm>
            <a:off x="2371646" y="993601"/>
            <a:ext cx="1953633" cy="3728034"/>
          </a:xfrm>
          <a:prstGeom prst="rect">
            <a:avLst/>
          </a:prstGeom>
          <a:ln>
            <a:noFill/>
          </a:ln>
          <a:extLst>
            <a:ext uri="{53640926-AAD7-44D8-BBD7-CCE9431645EC}">
              <a14:shadowObscured xmlns:a14="http://schemas.microsoft.com/office/drawing/2010/main"/>
            </a:ext>
          </a:extLst>
        </p:spPr>
      </p:pic>
      <p:sp>
        <p:nvSpPr>
          <p:cNvPr id="4" name="Slide Number Placeholder 3"/>
          <p:cNvSpPr>
            <a:spLocks noGrp="1"/>
          </p:cNvSpPr>
          <p:nvPr>
            <p:ph type="sldNum" sz="quarter" idx="12"/>
          </p:nvPr>
        </p:nvSpPr>
        <p:spPr/>
        <p:txBody>
          <a:bodyPr/>
          <a:lstStyle/>
          <a:p>
            <a:fld id="{3E6760D5-C8F1-4153-B235-003BFAD3B575}" type="slidenum">
              <a:rPr lang="en-US" smtClean="0"/>
              <a:t>32</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58370" y="745513"/>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a:xfrm>
            <a:off x="838200" y="6356349"/>
            <a:ext cx="2743200" cy="365125"/>
          </a:xfrm>
        </p:spPr>
        <p:txBody>
          <a:bodyPr/>
          <a:lstStyle/>
          <a:p>
            <a:fld id="{5ED49045-92B1-574A-9071-3A3E4832CB6E}" type="datetime1">
              <a:rPr lang="en-US" smtClean="0"/>
              <a:t>04-Apr-24</a:t>
            </a:fld>
            <a:endParaRPr lang="en-US" dirty="0"/>
          </a:p>
        </p:txBody>
      </p:sp>
      <p:sp>
        <p:nvSpPr>
          <p:cNvPr id="64" name="Title 1">
            <a:extLst>
              <a:ext uri="{FF2B5EF4-FFF2-40B4-BE49-F238E27FC236}">
                <a16:creationId xmlns:a16="http://schemas.microsoft.com/office/drawing/2014/main" id="{B26C6FAE-EDA9-D934-0BDD-6AB2AFF47EB3}"/>
              </a:ext>
            </a:extLst>
          </p:cNvPr>
          <p:cNvSpPr txBox="1">
            <a:spLocks/>
          </p:cNvSpPr>
          <p:nvPr/>
        </p:nvSpPr>
        <p:spPr>
          <a:xfrm>
            <a:off x="76835" y="263087"/>
            <a:ext cx="11928572" cy="39995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a:solidFill>
                  <a:srgbClr val="002060"/>
                </a:solidFill>
                <a:latin typeface="Georgia" panose="02040502050405020303" pitchFamily="18" charset="0"/>
                <a:cs typeface="Times New Roman" panose="02020603050405020304" pitchFamily="18" charset="0"/>
              </a:rPr>
              <a:t>CT-Scan – Sample R3V</a:t>
            </a:r>
            <a:endParaRPr lang="en-US" sz="2800" b="1" dirty="0">
              <a:solidFill>
                <a:srgbClr val="002060"/>
              </a:solidFill>
              <a:latin typeface="Georgia" panose="02040502050405020303" pitchFamily="18" charset="0"/>
            </a:endParaRPr>
          </a:p>
        </p:txBody>
      </p:sp>
      <p:sp>
        <p:nvSpPr>
          <p:cNvPr id="7" name="TextBox 6">
            <a:extLst>
              <a:ext uri="{FF2B5EF4-FFF2-40B4-BE49-F238E27FC236}">
                <a16:creationId xmlns:a16="http://schemas.microsoft.com/office/drawing/2014/main" id="{E7585AF0-C480-E9F7-B535-4A1AF90191A5}"/>
              </a:ext>
            </a:extLst>
          </p:cNvPr>
          <p:cNvSpPr txBox="1"/>
          <p:nvPr/>
        </p:nvSpPr>
        <p:spPr>
          <a:xfrm>
            <a:off x="1157366" y="5268118"/>
            <a:ext cx="2311099" cy="400110"/>
          </a:xfrm>
          <a:prstGeom prst="rect">
            <a:avLst/>
          </a:prstGeom>
          <a:noFill/>
        </p:spPr>
        <p:txBody>
          <a:bodyPr wrap="square" rtlCol="0">
            <a:spAutoFit/>
          </a:bodyPr>
          <a:lstStyle/>
          <a:p>
            <a:pPr algn="ctr"/>
            <a:r>
              <a:rPr lang="en-US" sz="2000" b="1" dirty="0">
                <a:solidFill>
                  <a:srgbClr val="002060"/>
                </a:solidFill>
                <a:latin typeface="Georgia" panose="02040502050405020303" pitchFamily="18" charset="0"/>
              </a:rPr>
              <a:t>R3V1</a:t>
            </a:r>
          </a:p>
        </p:txBody>
      </p:sp>
      <p:sp>
        <p:nvSpPr>
          <p:cNvPr id="8" name="TextBox 7">
            <a:extLst>
              <a:ext uri="{FF2B5EF4-FFF2-40B4-BE49-F238E27FC236}">
                <a16:creationId xmlns:a16="http://schemas.microsoft.com/office/drawing/2014/main" id="{83A768B3-6FF4-7E0E-DBD6-AA108C944F74}"/>
              </a:ext>
            </a:extLst>
          </p:cNvPr>
          <p:cNvSpPr txBox="1"/>
          <p:nvPr/>
        </p:nvSpPr>
        <p:spPr>
          <a:xfrm>
            <a:off x="196516" y="4766348"/>
            <a:ext cx="2311099" cy="400110"/>
          </a:xfrm>
          <a:prstGeom prst="rect">
            <a:avLst/>
          </a:prstGeom>
          <a:noFill/>
        </p:spPr>
        <p:txBody>
          <a:bodyPr wrap="square" rtlCol="0">
            <a:spAutoFit/>
          </a:bodyPr>
          <a:lstStyle/>
          <a:p>
            <a:pPr algn="ctr"/>
            <a:r>
              <a:rPr lang="en-US" sz="2000" b="1" dirty="0">
                <a:solidFill>
                  <a:schemeClr val="accent2"/>
                </a:solidFill>
                <a:latin typeface="Georgia" panose="02040502050405020303" pitchFamily="18" charset="0"/>
              </a:rPr>
              <a:t>Front View</a:t>
            </a:r>
          </a:p>
        </p:txBody>
      </p:sp>
      <p:sp>
        <p:nvSpPr>
          <p:cNvPr id="9" name="TextBox 8">
            <a:extLst>
              <a:ext uri="{FF2B5EF4-FFF2-40B4-BE49-F238E27FC236}">
                <a16:creationId xmlns:a16="http://schemas.microsoft.com/office/drawing/2014/main" id="{07E88FC1-ADC5-0F9A-0BD2-F65FCADADBAB}"/>
              </a:ext>
            </a:extLst>
          </p:cNvPr>
          <p:cNvSpPr txBox="1"/>
          <p:nvPr/>
        </p:nvSpPr>
        <p:spPr>
          <a:xfrm>
            <a:off x="8197326" y="5297632"/>
            <a:ext cx="2311099" cy="400110"/>
          </a:xfrm>
          <a:prstGeom prst="rect">
            <a:avLst/>
          </a:prstGeom>
          <a:noFill/>
        </p:spPr>
        <p:txBody>
          <a:bodyPr wrap="square" rtlCol="0">
            <a:spAutoFit/>
          </a:bodyPr>
          <a:lstStyle/>
          <a:p>
            <a:pPr algn="ctr"/>
            <a:r>
              <a:rPr lang="en-US" sz="2000" b="1" dirty="0">
                <a:solidFill>
                  <a:srgbClr val="002060"/>
                </a:solidFill>
                <a:latin typeface="Georgia" panose="02040502050405020303" pitchFamily="18" charset="0"/>
              </a:rPr>
              <a:t>R3V2</a:t>
            </a:r>
          </a:p>
        </p:txBody>
      </p:sp>
      <p:sp>
        <p:nvSpPr>
          <p:cNvPr id="10" name="TextBox 9">
            <a:extLst>
              <a:ext uri="{FF2B5EF4-FFF2-40B4-BE49-F238E27FC236}">
                <a16:creationId xmlns:a16="http://schemas.microsoft.com/office/drawing/2014/main" id="{D3AF82F4-CBF6-A221-1763-5D9F98ED81B4}"/>
              </a:ext>
            </a:extLst>
          </p:cNvPr>
          <p:cNvSpPr txBox="1"/>
          <p:nvPr/>
        </p:nvSpPr>
        <p:spPr>
          <a:xfrm>
            <a:off x="554372" y="3294735"/>
            <a:ext cx="2311099" cy="261610"/>
          </a:xfrm>
          <a:prstGeom prst="rect">
            <a:avLst/>
          </a:prstGeom>
          <a:noFill/>
        </p:spPr>
        <p:txBody>
          <a:bodyPr wrap="square" rtlCol="0">
            <a:spAutoFit/>
          </a:bodyPr>
          <a:lstStyle/>
          <a:p>
            <a:pPr algn="ctr"/>
            <a:r>
              <a:rPr lang="en-US" sz="1100" dirty="0">
                <a:solidFill>
                  <a:srgbClr val="FFFF00"/>
                </a:solidFill>
              </a:rPr>
              <a:t>Induced Fracture</a:t>
            </a:r>
          </a:p>
        </p:txBody>
      </p:sp>
      <p:sp>
        <p:nvSpPr>
          <p:cNvPr id="12" name="TextBox 11">
            <a:extLst>
              <a:ext uri="{FF2B5EF4-FFF2-40B4-BE49-F238E27FC236}">
                <a16:creationId xmlns:a16="http://schemas.microsoft.com/office/drawing/2014/main" id="{90C49032-F8A9-A884-63D5-AFDB9D4DF2A4}"/>
              </a:ext>
            </a:extLst>
          </p:cNvPr>
          <p:cNvSpPr txBox="1"/>
          <p:nvPr/>
        </p:nvSpPr>
        <p:spPr>
          <a:xfrm>
            <a:off x="269350" y="2056007"/>
            <a:ext cx="2311099" cy="261610"/>
          </a:xfrm>
          <a:prstGeom prst="rect">
            <a:avLst/>
          </a:prstGeom>
          <a:noFill/>
        </p:spPr>
        <p:txBody>
          <a:bodyPr wrap="square" rtlCol="0">
            <a:spAutoFit/>
          </a:bodyPr>
          <a:lstStyle/>
          <a:p>
            <a:pPr algn="ctr"/>
            <a:r>
              <a:rPr lang="en-US" sz="1100" dirty="0">
                <a:solidFill>
                  <a:srgbClr val="FFFF00"/>
                </a:solidFill>
              </a:rPr>
              <a:t>Pyrite</a:t>
            </a:r>
          </a:p>
        </p:txBody>
      </p:sp>
      <p:sp>
        <p:nvSpPr>
          <p:cNvPr id="13" name="TextBox 12">
            <a:extLst>
              <a:ext uri="{FF2B5EF4-FFF2-40B4-BE49-F238E27FC236}">
                <a16:creationId xmlns:a16="http://schemas.microsoft.com/office/drawing/2014/main" id="{9710D3C2-AC70-4E92-5969-EFB9EF0549A9}"/>
              </a:ext>
            </a:extLst>
          </p:cNvPr>
          <p:cNvSpPr txBox="1"/>
          <p:nvPr/>
        </p:nvSpPr>
        <p:spPr>
          <a:xfrm>
            <a:off x="2464011" y="2038328"/>
            <a:ext cx="2311099" cy="261610"/>
          </a:xfrm>
          <a:prstGeom prst="rect">
            <a:avLst/>
          </a:prstGeom>
          <a:noFill/>
        </p:spPr>
        <p:txBody>
          <a:bodyPr wrap="square" rtlCol="0">
            <a:spAutoFit/>
          </a:bodyPr>
          <a:lstStyle/>
          <a:p>
            <a:pPr algn="ctr"/>
            <a:r>
              <a:rPr lang="en-US" sz="1100" dirty="0">
                <a:solidFill>
                  <a:srgbClr val="FFFF00"/>
                </a:solidFill>
              </a:rPr>
              <a:t>Pyrite</a:t>
            </a:r>
          </a:p>
        </p:txBody>
      </p:sp>
      <p:sp>
        <p:nvSpPr>
          <p:cNvPr id="14" name="TextBox 13">
            <a:extLst>
              <a:ext uri="{FF2B5EF4-FFF2-40B4-BE49-F238E27FC236}">
                <a16:creationId xmlns:a16="http://schemas.microsoft.com/office/drawing/2014/main" id="{A56496C2-0279-2DA6-24F6-68C65795B363}"/>
              </a:ext>
            </a:extLst>
          </p:cNvPr>
          <p:cNvSpPr txBox="1"/>
          <p:nvPr/>
        </p:nvSpPr>
        <p:spPr>
          <a:xfrm>
            <a:off x="126566" y="3701410"/>
            <a:ext cx="2311099" cy="261610"/>
          </a:xfrm>
          <a:prstGeom prst="rect">
            <a:avLst/>
          </a:prstGeom>
          <a:noFill/>
        </p:spPr>
        <p:txBody>
          <a:bodyPr wrap="square" rtlCol="0">
            <a:spAutoFit/>
          </a:bodyPr>
          <a:lstStyle/>
          <a:p>
            <a:pPr algn="ctr"/>
            <a:r>
              <a:rPr lang="en-US" sz="1100" dirty="0">
                <a:solidFill>
                  <a:srgbClr val="FFFF00"/>
                </a:solidFill>
              </a:rPr>
              <a:t>Quartz + clay</a:t>
            </a:r>
          </a:p>
        </p:txBody>
      </p:sp>
      <p:sp>
        <p:nvSpPr>
          <p:cNvPr id="15" name="TextBox 14">
            <a:extLst>
              <a:ext uri="{FF2B5EF4-FFF2-40B4-BE49-F238E27FC236}">
                <a16:creationId xmlns:a16="http://schemas.microsoft.com/office/drawing/2014/main" id="{7D8B8916-D5FA-C342-8ADD-0203F95FC27D}"/>
              </a:ext>
            </a:extLst>
          </p:cNvPr>
          <p:cNvSpPr txBox="1"/>
          <p:nvPr/>
        </p:nvSpPr>
        <p:spPr>
          <a:xfrm rot="16200000">
            <a:off x="2143624" y="2897784"/>
            <a:ext cx="2311099" cy="261610"/>
          </a:xfrm>
          <a:prstGeom prst="rect">
            <a:avLst/>
          </a:prstGeom>
          <a:noFill/>
        </p:spPr>
        <p:txBody>
          <a:bodyPr wrap="square" rtlCol="0">
            <a:spAutoFit/>
          </a:bodyPr>
          <a:lstStyle/>
          <a:p>
            <a:pPr algn="ctr"/>
            <a:r>
              <a:rPr lang="en-US" sz="1100" dirty="0">
                <a:solidFill>
                  <a:srgbClr val="FFFF00"/>
                </a:solidFill>
              </a:rPr>
              <a:t>Main cutting</a:t>
            </a:r>
          </a:p>
        </p:txBody>
      </p:sp>
      <p:sp>
        <p:nvSpPr>
          <p:cNvPr id="16" name="TextBox 15">
            <a:extLst>
              <a:ext uri="{FF2B5EF4-FFF2-40B4-BE49-F238E27FC236}">
                <a16:creationId xmlns:a16="http://schemas.microsoft.com/office/drawing/2014/main" id="{63F14E59-317F-ECB9-FE2E-170707729267}"/>
              </a:ext>
            </a:extLst>
          </p:cNvPr>
          <p:cNvSpPr txBox="1"/>
          <p:nvPr/>
        </p:nvSpPr>
        <p:spPr>
          <a:xfrm>
            <a:off x="2328988" y="1669203"/>
            <a:ext cx="2311099" cy="261610"/>
          </a:xfrm>
          <a:prstGeom prst="rect">
            <a:avLst/>
          </a:prstGeom>
          <a:noFill/>
        </p:spPr>
        <p:txBody>
          <a:bodyPr wrap="square" rtlCol="0">
            <a:spAutoFit/>
          </a:bodyPr>
          <a:lstStyle/>
          <a:p>
            <a:pPr algn="ctr"/>
            <a:r>
              <a:rPr lang="en-US" sz="1100" dirty="0">
                <a:solidFill>
                  <a:srgbClr val="FFFF00"/>
                </a:solidFill>
              </a:rPr>
              <a:t>Quartz + clay</a:t>
            </a:r>
          </a:p>
        </p:txBody>
      </p:sp>
      <p:sp>
        <p:nvSpPr>
          <p:cNvPr id="19" name="TextBox 18">
            <a:extLst>
              <a:ext uri="{FF2B5EF4-FFF2-40B4-BE49-F238E27FC236}">
                <a16:creationId xmlns:a16="http://schemas.microsoft.com/office/drawing/2014/main" id="{12891FF0-B393-20BF-D419-35DA156B000E}"/>
              </a:ext>
            </a:extLst>
          </p:cNvPr>
          <p:cNvSpPr txBox="1"/>
          <p:nvPr/>
        </p:nvSpPr>
        <p:spPr>
          <a:xfrm>
            <a:off x="2030777" y="4777014"/>
            <a:ext cx="2311099" cy="400110"/>
          </a:xfrm>
          <a:prstGeom prst="rect">
            <a:avLst/>
          </a:prstGeom>
          <a:noFill/>
        </p:spPr>
        <p:txBody>
          <a:bodyPr wrap="square" rtlCol="0">
            <a:spAutoFit/>
          </a:bodyPr>
          <a:lstStyle/>
          <a:p>
            <a:pPr algn="ctr"/>
            <a:r>
              <a:rPr lang="en-US" sz="2000" b="1" dirty="0">
                <a:solidFill>
                  <a:schemeClr val="accent2"/>
                </a:solidFill>
                <a:latin typeface="Georgia" panose="02040502050405020303" pitchFamily="18" charset="0"/>
              </a:rPr>
              <a:t>Side View</a:t>
            </a:r>
          </a:p>
        </p:txBody>
      </p:sp>
      <p:sp>
        <p:nvSpPr>
          <p:cNvPr id="20" name="TextBox 19">
            <a:extLst>
              <a:ext uri="{FF2B5EF4-FFF2-40B4-BE49-F238E27FC236}">
                <a16:creationId xmlns:a16="http://schemas.microsoft.com/office/drawing/2014/main" id="{13B958F6-8221-7F37-D72C-B21AA8974AF0}"/>
              </a:ext>
            </a:extLst>
          </p:cNvPr>
          <p:cNvSpPr txBox="1"/>
          <p:nvPr/>
        </p:nvSpPr>
        <p:spPr>
          <a:xfrm>
            <a:off x="7208440" y="4819849"/>
            <a:ext cx="2311099" cy="400110"/>
          </a:xfrm>
          <a:prstGeom prst="rect">
            <a:avLst/>
          </a:prstGeom>
          <a:noFill/>
        </p:spPr>
        <p:txBody>
          <a:bodyPr wrap="square" rtlCol="0">
            <a:spAutoFit/>
          </a:bodyPr>
          <a:lstStyle/>
          <a:p>
            <a:pPr algn="ctr"/>
            <a:r>
              <a:rPr lang="en-US" sz="2000" b="1" dirty="0">
                <a:solidFill>
                  <a:schemeClr val="accent2"/>
                </a:solidFill>
                <a:latin typeface="Georgia" panose="02040502050405020303" pitchFamily="18" charset="0"/>
              </a:rPr>
              <a:t>Front View</a:t>
            </a:r>
          </a:p>
        </p:txBody>
      </p:sp>
      <p:sp>
        <p:nvSpPr>
          <p:cNvPr id="21" name="TextBox 20">
            <a:extLst>
              <a:ext uri="{FF2B5EF4-FFF2-40B4-BE49-F238E27FC236}">
                <a16:creationId xmlns:a16="http://schemas.microsoft.com/office/drawing/2014/main" id="{A5A61FA9-220B-52B4-D516-AEE588D808C5}"/>
              </a:ext>
            </a:extLst>
          </p:cNvPr>
          <p:cNvSpPr txBox="1"/>
          <p:nvPr/>
        </p:nvSpPr>
        <p:spPr>
          <a:xfrm>
            <a:off x="9042701" y="4830515"/>
            <a:ext cx="2311099" cy="400110"/>
          </a:xfrm>
          <a:prstGeom prst="rect">
            <a:avLst/>
          </a:prstGeom>
          <a:noFill/>
        </p:spPr>
        <p:txBody>
          <a:bodyPr wrap="square" rtlCol="0">
            <a:spAutoFit/>
          </a:bodyPr>
          <a:lstStyle/>
          <a:p>
            <a:pPr algn="ctr"/>
            <a:r>
              <a:rPr lang="en-US" sz="2000" b="1" dirty="0">
                <a:solidFill>
                  <a:schemeClr val="accent2"/>
                </a:solidFill>
                <a:latin typeface="Georgia" panose="02040502050405020303" pitchFamily="18" charset="0"/>
              </a:rPr>
              <a:t>Side View</a:t>
            </a:r>
          </a:p>
        </p:txBody>
      </p:sp>
      <p:sp>
        <p:nvSpPr>
          <p:cNvPr id="23" name="TextBox 22">
            <a:extLst>
              <a:ext uri="{FF2B5EF4-FFF2-40B4-BE49-F238E27FC236}">
                <a16:creationId xmlns:a16="http://schemas.microsoft.com/office/drawing/2014/main" id="{010AB2B9-7C13-32FE-AD21-F17AA0A1BB12}"/>
              </a:ext>
            </a:extLst>
          </p:cNvPr>
          <p:cNvSpPr txBox="1"/>
          <p:nvPr/>
        </p:nvSpPr>
        <p:spPr>
          <a:xfrm>
            <a:off x="4780051" y="4788432"/>
            <a:ext cx="2311099" cy="400110"/>
          </a:xfrm>
          <a:prstGeom prst="rect">
            <a:avLst/>
          </a:prstGeom>
          <a:noFill/>
        </p:spPr>
        <p:txBody>
          <a:bodyPr wrap="square" rtlCol="0">
            <a:spAutoFit/>
          </a:bodyPr>
          <a:lstStyle/>
          <a:p>
            <a:pPr algn="ctr"/>
            <a:r>
              <a:rPr lang="en-US" sz="2000" b="1" dirty="0">
                <a:solidFill>
                  <a:schemeClr val="accent2"/>
                </a:solidFill>
                <a:latin typeface="Georgia" panose="02040502050405020303" pitchFamily="18" charset="0"/>
              </a:rPr>
              <a:t>Solid View</a:t>
            </a:r>
          </a:p>
        </p:txBody>
      </p:sp>
      <p:sp>
        <p:nvSpPr>
          <p:cNvPr id="24" name="TextBox 23">
            <a:extLst>
              <a:ext uri="{FF2B5EF4-FFF2-40B4-BE49-F238E27FC236}">
                <a16:creationId xmlns:a16="http://schemas.microsoft.com/office/drawing/2014/main" id="{21DEC984-2CC2-586C-BD90-C94344517C8C}"/>
              </a:ext>
            </a:extLst>
          </p:cNvPr>
          <p:cNvSpPr txBox="1"/>
          <p:nvPr/>
        </p:nvSpPr>
        <p:spPr>
          <a:xfrm>
            <a:off x="7092914" y="3431445"/>
            <a:ext cx="2311099" cy="261610"/>
          </a:xfrm>
          <a:prstGeom prst="rect">
            <a:avLst/>
          </a:prstGeom>
          <a:noFill/>
        </p:spPr>
        <p:txBody>
          <a:bodyPr wrap="square" rtlCol="0">
            <a:spAutoFit/>
          </a:bodyPr>
          <a:lstStyle/>
          <a:p>
            <a:pPr algn="ctr"/>
            <a:r>
              <a:rPr lang="en-US" sz="1100" dirty="0">
                <a:solidFill>
                  <a:srgbClr val="FFFF00"/>
                </a:solidFill>
              </a:rPr>
              <a:t>Induced Fracture</a:t>
            </a:r>
          </a:p>
        </p:txBody>
      </p:sp>
      <p:sp>
        <p:nvSpPr>
          <p:cNvPr id="25" name="TextBox 24">
            <a:extLst>
              <a:ext uri="{FF2B5EF4-FFF2-40B4-BE49-F238E27FC236}">
                <a16:creationId xmlns:a16="http://schemas.microsoft.com/office/drawing/2014/main" id="{C43239FD-0948-3DC2-0D20-744D49FAD74D}"/>
              </a:ext>
            </a:extLst>
          </p:cNvPr>
          <p:cNvSpPr txBox="1"/>
          <p:nvPr/>
        </p:nvSpPr>
        <p:spPr>
          <a:xfrm>
            <a:off x="6916021" y="1611429"/>
            <a:ext cx="1748833" cy="261610"/>
          </a:xfrm>
          <a:prstGeom prst="rect">
            <a:avLst/>
          </a:prstGeom>
          <a:noFill/>
        </p:spPr>
        <p:txBody>
          <a:bodyPr wrap="square" rtlCol="0">
            <a:spAutoFit/>
          </a:bodyPr>
          <a:lstStyle/>
          <a:p>
            <a:pPr algn="ctr"/>
            <a:r>
              <a:rPr lang="en-US" sz="1100" dirty="0">
                <a:solidFill>
                  <a:srgbClr val="FFFF00"/>
                </a:solidFill>
              </a:rPr>
              <a:t>Pyrite</a:t>
            </a:r>
          </a:p>
        </p:txBody>
      </p:sp>
      <p:sp>
        <p:nvSpPr>
          <p:cNvPr id="26" name="TextBox 25">
            <a:extLst>
              <a:ext uri="{FF2B5EF4-FFF2-40B4-BE49-F238E27FC236}">
                <a16:creationId xmlns:a16="http://schemas.microsoft.com/office/drawing/2014/main" id="{F4B937C2-BB50-F143-967A-C14E7CCF2623}"/>
              </a:ext>
            </a:extLst>
          </p:cNvPr>
          <p:cNvSpPr txBox="1"/>
          <p:nvPr/>
        </p:nvSpPr>
        <p:spPr>
          <a:xfrm>
            <a:off x="6879617" y="2407691"/>
            <a:ext cx="2311099" cy="261610"/>
          </a:xfrm>
          <a:prstGeom prst="rect">
            <a:avLst/>
          </a:prstGeom>
          <a:noFill/>
        </p:spPr>
        <p:txBody>
          <a:bodyPr wrap="square" rtlCol="0">
            <a:spAutoFit/>
          </a:bodyPr>
          <a:lstStyle/>
          <a:p>
            <a:pPr algn="ctr"/>
            <a:r>
              <a:rPr lang="en-US" sz="1100" dirty="0">
                <a:solidFill>
                  <a:srgbClr val="FFFF00"/>
                </a:solidFill>
              </a:rPr>
              <a:t>Carb</a:t>
            </a:r>
          </a:p>
        </p:txBody>
      </p:sp>
      <p:sp>
        <p:nvSpPr>
          <p:cNvPr id="27" name="TextBox 26">
            <a:extLst>
              <a:ext uri="{FF2B5EF4-FFF2-40B4-BE49-F238E27FC236}">
                <a16:creationId xmlns:a16="http://schemas.microsoft.com/office/drawing/2014/main" id="{148AD07B-7375-31D4-544D-97DD40F5CFE6}"/>
              </a:ext>
            </a:extLst>
          </p:cNvPr>
          <p:cNvSpPr txBox="1"/>
          <p:nvPr/>
        </p:nvSpPr>
        <p:spPr>
          <a:xfrm>
            <a:off x="6873855" y="3899720"/>
            <a:ext cx="2311099" cy="261610"/>
          </a:xfrm>
          <a:prstGeom prst="rect">
            <a:avLst/>
          </a:prstGeom>
          <a:noFill/>
        </p:spPr>
        <p:txBody>
          <a:bodyPr wrap="square" rtlCol="0">
            <a:spAutoFit/>
          </a:bodyPr>
          <a:lstStyle/>
          <a:p>
            <a:pPr algn="ctr"/>
            <a:r>
              <a:rPr lang="en-US" sz="1100" dirty="0">
                <a:solidFill>
                  <a:srgbClr val="FFFF00"/>
                </a:solidFill>
              </a:rPr>
              <a:t>Quartz + clay</a:t>
            </a:r>
          </a:p>
        </p:txBody>
      </p:sp>
      <p:sp>
        <p:nvSpPr>
          <p:cNvPr id="28" name="TextBox 27">
            <a:extLst>
              <a:ext uri="{FF2B5EF4-FFF2-40B4-BE49-F238E27FC236}">
                <a16:creationId xmlns:a16="http://schemas.microsoft.com/office/drawing/2014/main" id="{5B2B1E32-21C4-C45B-ED28-A3B75FAA55E2}"/>
              </a:ext>
            </a:extLst>
          </p:cNvPr>
          <p:cNvSpPr txBox="1"/>
          <p:nvPr/>
        </p:nvSpPr>
        <p:spPr>
          <a:xfrm>
            <a:off x="9057513" y="1433486"/>
            <a:ext cx="2311099" cy="261610"/>
          </a:xfrm>
          <a:prstGeom prst="rect">
            <a:avLst/>
          </a:prstGeom>
          <a:noFill/>
        </p:spPr>
        <p:txBody>
          <a:bodyPr wrap="square" rtlCol="0">
            <a:spAutoFit/>
          </a:bodyPr>
          <a:lstStyle/>
          <a:p>
            <a:pPr algn="ctr"/>
            <a:r>
              <a:rPr lang="en-US" sz="1100" dirty="0">
                <a:solidFill>
                  <a:srgbClr val="FFFF00"/>
                </a:solidFill>
              </a:rPr>
              <a:t>Carb-rich</a:t>
            </a:r>
          </a:p>
        </p:txBody>
      </p:sp>
      <p:sp>
        <p:nvSpPr>
          <p:cNvPr id="29" name="TextBox 28">
            <a:extLst>
              <a:ext uri="{FF2B5EF4-FFF2-40B4-BE49-F238E27FC236}">
                <a16:creationId xmlns:a16="http://schemas.microsoft.com/office/drawing/2014/main" id="{1D1FA8E3-DEB3-8C30-CBDB-B5A14D03BE31}"/>
              </a:ext>
            </a:extLst>
          </p:cNvPr>
          <p:cNvSpPr txBox="1"/>
          <p:nvPr/>
        </p:nvSpPr>
        <p:spPr>
          <a:xfrm rot="16200000">
            <a:off x="9104618" y="2867953"/>
            <a:ext cx="2311099" cy="261610"/>
          </a:xfrm>
          <a:prstGeom prst="rect">
            <a:avLst/>
          </a:prstGeom>
          <a:noFill/>
        </p:spPr>
        <p:txBody>
          <a:bodyPr wrap="square" rtlCol="0">
            <a:spAutoFit/>
          </a:bodyPr>
          <a:lstStyle/>
          <a:p>
            <a:pPr algn="ctr"/>
            <a:r>
              <a:rPr lang="en-US" sz="1100" dirty="0">
                <a:solidFill>
                  <a:srgbClr val="FFFF00"/>
                </a:solidFill>
              </a:rPr>
              <a:t>Main cutting</a:t>
            </a:r>
          </a:p>
        </p:txBody>
      </p:sp>
      <p:sp>
        <p:nvSpPr>
          <p:cNvPr id="30" name="TextBox 29">
            <a:extLst>
              <a:ext uri="{FF2B5EF4-FFF2-40B4-BE49-F238E27FC236}">
                <a16:creationId xmlns:a16="http://schemas.microsoft.com/office/drawing/2014/main" id="{635A6ADB-AE56-2C6E-105E-2A8C633F99B1}"/>
              </a:ext>
            </a:extLst>
          </p:cNvPr>
          <p:cNvSpPr txBox="1"/>
          <p:nvPr/>
        </p:nvSpPr>
        <p:spPr>
          <a:xfrm>
            <a:off x="9404013" y="1789808"/>
            <a:ext cx="1921144" cy="261610"/>
          </a:xfrm>
          <a:prstGeom prst="rect">
            <a:avLst/>
          </a:prstGeom>
          <a:noFill/>
        </p:spPr>
        <p:txBody>
          <a:bodyPr wrap="square" rtlCol="0">
            <a:spAutoFit/>
          </a:bodyPr>
          <a:lstStyle/>
          <a:p>
            <a:pPr algn="ctr"/>
            <a:r>
              <a:rPr lang="en-US" sz="1100" dirty="0">
                <a:solidFill>
                  <a:srgbClr val="FFFF00"/>
                </a:solidFill>
              </a:rPr>
              <a:t>Quartz + clay</a:t>
            </a:r>
          </a:p>
        </p:txBody>
      </p:sp>
      <p:sp>
        <p:nvSpPr>
          <p:cNvPr id="11" name="TextBox 10">
            <a:extLst>
              <a:ext uri="{FF2B5EF4-FFF2-40B4-BE49-F238E27FC236}">
                <a16:creationId xmlns:a16="http://schemas.microsoft.com/office/drawing/2014/main" id="{E6D6C63E-4EAD-0FED-DCF5-2B53529B3AD0}"/>
              </a:ext>
            </a:extLst>
          </p:cNvPr>
          <p:cNvSpPr txBox="1"/>
          <p:nvPr/>
        </p:nvSpPr>
        <p:spPr>
          <a:xfrm>
            <a:off x="-399299" y="4060859"/>
            <a:ext cx="2311099" cy="261610"/>
          </a:xfrm>
          <a:prstGeom prst="rect">
            <a:avLst/>
          </a:prstGeom>
          <a:noFill/>
        </p:spPr>
        <p:txBody>
          <a:bodyPr wrap="square" rtlCol="0">
            <a:spAutoFit/>
          </a:bodyPr>
          <a:lstStyle/>
          <a:p>
            <a:pPr algn="ctr"/>
            <a:r>
              <a:rPr lang="en-US" sz="1100" dirty="0">
                <a:solidFill>
                  <a:srgbClr val="FFFF00"/>
                </a:solidFill>
              </a:rPr>
              <a:t>Carb-rich</a:t>
            </a:r>
          </a:p>
        </p:txBody>
      </p:sp>
      <p:pic>
        <p:nvPicPr>
          <p:cNvPr id="33" name="Picture 32" descr="A collage of images of a planet&#10;&#10;Description automatically generated">
            <a:extLst>
              <a:ext uri="{FF2B5EF4-FFF2-40B4-BE49-F238E27FC236}">
                <a16:creationId xmlns:a16="http://schemas.microsoft.com/office/drawing/2014/main" id="{D0DBF0BE-57E8-F153-1466-259F7F9BFD26}"/>
              </a:ext>
            </a:extLst>
          </p:cNvPr>
          <p:cNvPicPr>
            <a:picLocks noChangeAspect="1"/>
          </p:cNvPicPr>
          <p:nvPr/>
        </p:nvPicPr>
        <p:blipFill rotWithShape="1">
          <a:blip r:embed="rId2">
            <a:extLst>
              <a:ext uri="{28A0092B-C50C-407E-A947-70E740481C1C}">
                <a14:useLocalDpi xmlns:a14="http://schemas.microsoft.com/office/drawing/2010/main" val="0"/>
              </a:ext>
            </a:extLst>
          </a:blip>
          <a:srcRect l="70832" t="62831" r="21155" b="11651"/>
          <a:stretch/>
        </p:blipFill>
        <p:spPr bwMode="auto">
          <a:xfrm>
            <a:off x="4878958" y="1014834"/>
            <a:ext cx="1984179" cy="369112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3012967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33</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58370" y="745513"/>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a:xfrm>
            <a:off x="838200" y="6356349"/>
            <a:ext cx="2743200" cy="365125"/>
          </a:xfrm>
        </p:spPr>
        <p:txBody>
          <a:bodyPr/>
          <a:lstStyle/>
          <a:p>
            <a:fld id="{5ED49045-92B1-574A-9071-3A3E4832CB6E}" type="datetime1">
              <a:rPr lang="en-US" smtClean="0"/>
              <a:t>04-Apr-24</a:t>
            </a:fld>
            <a:endParaRPr lang="en-US" dirty="0"/>
          </a:p>
        </p:txBody>
      </p:sp>
      <p:sp>
        <p:nvSpPr>
          <p:cNvPr id="64" name="Title 1">
            <a:extLst>
              <a:ext uri="{FF2B5EF4-FFF2-40B4-BE49-F238E27FC236}">
                <a16:creationId xmlns:a16="http://schemas.microsoft.com/office/drawing/2014/main" id="{B26C6FAE-EDA9-D934-0BDD-6AB2AFF47EB3}"/>
              </a:ext>
            </a:extLst>
          </p:cNvPr>
          <p:cNvSpPr txBox="1">
            <a:spLocks/>
          </p:cNvSpPr>
          <p:nvPr/>
        </p:nvSpPr>
        <p:spPr>
          <a:xfrm>
            <a:off x="76835" y="263087"/>
            <a:ext cx="11928572" cy="39995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a:solidFill>
                  <a:srgbClr val="002060"/>
                </a:solidFill>
                <a:latin typeface="Georgia" panose="02040502050405020303" pitchFamily="18" charset="0"/>
                <a:cs typeface="Times New Roman" panose="02020603050405020304" pitchFamily="18" charset="0"/>
              </a:rPr>
              <a:t>Samples (R3V1)</a:t>
            </a:r>
            <a:endParaRPr lang="en-US" sz="2800" b="1" dirty="0">
              <a:solidFill>
                <a:srgbClr val="002060"/>
              </a:solidFill>
              <a:latin typeface="Georgia" panose="02040502050405020303" pitchFamily="18" charset="0"/>
            </a:endParaRPr>
          </a:p>
        </p:txBody>
      </p:sp>
      <p:sp>
        <p:nvSpPr>
          <p:cNvPr id="65" name="TextBox 64">
            <a:extLst>
              <a:ext uri="{FF2B5EF4-FFF2-40B4-BE49-F238E27FC236}">
                <a16:creationId xmlns:a16="http://schemas.microsoft.com/office/drawing/2014/main" id="{B561B7C3-E979-3AA2-CCA5-A9235D938D5B}"/>
              </a:ext>
            </a:extLst>
          </p:cNvPr>
          <p:cNvSpPr txBox="1"/>
          <p:nvPr/>
        </p:nvSpPr>
        <p:spPr>
          <a:xfrm>
            <a:off x="493267" y="1041011"/>
            <a:ext cx="11512140" cy="400110"/>
          </a:xfrm>
          <a:prstGeom prst="rect">
            <a:avLst/>
          </a:prstGeom>
          <a:noFill/>
        </p:spPr>
        <p:txBody>
          <a:bodyPr wrap="square" rtlCol="0">
            <a:spAutoFit/>
          </a:bodyPr>
          <a:lstStyle/>
          <a:p>
            <a:r>
              <a:rPr lang="en-US" sz="2000" dirty="0">
                <a:latin typeface="Georgia" panose="02040502050405020303" pitchFamily="18" charset="0"/>
              </a:rPr>
              <a:t>Combination of CT-Scan, XRF and RBH</a:t>
            </a:r>
          </a:p>
        </p:txBody>
      </p:sp>
      <p:grpSp>
        <p:nvGrpSpPr>
          <p:cNvPr id="2" name="Group 1">
            <a:extLst>
              <a:ext uri="{FF2B5EF4-FFF2-40B4-BE49-F238E27FC236}">
                <a16:creationId xmlns:a16="http://schemas.microsoft.com/office/drawing/2014/main" id="{08A16BB9-F2DC-FF7F-0D8C-D7E82D9D28A2}"/>
              </a:ext>
            </a:extLst>
          </p:cNvPr>
          <p:cNvGrpSpPr/>
          <p:nvPr/>
        </p:nvGrpSpPr>
        <p:grpSpPr>
          <a:xfrm>
            <a:off x="158370" y="1643641"/>
            <a:ext cx="8712675" cy="4173344"/>
            <a:chOff x="0" y="0"/>
            <a:chExt cx="7185660" cy="2954020"/>
          </a:xfrm>
        </p:grpSpPr>
        <p:graphicFrame>
          <p:nvGraphicFramePr>
            <p:cNvPr id="3" name="Chart 2">
              <a:extLst>
                <a:ext uri="{FF2B5EF4-FFF2-40B4-BE49-F238E27FC236}">
                  <a16:creationId xmlns:a16="http://schemas.microsoft.com/office/drawing/2014/main" id="{8A030192-4061-415A-8C25-C0799348420A}"/>
                </a:ext>
              </a:extLst>
            </p:cNvPr>
            <p:cNvGraphicFramePr/>
            <p:nvPr/>
          </p:nvGraphicFramePr>
          <p:xfrm>
            <a:off x="6162675" y="0"/>
            <a:ext cx="1022985" cy="2954020"/>
          </p:xfrm>
          <a:graphic>
            <a:graphicData uri="http://schemas.openxmlformats.org/drawingml/2006/chart">
              <c:chart xmlns:c="http://schemas.openxmlformats.org/drawingml/2006/chart" xmlns:r="http://schemas.openxmlformats.org/officeDocument/2006/relationships" r:id="rId2"/>
            </a:graphicData>
          </a:graphic>
        </p:graphicFrame>
        <p:pic>
          <p:nvPicPr>
            <p:cNvPr id="5" name="Picture 4">
              <a:extLst>
                <a:ext uri="{FF2B5EF4-FFF2-40B4-BE49-F238E27FC236}">
                  <a16:creationId xmlns:a16="http://schemas.microsoft.com/office/drawing/2014/main" id="{FFC5D94A-4E45-370F-C168-7CE64B3E802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09675" y="0"/>
              <a:ext cx="4956810" cy="2954020"/>
            </a:xfrm>
            <a:prstGeom prst="rect">
              <a:avLst/>
            </a:prstGeom>
            <a:noFill/>
          </p:spPr>
        </p:pic>
        <p:grpSp>
          <p:nvGrpSpPr>
            <p:cNvPr id="6" name="Group 5">
              <a:extLst>
                <a:ext uri="{FF2B5EF4-FFF2-40B4-BE49-F238E27FC236}">
                  <a16:creationId xmlns:a16="http://schemas.microsoft.com/office/drawing/2014/main" id="{BCD728F1-35F1-D6F1-DBAE-04E22A3115BE}"/>
                </a:ext>
              </a:extLst>
            </p:cNvPr>
            <p:cNvGrpSpPr/>
            <p:nvPr/>
          </p:nvGrpSpPr>
          <p:grpSpPr>
            <a:xfrm>
              <a:off x="1209675" y="533399"/>
              <a:ext cx="5975985" cy="2324101"/>
              <a:chOff x="0" y="84369"/>
              <a:chExt cx="4956810" cy="2287356"/>
            </a:xfrm>
          </p:grpSpPr>
          <p:sp>
            <p:nvSpPr>
              <p:cNvPr id="43" name="Rectangle 42">
                <a:extLst>
                  <a:ext uri="{FF2B5EF4-FFF2-40B4-BE49-F238E27FC236}">
                    <a16:creationId xmlns:a16="http://schemas.microsoft.com/office/drawing/2014/main" id="{0F23656E-C9C9-1C58-E8FF-FAC64E09BE3B}"/>
                  </a:ext>
                </a:extLst>
              </p:cNvPr>
              <p:cNvSpPr/>
              <p:nvPr/>
            </p:nvSpPr>
            <p:spPr>
              <a:xfrm>
                <a:off x="0" y="84369"/>
                <a:ext cx="4956810" cy="725256"/>
              </a:xfrm>
              <a:prstGeom prst="rect">
                <a:avLst/>
              </a:prstGeom>
              <a:solidFill>
                <a:srgbClr val="00B050">
                  <a:alpha val="18000"/>
                </a:srgbClr>
              </a:solidFill>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44" name="Rectangle 43">
                <a:extLst>
                  <a:ext uri="{FF2B5EF4-FFF2-40B4-BE49-F238E27FC236}">
                    <a16:creationId xmlns:a16="http://schemas.microsoft.com/office/drawing/2014/main" id="{33F886BB-BAD6-D380-F84F-8B50F5A6B10B}"/>
                  </a:ext>
                </a:extLst>
              </p:cNvPr>
              <p:cNvSpPr/>
              <p:nvPr/>
            </p:nvSpPr>
            <p:spPr>
              <a:xfrm>
                <a:off x="0" y="809625"/>
                <a:ext cx="4956810" cy="781050"/>
              </a:xfrm>
              <a:prstGeom prst="rect">
                <a:avLst/>
              </a:prstGeom>
              <a:solidFill>
                <a:srgbClr val="FF0000">
                  <a:alpha val="18000"/>
                </a:srgbClr>
              </a:solidFill>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45" name="Rectangle 44">
                <a:extLst>
                  <a:ext uri="{FF2B5EF4-FFF2-40B4-BE49-F238E27FC236}">
                    <a16:creationId xmlns:a16="http://schemas.microsoft.com/office/drawing/2014/main" id="{D870CFE4-F790-F3D4-34F8-9D964B52BA4F}"/>
                  </a:ext>
                </a:extLst>
              </p:cNvPr>
              <p:cNvSpPr/>
              <p:nvPr/>
            </p:nvSpPr>
            <p:spPr>
              <a:xfrm>
                <a:off x="0" y="1590675"/>
                <a:ext cx="4956810" cy="781050"/>
              </a:xfrm>
              <a:prstGeom prst="rect">
                <a:avLst/>
              </a:prstGeom>
              <a:solidFill>
                <a:srgbClr val="FFFF00">
                  <a:alpha val="18000"/>
                </a:srgbClr>
              </a:solidFill>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7" name="Group 6">
              <a:extLst>
                <a:ext uri="{FF2B5EF4-FFF2-40B4-BE49-F238E27FC236}">
                  <a16:creationId xmlns:a16="http://schemas.microsoft.com/office/drawing/2014/main" id="{C2EC3A1C-2DC0-7803-BBD8-EFE80D4A8937}"/>
                </a:ext>
              </a:extLst>
            </p:cNvPr>
            <p:cNvGrpSpPr/>
            <p:nvPr/>
          </p:nvGrpSpPr>
          <p:grpSpPr>
            <a:xfrm>
              <a:off x="0" y="457200"/>
              <a:ext cx="1211580" cy="2423795"/>
              <a:chOff x="866775" y="47625"/>
              <a:chExt cx="1211580" cy="2423795"/>
            </a:xfrm>
          </p:grpSpPr>
          <p:grpSp>
            <p:nvGrpSpPr>
              <p:cNvPr id="8" name="Group 7">
                <a:extLst>
                  <a:ext uri="{FF2B5EF4-FFF2-40B4-BE49-F238E27FC236}">
                    <a16:creationId xmlns:a16="http://schemas.microsoft.com/office/drawing/2014/main" id="{A4B086A4-EB57-D36E-2737-C9B8A2C9CA20}"/>
                  </a:ext>
                </a:extLst>
              </p:cNvPr>
              <p:cNvGrpSpPr/>
              <p:nvPr/>
            </p:nvGrpSpPr>
            <p:grpSpPr>
              <a:xfrm>
                <a:off x="866775" y="47625"/>
                <a:ext cx="1211580" cy="2423795"/>
                <a:chOff x="0" y="0"/>
                <a:chExt cx="1211580" cy="2423795"/>
              </a:xfrm>
            </p:grpSpPr>
            <p:pic>
              <p:nvPicPr>
                <p:cNvPr id="13" name="Picture 12" descr="A collage of images of planets&#10;&#10;Description automatically generated">
                  <a:extLst>
                    <a:ext uri="{FF2B5EF4-FFF2-40B4-BE49-F238E27FC236}">
                      <a16:creationId xmlns:a16="http://schemas.microsoft.com/office/drawing/2014/main" id="{37211D94-8F8F-8731-277E-F731E02AD7BD}"/>
                    </a:ext>
                  </a:extLst>
                </p:cNvPr>
                <p:cNvPicPr>
                  <a:picLocks noChangeAspect="1"/>
                </p:cNvPicPr>
                <p:nvPr/>
              </p:nvPicPr>
              <p:blipFill rotWithShape="1">
                <a:blip r:embed="rId4">
                  <a:extLst>
                    <a:ext uri="{28A0092B-C50C-407E-A947-70E740481C1C}">
                      <a14:useLocalDpi xmlns:a14="http://schemas.microsoft.com/office/drawing/2010/main" val="0"/>
                    </a:ext>
                  </a:extLst>
                </a:blip>
                <a:srcRect l="19712" t="58442" r="70192" b="6987"/>
                <a:stretch/>
              </p:blipFill>
              <p:spPr bwMode="auto">
                <a:xfrm>
                  <a:off x="0" y="0"/>
                  <a:ext cx="1211580" cy="2423795"/>
                </a:xfrm>
                <a:prstGeom prst="rect">
                  <a:avLst/>
                </a:prstGeom>
                <a:ln>
                  <a:noFill/>
                </a:ln>
                <a:extLst>
                  <a:ext uri="{53640926-AAD7-44D8-BBD7-CCE9431645EC}">
                    <a14:shadowObscured xmlns:a14="http://schemas.microsoft.com/office/drawing/2010/main"/>
                  </a:ext>
                </a:extLst>
              </p:spPr>
            </p:pic>
            <p:grpSp>
              <p:nvGrpSpPr>
                <p:cNvPr id="14" name="Group 13">
                  <a:extLst>
                    <a:ext uri="{FF2B5EF4-FFF2-40B4-BE49-F238E27FC236}">
                      <a16:creationId xmlns:a16="http://schemas.microsoft.com/office/drawing/2014/main" id="{9A667E8F-4C6F-1362-289A-FEDEBEB63F76}"/>
                    </a:ext>
                  </a:extLst>
                </p:cNvPr>
                <p:cNvGrpSpPr/>
                <p:nvPr/>
              </p:nvGrpSpPr>
              <p:grpSpPr>
                <a:xfrm>
                  <a:off x="123825" y="76200"/>
                  <a:ext cx="923925" cy="2200275"/>
                  <a:chOff x="0" y="0"/>
                  <a:chExt cx="923925" cy="2200275"/>
                </a:xfrm>
              </p:grpSpPr>
              <p:grpSp>
                <p:nvGrpSpPr>
                  <p:cNvPr id="15" name="Group 14">
                    <a:extLst>
                      <a:ext uri="{FF2B5EF4-FFF2-40B4-BE49-F238E27FC236}">
                        <a16:creationId xmlns:a16="http://schemas.microsoft.com/office/drawing/2014/main" id="{F3B39E62-10ED-061F-29BE-C6EA1F8DC416}"/>
                      </a:ext>
                    </a:extLst>
                  </p:cNvPr>
                  <p:cNvGrpSpPr/>
                  <p:nvPr/>
                </p:nvGrpSpPr>
                <p:grpSpPr>
                  <a:xfrm>
                    <a:off x="0" y="0"/>
                    <a:ext cx="180975" cy="2200275"/>
                    <a:chOff x="723900" y="-95250"/>
                    <a:chExt cx="180975" cy="2200275"/>
                  </a:xfrm>
                </p:grpSpPr>
                <p:grpSp>
                  <p:nvGrpSpPr>
                    <p:cNvPr id="35" name="Group 34">
                      <a:extLst>
                        <a:ext uri="{FF2B5EF4-FFF2-40B4-BE49-F238E27FC236}">
                          <a16:creationId xmlns:a16="http://schemas.microsoft.com/office/drawing/2014/main" id="{010D129D-4428-1A17-0B84-A908971D3C7C}"/>
                        </a:ext>
                      </a:extLst>
                    </p:cNvPr>
                    <p:cNvGrpSpPr/>
                    <p:nvPr/>
                  </p:nvGrpSpPr>
                  <p:grpSpPr>
                    <a:xfrm>
                      <a:off x="723900" y="-95250"/>
                      <a:ext cx="152400" cy="2200275"/>
                      <a:chOff x="723900" y="-95250"/>
                      <a:chExt cx="152400" cy="2200275"/>
                    </a:xfrm>
                  </p:grpSpPr>
                  <p:cxnSp>
                    <p:nvCxnSpPr>
                      <p:cNvPr id="40" name="Straight Connector 39">
                        <a:extLst>
                          <a:ext uri="{FF2B5EF4-FFF2-40B4-BE49-F238E27FC236}">
                            <a16:creationId xmlns:a16="http://schemas.microsoft.com/office/drawing/2014/main" id="{540414F2-9D1E-FCE8-5D9B-D2E40804C36F}"/>
                          </a:ext>
                        </a:extLst>
                      </p:cNvPr>
                      <p:cNvCxnSpPr/>
                      <p:nvPr/>
                    </p:nvCxnSpPr>
                    <p:spPr>
                      <a:xfrm>
                        <a:off x="781050" y="-95250"/>
                        <a:ext cx="47625" cy="2200275"/>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sp>
                    <p:nvSpPr>
                      <p:cNvPr id="41" name="Oval 40">
                        <a:extLst>
                          <a:ext uri="{FF2B5EF4-FFF2-40B4-BE49-F238E27FC236}">
                            <a16:creationId xmlns:a16="http://schemas.microsoft.com/office/drawing/2014/main" id="{8281F4DC-2895-4C49-869D-ED199C92588E}"/>
                          </a:ext>
                        </a:extLst>
                      </p:cNvPr>
                      <p:cNvSpPr/>
                      <p:nvPr/>
                    </p:nvSpPr>
                    <p:spPr>
                      <a:xfrm>
                        <a:off x="723900" y="533400"/>
                        <a:ext cx="123825" cy="762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42" name="Oval 41">
                        <a:extLst>
                          <a:ext uri="{FF2B5EF4-FFF2-40B4-BE49-F238E27FC236}">
                            <a16:creationId xmlns:a16="http://schemas.microsoft.com/office/drawing/2014/main" id="{702E3690-2C4F-197D-B12E-DCC8013E41AC}"/>
                          </a:ext>
                        </a:extLst>
                      </p:cNvPr>
                      <p:cNvSpPr/>
                      <p:nvPr/>
                    </p:nvSpPr>
                    <p:spPr>
                      <a:xfrm>
                        <a:off x="752475" y="1514475"/>
                        <a:ext cx="123825" cy="762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36" name="Group 35">
                      <a:extLst>
                        <a:ext uri="{FF2B5EF4-FFF2-40B4-BE49-F238E27FC236}">
                          <a16:creationId xmlns:a16="http://schemas.microsoft.com/office/drawing/2014/main" id="{E47D1BE5-50FF-E302-D54F-CF07EF0AC387}"/>
                        </a:ext>
                      </a:extLst>
                    </p:cNvPr>
                    <p:cNvGrpSpPr/>
                    <p:nvPr/>
                  </p:nvGrpSpPr>
                  <p:grpSpPr>
                    <a:xfrm>
                      <a:off x="723900" y="85725"/>
                      <a:ext cx="180975" cy="1943100"/>
                      <a:chOff x="0" y="0"/>
                      <a:chExt cx="180975" cy="1943100"/>
                    </a:xfrm>
                  </p:grpSpPr>
                  <p:sp>
                    <p:nvSpPr>
                      <p:cNvPr id="37" name="Oval 36">
                        <a:extLst>
                          <a:ext uri="{FF2B5EF4-FFF2-40B4-BE49-F238E27FC236}">
                            <a16:creationId xmlns:a16="http://schemas.microsoft.com/office/drawing/2014/main" id="{1ADD9DBE-4141-8FD5-DB88-59436AEFBE61}"/>
                          </a:ext>
                        </a:extLst>
                      </p:cNvPr>
                      <p:cNvSpPr/>
                      <p:nvPr/>
                    </p:nvSpPr>
                    <p:spPr>
                      <a:xfrm>
                        <a:off x="0" y="0"/>
                        <a:ext cx="123825" cy="762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8" name="Oval 37">
                        <a:extLst>
                          <a:ext uri="{FF2B5EF4-FFF2-40B4-BE49-F238E27FC236}">
                            <a16:creationId xmlns:a16="http://schemas.microsoft.com/office/drawing/2014/main" id="{2B12313D-EB3A-74B4-A619-40363449F5B7}"/>
                          </a:ext>
                        </a:extLst>
                      </p:cNvPr>
                      <p:cNvSpPr/>
                      <p:nvPr/>
                    </p:nvSpPr>
                    <p:spPr>
                      <a:xfrm>
                        <a:off x="28575" y="904875"/>
                        <a:ext cx="123825" cy="762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9" name="Oval 38">
                        <a:extLst>
                          <a:ext uri="{FF2B5EF4-FFF2-40B4-BE49-F238E27FC236}">
                            <a16:creationId xmlns:a16="http://schemas.microsoft.com/office/drawing/2014/main" id="{509CEA22-0111-E296-04BE-A7BCF3B86022}"/>
                          </a:ext>
                        </a:extLst>
                      </p:cNvPr>
                      <p:cNvSpPr/>
                      <p:nvPr/>
                    </p:nvSpPr>
                    <p:spPr>
                      <a:xfrm>
                        <a:off x="57150" y="1866900"/>
                        <a:ext cx="123825" cy="762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grpSp>
                <p:nvGrpSpPr>
                  <p:cNvPr id="16" name="Group 15">
                    <a:extLst>
                      <a:ext uri="{FF2B5EF4-FFF2-40B4-BE49-F238E27FC236}">
                        <a16:creationId xmlns:a16="http://schemas.microsoft.com/office/drawing/2014/main" id="{555DF686-A910-BE27-FFF4-34BB98555515}"/>
                      </a:ext>
                    </a:extLst>
                  </p:cNvPr>
                  <p:cNvGrpSpPr/>
                  <p:nvPr/>
                </p:nvGrpSpPr>
                <p:grpSpPr>
                  <a:xfrm>
                    <a:off x="381000" y="0"/>
                    <a:ext cx="180975" cy="2200275"/>
                    <a:chOff x="723900" y="-95250"/>
                    <a:chExt cx="180975" cy="2200275"/>
                  </a:xfrm>
                </p:grpSpPr>
                <p:grpSp>
                  <p:nvGrpSpPr>
                    <p:cNvPr id="26" name="Group 25">
                      <a:extLst>
                        <a:ext uri="{FF2B5EF4-FFF2-40B4-BE49-F238E27FC236}">
                          <a16:creationId xmlns:a16="http://schemas.microsoft.com/office/drawing/2014/main" id="{029FC2DE-D899-B83D-E944-428EBDE2C8B5}"/>
                        </a:ext>
                      </a:extLst>
                    </p:cNvPr>
                    <p:cNvGrpSpPr/>
                    <p:nvPr/>
                  </p:nvGrpSpPr>
                  <p:grpSpPr>
                    <a:xfrm>
                      <a:off x="723900" y="-95250"/>
                      <a:ext cx="152400" cy="2200275"/>
                      <a:chOff x="723900" y="-95250"/>
                      <a:chExt cx="152400" cy="2200275"/>
                    </a:xfrm>
                  </p:grpSpPr>
                  <p:cxnSp>
                    <p:nvCxnSpPr>
                      <p:cNvPr id="31" name="Straight Connector 30">
                        <a:extLst>
                          <a:ext uri="{FF2B5EF4-FFF2-40B4-BE49-F238E27FC236}">
                            <a16:creationId xmlns:a16="http://schemas.microsoft.com/office/drawing/2014/main" id="{9FE59C29-17D3-94CE-166A-4447B73B1374}"/>
                          </a:ext>
                        </a:extLst>
                      </p:cNvPr>
                      <p:cNvCxnSpPr/>
                      <p:nvPr/>
                    </p:nvCxnSpPr>
                    <p:spPr>
                      <a:xfrm>
                        <a:off x="781050" y="-95250"/>
                        <a:ext cx="47625" cy="2200275"/>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sp>
                    <p:nvSpPr>
                      <p:cNvPr id="32" name="Oval 31">
                        <a:extLst>
                          <a:ext uri="{FF2B5EF4-FFF2-40B4-BE49-F238E27FC236}">
                            <a16:creationId xmlns:a16="http://schemas.microsoft.com/office/drawing/2014/main" id="{867A8C0A-F008-F0B5-508E-DDBD02CE1182}"/>
                          </a:ext>
                        </a:extLst>
                      </p:cNvPr>
                      <p:cNvSpPr/>
                      <p:nvPr/>
                    </p:nvSpPr>
                    <p:spPr>
                      <a:xfrm>
                        <a:off x="723900" y="533400"/>
                        <a:ext cx="123825" cy="762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3" name="Oval 32">
                        <a:extLst>
                          <a:ext uri="{FF2B5EF4-FFF2-40B4-BE49-F238E27FC236}">
                            <a16:creationId xmlns:a16="http://schemas.microsoft.com/office/drawing/2014/main" id="{BD38D714-246D-46FA-B392-6AC75FC4DBE9}"/>
                          </a:ext>
                        </a:extLst>
                      </p:cNvPr>
                      <p:cNvSpPr/>
                      <p:nvPr/>
                    </p:nvSpPr>
                    <p:spPr>
                      <a:xfrm>
                        <a:off x="752475" y="1514475"/>
                        <a:ext cx="123825" cy="762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27" name="Group 26">
                      <a:extLst>
                        <a:ext uri="{FF2B5EF4-FFF2-40B4-BE49-F238E27FC236}">
                          <a16:creationId xmlns:a16="http://schemas.microsoft.com/office/drawing/2014/main" id="{F2F6EBC7-D0C2-F19D-A0B3-CF9CA13A4105}"/>
                        </a:ext>
                      </a:extLst>
                    </p:cNvPr>
                    <p:cNvGrpSpPr/>
                    <p:nvPr/>
                  </p:nvGrpSpPr>
                  <p:grpSpPr>
                    <a:xfrm>
                      <a:off x="723900" y="85725"/>
                      <a:ext cx="180975" cy="1943100"/>
                      <a:chOff x="0" y="0"/>
                      <a:chExt cx="180975" cy="1943100"/>
                    </a:xfrm>
                  </p:grpSpPr>
                  <p:sp>
                    <p:nvSpPr>
                      <p:cNvPr id="28" name="Oval 27">
                        <a:extLst>
                          <a:ext uri="{FF2B5EF4-FFF2-40B4-BE49-F238E27FC236}">
                            <a16:creationId xmlns:a16="http://schemas.microsoft.com/office/drawing/2014/main" id="{7EB795AB-6FA5-6FB1-5F00-F384ECC0C3DF}"/>
                          </a:ext>
                        </a:extLst>
                      </p:cNvPr>
                      <p:cNvSpPr/>
                      <p:nvPr/>
                    </p:nvSpPr>
                    <p:spPr>
                      <a:xfrm>
                        <a:off x="0" y="0"/>
                        <a:ext cx="123825" cy="762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9" name="Oval 28">
                        <a:extLst>
                          <a:ext uri="{FF2B5EF4-FFF2-40B4-BE49-F238E27FC236}">
                            <a16:creationId xmlns:a16="http://schemas.microsoft.com/office/drawing/2014/main" id="{24DC6387-4021-EA2C-BC82-B59FE7458400}"/>
                          </a:ext>
                        </a:extLst>
                      </p:cNvPr>
                      <p:cNvSpPr/>
                      <p:nvPr/>
                    </p:nvSpPr>
                    <p:spPr>
                      <a:xfrm>
                        <a:off x="28575" y="904875"/>
                        <a:ext cx="123825" cy="762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0" name="Oval 29">
                        <a:extLst>
                          <a:ext uri="{FF2B5EF4-FFF2-40B4-BE49-F238E27FC236}">
                            <a16:creationId xmlns:a16="http://schemas.microsoft.com/office/drawing/2014/main" id="{D7D16343-6C04-7738-845F-ABE1CAFAD37C}"/>
                          </a:ext>
                        </a:extLst>
                      </p:cNvPr>
                      <p:cNvSpPr/>
                      <p:nvPr/>
                    </p:nvSpPr>
                    <p:spPr>
                      <a:xfrm>
                        <a:off x="57150" y="1866900"/>
                        <a:ext cx="123825" cy="762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grpSp>
                <p:nvGrpSpPr>
                  <p:cNvPr id="17" name="Group 16">
                    <a:extLst>
                      <a:ext uri="{FF2B5EF4-FFF2-40B4-BE49-F238E27FC236}">
                        <a16:creationId xmlns:a16="http://schemas.microsoft.com/office/drawing/2014/main" id="{1DB26987-E3D4-60FE-DFD9-CFBED7EE5120}"/>
                      </a:ext>
                    </a:extLst>
                  </p:cNvPr>
                  <p:cNvGrpSpPr/>
                  <p:nvPr/>
                </p:nvGrpSpPr>
                <p:grpSpPr>
                  <a:xfrm>
                    <a:off x="742950" y="0"/>
                    <a:ext cx="180975" cy="2200275"/>
                    <a:chOff x="723900" y="-95250"/>
                    <a:chExt cx="180975" cy="2200275"/>
                  </a:xfrm>
                </p:grpSpPr>
                <p:grpSp>
                  <p:nvGrpSpPr>
                    <p:cNvPr id="18" name="Group 17">
                      <a:extLst>
                        <a:ext uri="{FF2B5EF4-FFF2-40B4-BE49-F238E27FC236}">
                          <a16:creationId xmlns:a16="http://schemas.microsoft.com/office/drawing/2014/main" id="{A9A43EA9-C394-79C2-3B9F-0B155495743C}"/>
                        </a:ext>
                      </a:extLst>
                    </p:cNvPr>
                    <p:cNvGrpSpPr/>
                    <p:nvPr/>
                  </p:nvGrpSpPr>
                  <p:grpSpPr>
                    <a:xfrm>
                      <a:off x="723900" y="-95250"/>
                      <a:ext cx="152400" cy="2200275"/>
                      <a:chOff x="723900" y="-95250"/>
                      <a:chExt cx="152400" cy="2200275"/>
                    </a:xfrm>
                  </p:grpSpPr>
                  <p:cxnSp>
                    <p:nvCxnSpPr>
                      <p:cNvPr id="23" name="Straight Connector 22">
                        <a:extLst>
                          <a:ext uri="{FF2B5EF4-FFF2-40B4-BE49-F238E27FC236}">
                            <a16:creationId xmlns:a16="http://schemas.microsoft.com/office/drawing/2014/main" id="{1B393A7D-59D7-D048-CD01-FC32EF3E2704}"/>
                          </a:ext>
                        </a:extLst>
                      </p:cNvPr>
                      <p:cNvCxnSpPr/>
                      <p:nvPr/>
                    </p:nvCxnSpPr>
                    <p:spPr>
                      <a:xfrm>
                        <a:off x="781050" y="-95250"/>
                        <a:ext cx="47625" cy="2200275"/>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sp>
                    <p:nvSpPr>
                      <p:cNvPr id="24" name="Oval 23">
                        <a:extLst>
                          <a:ext uri="{FF2B5EF4-FFF2-40B4-BE49-F238E27FC236}">
                            <a16:creationId xmlns:a16="http://schemas.microsoft.com/office/drawing/2014/main" id="{4BAF39BA-CE7D-554B-0888-5415FE60A8EC}"/>
                          </a:ext>
                        </a:extLst>
                      </p:cNvPr>
                      <p:cNvSpPr/>
                      <p:nvPr/>
                    </p:nvSpPr>
                    <p:spPr>
                      <a:xfrm>
                        <a:off x="723900" y="533400"/>
                        <a:ext cx="123825" cy="762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5" name="Oval 24">
                        <a:extLst>
                          <a:ext uri="{FF2B5EF4-FFF2-40B4-BE49-F238E27FC236}">
                            <a16:creationId xmlns:a16="http://schemas.microsoft.com/office/drawing/2014/main" id="{3F42394D-E8CD-B054-E1F0-FBD0A56D48BD}"/>
                          </a:ext>
                        </a:extLst>
                      </p:cNvPr>
                      <p:cNvSpPr/>
                      <p:nvPr/>
                    </p:nvSpPr>
                    <p:spPr>
                      <a:xfrm>
                        <a:off x="752475" y="1514475"/>
                        <a:ext cx="123825" cy="762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19" name="Group 18">
                      <a:extLst>
                        <a:ext uri="{FF2B5EF4-FFF2-40B4-BE49-F238E27FC236}">
                          <a16:creationId xmlns:a16="http://schemas.microsoft.com/office/drawing/2014/main" id="{A80A9ACF-98D6-47D6-C46B-5B10CBF1A260}"/>
                        </a:ext>
                      </a:extLst>
                    </p:cNvPr>
                    <p:cNvGrpSpPr/>
                    <p:nvPr/>
                  </p:nvGrpSpPr>
                  <p:grpSpPr>
                    <a:xfrm>
                      <a:off x="723900" y="85725"/>
                      <a:ext cx="180975" cy="1943100"/>
                      <a:chOff x="0" y="0"/>
                      <a:chExt cx="180975" cy="1943100"/>
                    </a:xfrm>
                  </p:grpSpPr>
                  <p:sp>
                    <p:nvSpPr>
                      <p:cNvPr id="20" name="Oval 19">
                        <a:extLst>
                          <a:ext uri="{FF2B5EF4-FFF2-40B4-BE49-F238E27FC236}">
                            <a16:creationId xmlns:a16="http://schemas.microsoft.com/office/drawing/2014/main" id="{B2F41E4C-4EFF-A95B-2740-FD97B8AB7DC1}"/>
                          </a:ext>
                        </a:extLst>
                      </p:cNvPr>
                      <p:cNvSpPr/>
                      <p:nvPr/>
                    </p:nvSpPr>
                    <p:spPr>
                      <a:xfrm>
                        <a:off x="0" y="0"/>
                        <a:ext cx="123825" cy="762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1" name="Oval 20">
                        <a:extLst>
                          <a:ext uri="{FF2B5EF4-FFF2-40B4-BE49-F238E27FC236}">
                            <a16:creationId xmlns:a16="http://schemas.microsoft.com/office/drawing/2014/main" id="{EB8EFACA-EB27-FCE3-5774-FBE34322D78A}"/>
                          </a:ext>
                        </a:extLst>
                      </p:cNvPr>
                      <p:cNvSpPr/>
                      <p:nvPr/>
                    </p:nvSpPr>
                    <p:spPr>
                      <a:xfrm>
                        <a:off x="28575" y="904875"/>
                        <a:ext cx="123825" cy="762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2" name="Oval 21">
                        <a:extLst>
                          <a:ext uri="{FF2B5EF4-FFF2-40B4-BE49-F238E27FC236}">
                            <a16:creationId xmlns:a16="http://schemas.microsoft.com/office/drawing/2014/main" id="{5780C762-4703-7784-1A79-B58F8B8F7A6D}"/>
                          </a:ext>
                        </a:extLst>
                      </p:cNvPr>
                      <p:cNvSpPr/>
                      <p:nvPr/>
                    </p:nvSpPr>
                    <p:spPr>
                      <a:xfrm>
                        <a:off x="57150" y="1866900"/>
                        <a:ext cx="123825" cy="762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grpSp>
          </p:grpSp>
          <p:grpSp>
            <p:nvGrpSpPr>
              <p:cNvPr id="9" name="Group 8">
                <a:extLst>
                  <a:ext uri="{FF2B5EF4-FFF2-40B4-BE49-F238E27FC236}">
                    <a16:creationId xmlns:a16="http://schemas.microsoft.com/office/drawing/2014/main" id="{E7D675EB-D180-F923-FECC-50C0B63688CB}"/>
                  </a:ext>
                </a:extLst>
              </p:cNvPr>
              <p:cNvGrpSpPr/>
              <p:nvPr/>
            </p:nvGrpSpPr>
            <p:grpSpPr>
              <a:xfrm>
                <a:off x="866775" y="83832"/>
                <a:ext cx="1145323" cy="2320278"/>
                <a:chOff x="866775" y="83831"/>
                <a:chExt cx="1145323" cy="2320278"/>
              </a:xfrm>
            </p:grpSpPr>
            <p:sp>
              <p:nvSpPr>
                <p:cNvPr id="10" name="Rectangle 9">
                  <a:extLst>
                    <a:ext uri="{FF2B5EF4-FFF2-40B4-BE49-F238E27FC236}">
                      <a16:creationId xmlns:a16="http://schemas.microsoft.com/office/drawing/2014/main" id="{4B7746BD-6999-7BF3-7D7C-E007AED48A0D}"/>
                    </a:ext>
                  </a:extLst>
                </p:cNvPr>
                <p:cNvSpPr/>
                <p:nvPr/>
              </p:nvSpPr>
              <p:spPr>
                <a:xfrm>
                  <a:off x="1657350" y="85724"/>
                  <a:ext cx="354748" cy="2318385"/>
                </a:xfrm>
                <a:prstGeom prst="rect">
                  <a:avLst/>
                </a:prstGeom>
                <a:solidFill>
                  <a:srgbClr val="FFFF00">
                    <a:alpha val="18000"/>
                  </a:srgbClr>
                </a:solidFill>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1" name="Rectangle 10">
                  <a:extLst>
                    <a:ext uri="{FF2B5EF4-FFF2-40B4-BE49-F238E27FC236}">
                      <a16:creationId xmlns:a16="http://schemas.microsoft.com/office/drawing/2014/main" id="{433BE7F6-56D9-BD65-98A9-1155B2CFF9D0}"/>
                    </a:ext>
                  </a:extLst>
                </p:cNvPr>
                <p:cNvSpPr/>
                <p:nvPr/>
              </p:nvSpPr>
              <p:spPr>
                <a:xfrm>
                  <a:off x="1247775" y="85702"/>
                  <a:ext cx="408496" cy="2316535"/>
                </a:xfrm>
                <a:prstGeom prst="rect">
                  <a:avLst/>
                </a:prstGeom>
                <a:solidFill>
                  <a:srgbClr val="FF0000">
                    <a:alpha val="18000"/>
                  </a:srgbClr>
                </a:solidFill>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2" name="Rectangle 11">
                  <a:extLst>
                    <a:ext uri="{FF2B5EF4-FFF2-40B4-BE49-F238E27FC236}">
                      <a16:creationId xmlns:a16="http://schemas.microsoft.com/office/drawing/2014/main" id="{973E5762-D68C-D5F6-0CFB-207BAEF15D65}"/>
                    </a:ext>
                  </a:extLst>
                </p:cNvPr>
                <p:cNvSpPr/>
                <p:nvPr/>
              </p:nvSpPr>
              <p:spPr>
                <a:xfrm>
                  <a:off x="866775" y="83831"/>
                  <a:ext cx="390325" cy="2318385"/>
                </a:xfrm>
                <a:prstGeom prst="rect">
                  <a:avLst/>
                </a:prstGeom>
                <a:solidFill>
                  <a:srgbClr val="00B050">
                    <a:alpha val="18000"/>
                  </a:srgbClr>
                </a:solidFill>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grpSp>
      <p:sp>
        <p:nvSpPr>
          <p:cNvPr id="92" name="TextBox 91">
            <a:extLst>
              <a:ext uri="{FF2B5EF4-FFF2-40B4-BE49-F238E27FC236}">
                <a16:creationId xmlns:a16="http://schemas.microsoft.com/office/drawing/2014/main" id="{5F0615DD-B8C2-5B6F-B64E-742B345BE693}"/>
              </a:ext>
            </a:extLst>
          </p:cNvPr>
          <p:cNvSpPr txBox="1"/>
          <p:nvPr/>
        </p:nvSpPr>
        <p:spPr>
          <a:xfrm>
            <a:off x="8949072" y="1761824"/>
            <a:ext cx="3158212" cy="3970318"/>
          </a:xfrm>
          <a:prstGeom prst="rect">
            <a:avLst/>
          </a:prstGeom>
          <a:noFill/>
        </p:spPr>
        <p:txBody>
          <a:bodyPr wrap="square" rtlCol="0">
            <a:spAutoFit/>
          </a:bodyPr>
          <a:lstStyle/>
          <a:p>
            <a:pPr marL="285750" indent="-285750" algn="just">
              <a:buFont typeface="Arial" panose="020B0604020202020204" pitchFamily="34" charset="0"/>
              <a:buChar char="•"/>
            </a:pPr>
            <a:r>
              <a:rPr lang="en-US" dirty="0">
                <a:latin typeface="Georgia" panose="02040502050405020303" pitchFamily="18" charset="0"/>
              </a:rPr>
              <a:t>Si, Al, and K increase on left side</a:t>
            </a:r>
          </a:p>
          <a:p>
            <a:pPr marL="285750" indent="-285750" algn="just">
              <a:buFont typeface="Arial" panose="020B0604020202020204" pitchFamily="34" charset="0"/>
              <a:buChar char="•"/>
            </a:pPr>
            <a:r>
              <a:rPr lang="en-US" dirty="0">
                <a:latin typeface="Georgia" panose="02040502050405020303" pitchFamily="18" charset="0"/>
              </a:rPr>
              <a:t>Si, Al, and K increase in middle portion</a:t>
            </a:r>
          </a:p>
          <a:p>
            <a:pPr marL="285750" indent="-285750" algn="just">
              <a:buFont typeface="Arial" panose="020B0604020202020204" pitchFamily="34" charset="0"/>
              <a:buChar char="•"/>
            </a:pPr>
            <a:r>
              <a:rPr lang="en-US" dirty="0">
                <a:latin typeface="Georgia" panose="02040502050405020303" pitchFamily="18" charset="0"/>
              </a:rPr>
              <a:t>Si, Al, and K increase on right side</a:t>
            </a:r>
          </a:p>
          <a:p>
            <a:pPr marL="285750" indent="-285750" algn="just">
              <a:buFont typeface="Arial" panose="020B0604020202020204" pitchFamily="34" charset="0"/>
              <a:buChar char="•"/>
            </a:pPr>
            <a:r>
              <a:rPr lang="en-US" dirty="0">
                <a:latin typeface="Georgia" panose="02040502050405020303" pitchFamily="18" charset="0"/>
              </a:rPr>
              <a:t>Fe constant throughout</a:t>
            </a:r>
          </a:p>
          <a:p>
            <a:pPr marL="285750" indent="-285750" algn="just">
              <a:buFont typeface="Arial" panose="020B0604020202020204" pitchFamily="34" charset="0"/>
              <a:buChar char="•"/>
            </a:pPr>
            <a:r>
              <a:rPr lang="en-US" dirty="0">
                <a:latin typeface="Georgia" panose="02040502050405020303" pitchFamily="18" charset="0"/>
              </a:rPr>
              <a:t>High carbonate at top and lower portions</a:t>
            </a:r>
          </a:p>
          <a:p>
            <a:pPr marL="285750" indent="-285750" algn="just">
              <a:buFont typeface="Arial" panose="020B0604020202020204" pitchFamily="34" charset="0"/>
              <a:buChar char="•"/>
            </a:pPr>
            <a:r>
              <a:rPr lang="en-US" dirty="0">
                <a:latin typeface="Georgia" panose="02040502050405020303" pitchFamily="18" charset="0"/>
              </a:rPr>
              <a:t>Generally, grade from brittle to ductile throughout sample</a:t>
            </a:r>
          </a:p>
          <a:p>
            <a:pPr marL="285750" indent="-285750" algn="just">
              <a:buFont typeface="Arial" panose="020B0604020202020204" pitchFamily="34" charset="0"/>
              <a:buChar char="•"/>
            </a:pPr>
            <a:r>
              <a:rPr lang="en-US" dirty="0">
                <a:latin typeface="Georgia" panose="02040502050405020303" pitchFamily="18" charset="0"/>
              </a:rPr>
              <a:t>High RBH in middle</a:t>
            </a:r>
          </a:p>
          <a:p>
            <a:pPr marL="285750" indent="-285750" algn="just">
              <a:buFont typeface="Arial" panose="020B0604020202020204" pitchFamily="34" charset="0"/>
              <a:buChar char="•"/>
            </a:pPr>
            <a:endParaRPr lang="en-US" dirty="0">
              <a:latin typeface="Georgia" panose="02040502050405020303" pitchFamily="18" charset="0"/>
            </a:endParaRPr>
          </a:p>
        </p:txBody>
      </p:sp>
      <p:sp>
        <p:nvSpPr>
          <p:cNvPr id="93" name="Rectangle: Rounded Corners 92">
            <a:extLst>
              <a:ext uri="{FF2B5EF4-FFF2-40B4-BE49-F238E27FC236}">
                <a16:creationId xmlns:a16="http://schemas.microsoft.com/office/drawing/2014/main" id="{369F2394-B318-3307-DB2C-047A359FA7D0}"/>
              </a:ext>
            </a:extLst>
          </p:cNvPr>
          <p:cNvSpPr/>
          <p:nvPr/>
        </p:nvSpPr>
        <p:spPr>
          <a:xfrm>
            <a:off x="76835" y="3820105"/>
            <a:ext cx="1577106" cy="1155420"/>
          </a:xfrm>
          <a:prstGeom prst="roundRect">
            <a:avLst/>
          </a:prstGeom>
          <a:solidFill>
            <a:srgbClr val="FF0000">
              <a:alpha val="30000"/>
            </a:srgbClr>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TextBox 94">
            <a:extLst>
              <a:ext uri="{FF2B5EF4-FFF2-40B4-BE49-F238E27FC236}">
                <a16:creationId xmlns:a16="http://schemas.microsoft.com/office/drawing/2014/main" id="{DDDB074F-108C-9C45-C91E-F81B1EF5E74B}"/>
              </a:ext>
            </a:extLst>
          </p:cNvPr>
          <p:cNvSpPr txBox="1"/>
          <p:nvPr/>
        </p:nvSpPr>
        <p:spPr>
          <a:xfrm>
            <a:off x="1115641" y="6000540"/>
            <a:ext cx="3135086" cy="369332"/>
          </a:xfrm>
          <a:prstGeom prst="rect">
            <a:avLst/>
          </a:prstGeom>
          <a:noFill/>
        </p:spPr>
        <p:txBody>
          <a:bodyPr wrap="square" rtlCol="0">
            <a:spAutoFit/>
          </a:bodyPr>
          <a:lstStyle/>
          <a:p>
            <a:r>
              <a:rPr lang="en-US" b="1" dirty="0">
                <a:solidFill>
                  <a:srgbClr val="FF0000"/>
                </a:solidFill>
              </a:rPr>
              <a:t>Selected Spot for Raman</a:t>
            </a:r>
          </a:p>
        </p:txBody>
      </p:sp>
      <p:cxnSp>
        <p:nvCxnSpPr>
          <p:cNvPr id="96" name="Straight Arrow Connector 95">
            <a:extLst>
              <a:ext uri="{FF2B5EF4-FFF2-40B4-BE49-F238E27FC236}">
                <a16:creationId xmlns:a16="http://schemas.microsoft.com/office/drawing/2014/main" id="{68902651-B7D1-715B-A372-AC8740A5523E}"/>
              </a:ext>
            </a:extLst>
          </p:cNvPr>
          <p:cNvCxnSpPr>
            <a:cxnSpLocks/>
          </p:cNvCxnSpPr>
          <p:nvPr/>
        </p:nvCxnSpPr>
        <p:spPr>
          <a:xfrm flipH="1" flipV="1">
            <a:off x="1477832" y="4970615"/>
            <a:ext cx="271984" cy="1054404"/>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8292808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34</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58370" y="745513"/>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a:xfrm>
            <a:off x="838200" y="6356349"/>
            <a:ext cx="2743200" cy="365125"/>
          </a:xfrm>
        </p:spPr>
        <p:txBody>
          <a:bodyPr/>
          <a:lstStyle/>
          <a:p>
            <a:fld id="{5ED49045-92B1-574A-9071-3A3E4832CB6E}" type="datetime1">
              <a:rPr lang="en-US" smtClean="0"/>
              <a:t>04-Apr-24</a:t>
            </a:fld>
            <a:endParaRPr lang="en-US" dirty="0"/>
          </a:p>
        </p:txBody>
      </p:sp>
      <p:sp>
        <p:nvSpPr>
          <p:cNvPr id="64" name="Title 1">
            <a:extLst>
              <a:ext uri="{FF2B5EF4-FFF2-40B4-BE49-F238E27FC236}">
                <a16:creationId xmlns:a16="http://schemas.microsoft.com/office/drawing/2014/main" id="{B26C6FAE-EDA9-D934-0BDD-6AB2AFF47EB3}"/>
              </a:ext>
            </a:extLst>
          </p:cNvPr>
          <p:cNvSpPr txBox="1">
            <a:spLocks/>
          </p:cNvSpPr>
          <p:nvPr/>
        </p:nvSpPr>
        <p:spPr>
          <a:xfrm>
            <a:off x="76835" y="263087"/>
            <a:ext cx="11928572" cy="39995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a:solidFill>
                  <a:srgbClr val="002060"/>
                </a:solidFill>
                <a:latin typeface="Georgia" panose="02040502050405020303" pitchFamily="18" charset="0"/>
                <a:cs typeface="Times New Roman" panose="02020603050405020304" pitchFamily="18" charset="0"/>
              </a:rPr>
              <a:t>Samples (D2V)</a:t>
            </a:r>
            <a:endParaRPr lang="en-US" sz="2800" b="1" dirty="0">
              <a:solidFill>
                <a:srgbClr val="002060"/>
              </a:solidFill>
              <a:latin typeface="Georgia" panose="02040502050405020303" pitchFamily="18" charset="0"/>
            </a:endParaRPr>
          </a:p>
        </p:txBody>
      </p:sp>
      <p:pic>
        <p:nvPicPr>
          <p:cNvPr id="22" name="Picture 21">
            <a:extLst>
              <a:ext uri="{FF2B5EF4-FFF2-40B4-BE49-F238E27FC236}">
                <a16:creationId xmlns:a16="http://schemas.microsoft.com/office/drawing/2014/main" id="{F4C284A3-C168-3429-864C-295995C91606}"/>
              </a:ext>
            </a:extLst>
          </p:cNvPr>
          <p:cNvPicPr>
            <a:picLocks noChangeAspect="1"/>
          </p:cNvPicPr>
          <p:nvPr/>
        </p:nvPicPr>
        <p:blipFill>
          <a:blip r:embed="rId2"/>
          <a:stretch>
            <a:fillRect/>
          </a:stretch>
        </p:blipFill>
        <p:spPr>
          <a:xfrm>
            <a:off x="382138" y="1017577"/>
            <a:ext cx="9030335" cy="5256293"/>
          </a:xfrm>
          <a:prstGeom prst="rect">
            <a:avLst/>
          </a:prstGeom>
        </p:spPr>
      </p:pic>
      <p:sp>
        <p:nvSpPr>
          <p:cNvPr id="23" name="TextBox 22">
            <a:extLst>
              <a:ext uri="{FF2B5EF4-FFF2-40B4-BE49-F238E27FC236}">
                <a16:creationId xmlns:a16="http://schemas.microsoft.com/office/drawing/2014/main" id="{317BFEB0-05F4-7CCA-463A-DD0BFAEEE09B}"/>
              </a:ext>
            </a:extLst>
          </p:cNvPr>
          <p:cNvSpPr txBox="1"/>
          <p:nvPr/>
        </p:nvSpPr>
        <p:spPr>
          <a:xfrm>
            <a:off x="9412474" y="1017577"/>
            <a:ext cx="2779526" cy="4708981"/>
          </a:xfrm>
          <a:prstGeom prst="rect">
            <a:avLst/>
          </a:prstGeom>
          <a:noFill/>
        </p:spPr>
        <p:txBody>
          <a:bodyPr wrap="square" rtlCol="0">
            <a:spAutoFit/>
          </a:bodyPr>
          <a:lstStyle/>
          <a:p>
            <a:pPr marL="285750" indent="-285750">
              <a:buFont typeface="Arial" panose="020B0604020202020204" pitchFamily="34" charset="0"/>
              <a:buChar char="•"/>
            </a:pPr>
            <a:r>
              <a:rPr lang="en-US" sz="2000" dirty="0">
                <a:latin typeface="Georgia" panose="02040502050405020303" pitchFamily="18" charset="0"/>
              </a:rPr>
              <a:t>High clay content in ductile samples</a:t>
            </a:r>
          </a:p>
          <a:p>
            <a:pPr marL="285750" indent="-285750">
              <a:buFont typeface="Arial" panose="020B0604020202020204" pitchFamily="34" charset="0"/>
              <a:buChar char="•"/>
            </a:pPr>
            <a:endParaRPr lang="en-US" sz="2000" dirty="0">
              <a:latin typeface="Georgia" panose="02040502050405020303" pitchFamily="18" charset="0"/>
            </a:endParaRPr>
          </a:p>
          <a:p>
            <a:pPr marL="285750" indent="-285750">
              <a:buFont typeface="Arial" panose="020B0604020202020204" pitchFamily="34" charset="0"/>
              <a:buChar char="•"/>
            </a:pPr>
            <a:r>
              <a:rPr lang="en-US" sz="2000" dirty="0">
                <a:latin typeface="Georgia" panose="02040502050405020303" pitchFamily="18" charset="0"/>
              </a:rPr>
              <a:t>Particles of quartz, carbonates and felspars are encapsulated within high amounts of clay matrix</a:t>
            </a:r>
          </a:p>
          <a:p>
            <a:pPr marL="285750" indent="-285750">
              <a:buFont typeface="Arial" panose="020B0604020202020204" pitchFamily="34" charset="0"/>
              <a:buChar char="•"/>
            </a:pPr>
            <a:endParaRPr lang="en-US" sz="2000" dirty="0">
              <a:latin typeface="Georgia" panose="02040502050405020303" pitchFamily="18" charset="0"/>
            </a:endParaRPr>
          </a:p>
          <a:p>
            <a:pPr marL="285750" indent="-285750">
              <a:buFont typeface="Arial" panose="020B0604020202020204" pitchFamily="34" charset="0"/>
              <a:buChar char="•"/>
            </a:pPr>
            <a:r>
              <a:rPr lang="en-US" sz="2000" dirty="0">
                <a:latin typeface="Georgia" panose="02040502050405020303" pitchFamily="18" charset="0"/>
              </a:rPr>
              <a:t>Pyrite occurs as individual pieces and pyrite framboids in other locations</a:t>
            </a:r>
          </a:p>
        </p:txBody>
      </p:sp>
    </p:spTree>
    <p:extLst>
      <p:ext uri="{BB962C8B-B14F-4D97-AF65-F5344CB8AC3E}">
        <p14:creationId xmlns:p14="http://schemas.microsoft.com/office/powerpoint/2010/main" val="51451336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35</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58370" y="745513"/>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a:xfrm>
            <a:off x="838200" y="6356349"/>
            <a:ext cx="2743200" cy="365125"/>
          </a:xfrm>
        </p:spPr>
        <p:txBody>
          <a:bodyPr/>
          <a:lstStyle/>
          <a:p>
            <a:fld id="{5ED49045-92B1-574A-9071-3A3E4832CB6E}" type="datetime1">
              <a:rPr lang="en-US" smtClean="0"/>
              <a:t>04-Apr-24</a:t>
            </a:fld>
            <a:endParaRPr lang="en-US" dirty="0"/>
          </a:p>
        </p:txBody>
      </p:sp>
      <p:sp>
        <p:nvSpPr>
          <p:cNvPr id="64" name="Title 1">
            <a:extLst>
              <a:ext uri="{FF2B5EF4-FFF2-40B4-BE49-F238E27FC236}">
                <a16:creationId xmlns:a16="http://schemas.microsoft.com/office/drawing/2014/main" id="{B26C6FAE-EDA9-D934-0BDD-6AB2AFF47EB3}"/>
              </a:ext>
            </a:extLst>
          </p:cNvPr>
          <p:cNvSpPr txBox="1">
            <a:spLocks/>
          </p:cNvSpPr>
          <p:nvPr/>
        </p:nvSpPr>
        <p:spPr>
          <a:xfrm>
            <a:off x="76835" y="263087"/>
            <a:ext cx="11928572" cy="39995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a:solidFill>
                  <a:srgbClr val="002060"/>
                </a:solidFill>
                <a:latin typeface="Georgia" panose="02040502050405020303" pitchFamily="18" charset="0"/>
                <a:cs typeface="Times New Roman" panose="02020603050405020304" pitchFamily="18" charset="0"/>
              </a:rPr>
              <a:t>Samples (R3V1)</a:t>
            </a:r>
            <a:endParaRPr lang="en-US" sz="2800" b="1" dirty="0">
              <a:solidFill>
                <a:srgbClr val="002060"/>
              </a:solidFill>
              <a:latin typeface="Georgia" panose="02040502050405020303" pitchFamily="18" charset="0"/>
            </a:endParaRPr>
          </a:p>
        </p:txBody>
      </p:sp>
      <p:pic>
        <p:nvPicPr>
          <p:cNvPr id="49" name="Picture 48">
            <a:extLst>
              <a:ext uri="{FF2B5EF4-FFF2-40B4-BE49-F238E27FC236}">
                <a16:creationId xmlns:a16="http://schemas.microsoft.com/office/drawing/2014/main" id="{5FEBA91D-5979-7288-5595-2E634B0F84DF}"/>
              </a:ext>
            </a:extLst>
          </p:cNvPr>
          <p:cNvPicPr>
            <a:picLocks noChangeAspect="1"/>
          </p:cNvPicPr>
          <p:nvPr/>
        </p:nvPicPr>
        <p:blipFill>
          <a:blip r:embed="rId2"/>
          <a:stretch>
            <a:fillRect/>
          </a:stretch>
        </p:blipFill>
        <p:spPr>
          <a:xfrm>
            <a:off x="158370" y="827990"/>
            <a:ext cx="9217007" cy="5445881"/>
          </a:xfrm>
          <a:prstGeom prst="rect">
            <a:avLst/>
          </a:prstGeom>
        </p:spPr>
      </p:pic>
      <p:sp>
        <p:nvSpPr>
          <p:cNvPr id="50" name="TextBox 49">
            <a:extLst>
              <a:ext uri="{FF2B5EF4-FFF2-40B4-BE49-F238E27FC236}">
                <a16:creationId xmlns:a16="http://schemas.microsoft.com/office/drawing/2014/main" id="{FC9CFD49-8A98-3E35-0C86-186FC3E6A4EE}"/>
              </a:ext>
            </a:extLst>
          </p:cNvPr>
          <p:cNvSpPr txBox="1"/>
          <p:nvPr/>
        </p:nvSpPr>
        <p:spPr>
          <a:xfrm>
            <a:off x="9375377" y="827990"/>
            <a:ext cx="2779526" cy="5940088"/>
          </a:xfrm>
          <a:prstGeom prst="rect">
            <a:avLst/>
          </a:prstGeom>
          <a:noFill/>
        </p:spPr>
        <p:txBody>
          <a:bodyPr wrap="square" rtlCol="0">
            <a:spAutoFit/>
          </a:bodyPr>
          <a:lstStyle/>
          <a:p>
            <a:pPr marL="285750" indent="-285750">
              <a:buFont typeface="Arial" panose="020B0604020202020204" pitchFamily="34" charset="0"/>
              <a:buChar char="•"/>
            </a:pPr>
            <a:r>
              <a:rPr lang="en-US" sz="2000" dirty="0">
                <a:latin typeface="Georgia" panose="02040502050405020303" pitchFamily="18" charset="0"/>
              </a:rPr>
              <a:t>Reservoir is characterized by large grains</a:t>
            </a:r>
          </a:p>
          <a:p>
            <a:pPr marL="285750" indent="-285750">
              <a:buFont typeface="Arial" panose="020B0604020202020204" pitchFamily="34" charset="0"/>
              <a:buChar char="•"/>
            </a:pPr>
            <a:endParaRPr lang="en-US" sz="2000" dirty="0">
              <a:latin typeface="Georgia" panose="02040502050405020303" pitchFamily="18" charset="0"/>
            </a:endParaRPr>
          </a:p>
          <a:p>
            <a:pPr marL="285750" indent="-285750">
              <a:buFont typeface="Arial" panose="020B0604020202020204" pitchFamily="34" charset="0"/>
              <a:buChar char="•"/>
            </a:pPr>
            <a:r>
              <a:rPr lang="en-US" sz="2000" dirty="0">
                <a:latin typeface="Georgia" panose="02040502050405020303" pitchFamily="18" charset="0"/>
              </a:rPr>
              <a:t>Relatively Lower clay control on properties as in ductile samples</a:t>
            </a:r>
          </a:p>
          <a:p>
            <a:pPr marL="285750" indent="-285750">
              <a:buFont typeface="Arial" panose="020B0604020202020204" pitchFamily="34" charset="0"/>
              <a:buChar char="•"/>
            </a:pPr>
            <a:endParaRPr lang="en-US" sz="2000" dirty="0">
              <a:latin typeface="Georgia" panose="02040502050405020303" pitchFamily="18" charset="0"/>
            </a:endParaRPr>
          </a:p>
          <a:p>
            <a:pPr marL="285750" indent="-285750">
              <a:buFont typeface="Arial" panose="020B0604020202020204" pitchFamily="34" charset="0"/>
              <a:buChar char="•"/>
            </a:pPr>
            <a:r>
              <a:rPr lang="en-US" sz="2000" dirty="0">
                <a:latin typeface="Georgia" panose="02040502050405020303" pitchFamily="18" charset="0"/>
              </a:rPr>
              <a:t>Particles of quartz, carbonates and felspars are surrounded by clays</a:t>
            </a:r>
          </a:p>
          <a:p>
            <a:pPr marL="285750" indent="-285750">
              <a:buFont typeface="Arial" panose="020B0604020202020204" pitchFamily="34" charset="0"/>
              <a:buChar char="•"/>
            </a:pPr>
            <a:endParaRPr lang="en-US" sz="2000" dirty="0">
              <a:latin typeface="Georgia" panose="02040502050405020303" pitchFamily="18" charset="0"/>
            </a:endParaRPr>
          </a:p>
          <a:p>
            <a:pPr marL="285750" indent="-285750">
              <a:buFont typeface="Arial" panose="020B0604020202020204" pitchFamily="34" charset="0"/>
              <a:buChar char="•"/>
            </a:pPr>
            <a:r>
              <a:rPr lang="en-US" sz="2000" dirty="0">
                <a:latin typeface="Georgia" panose="02040502050405020303" pitchFamily="18" charset="0"/>
              </a:rPr>
              <a:t>Grain-to-grain contacts more prevalent in reservoir </a:t>
            </a:r>
          </a:p>
          <a:p>
            <a:pPr marL="285750" indent="-285750">
              <a:buFont typeface="Arial" panose="020B0604020202020204" pitchFamily="34" charset="0"/>
              <a:buChar char="•"/>
            </a:pPr>
            <a:endParaRPr lang="en-US" sz="2000" dirty="0">
              <a:latin typeface="Georgia" panose="02040502050405020303" pitchFamily="18" charset="0"/>
            </a:endParaRPr>
          </a:p>
        </p:txBody>
      </p:sp>
    </p:spTree>
    <p:extLst>
      <p:ext uri="{BB962C8B-B14F-4D97-AF65-F5344CB8AC3E}">
        <p14:creationId xmlns:p14="http://schemas.microsoft.com/office/powerpoint/2010/main" val="158724602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19437" y="216263"/>
            <a:ext cx="5036507" cy="536749"/>
          </a:xfrm>
        </p:spPr>
        <p:txBody>
          <a:bodyPr>
            <a:normAutofit/>
          </a:bodyPr>
          <a:lstStyle/>
          <a:p>
            <a:r>
              <a:rPr lang="en-US" sz="2400" b="1" dirty="0">
                <a:solidFill>
                  <a:srgbClr val="002060"/>
                </a:solidFill>
                <a:latin typeface="Georgia" panose="02040502050405020303" pitchFamily="18" charset="0"/>
                <a:cs typeface="Times New Roman" panose="02020603050405020304" pitchFamily="18" charset="0"/>
              </a:rPr>
              <a:t>ACKNOWLEDGEMENTS</a:t>
            </a:r>
          </a:p>
        </p:txBody>
      </p:sp>
      <p:sp>
        <p:nvSpPr>
          <p:cNvPr id="3" name="Content Placeholder 2"/>
          <p:cNvSpPr>
            <a:spLocks noGrp="1"/>
          </p:cNvSpPr>
          <p:nvPr>
            <p:ph idx="1"/>
          </p:nvPr>
        </p:nvSpPr>
        <p:spPr>
          <a:xfrm>
            <a:off x="838200" y="753012"/>
            <a:ext cx="10515600" cy="5888725"/>
          </a:xfrm>
          <a:solidFill>
            <a:schemeClr val="bg1"/>
          </a:solidFill>
          <a:ln>
            <a:solidFill>
              <a:schemeClr val="bg1"/>
            </a:solidFill>
          </a:ln>
        </p:spPr>
        <p:txBody>
          <a:bodyPr>
            <a:normAutofit/>
          </a:bodyPr>
          <a:lstStyle/>
          <a:p>
            <a:pPr marL="0" indent="0" algn="ctr">
              <a:lnSpc>
                <a:spcPct val="100000"/>
              </a:lnSpc>
              <a:buNone/>
            </a:pPr>
            <a:r>
              <a:rPr lang="en-US" sz="2200" dirty="0">
                <a:latin typeface="Georgia" panose="02040502050405020303" pitchFamily="18" charset="0"/>
                <a:cs typeface="Times New Roman" panose="02020603050405020304" pitchFamily="18" charset="0"/>
              </a:rPr>
              <a:t>I would like to acknowledge that this work was sponsored by </a:t>
            </a:r>
            <a:r>
              <a:rPr lang="en-US" sz="2000" dirty="0">
                <a:latin typeface="Georgia" panose="02040502050405020303" pitchFamily="18" charset="0"/>
                <a:cs typeface="Times New Roman" panose="02020603050405020304" pitchFamily="18" charset="0"/>
              </a:rPr>
              <a:t>DOE Award DE-FE0031776 from the Office of Fossil Energy’s, Oil and Natural Gas Program, U.S. Department of Energy</a:t>
            </a:r>
          </a:p>
          <a:p>
            <a:pPr marL="0" indent="0" algn="ctr">
              <a:lnSpc>
                <a:spcPct val="110000"/>
              </a:lnSpc>
              <a:buNone/>
            </a:pPr>
            <a:endParaRPr lang="en-US" sz="1000" dirty="0">
              <a:latin typeface="Georgia" panose="02040502050405020303" pitchFamily="18" charset="0"/>
              <a:cs typeface="Times New Roman" panose="02020603050405020304" pitchFamily="18" charset="0"/>
            </a:endParaRPr>
          </a:p>
          <a:p>
            <a:pPr marL="0" indent="0" algn="ctr">
              <a:lnSpc>
                <a:spcPct val="100000"/>
              </a:lnSpc>
              <a:buNone/>
            </a:pPr>
            <a:r>
              <a:rPr lang="en-US" sz="2000" dirty="0">
                <a:latin typeface="Georgia" panose="02040502050405020303" pitchFamily="18" charset="0"/>
                <a:cs typeface="Times New Roman" panose="02020603050405020304" pitchFamily="18" charset="0"/>
              </a:rPr>
              <a:t>I am also grateful to my supervisor, Dr. </a:t>
            </a:r>
            <a:r>
              <a:rPr lang="en-US" sz="2000" dirty="0" err="1">
                <a:latin typeface="Georgia" panose="02040502050405020303" pitchFamily="18" charset="0"/>
                <a:cs typeface="Times New Roman" panose="02020603050405020304" pitchFamily="18" charset="0"/>
              </a:rPr>
              <a:t>Mileva</a:t>
            </a:r>
            <a:r>
              <a:rPr lang="en-US" sz="2000" dirty="0">
                <a:latin typeface="Georgia" panose="02040502050405020303" pitchFamily="18" charset="0"/>
                <a:cs typeface="Times New Roman" panose="02020603050405020304" pitchFamily="18" charset="0"/>
              </a:rPr>
              <a:t> Radonjic and my PhD. committee members, Dr. James </a:t>
            </a:r>
            <a:r>
              <a:rPr lang="en-US" sz="2000" dirty="0" err="1">
                <a:latin typeface="Georgia" panose="02040502050405020303" pitchFamily="18" charset="0"/>
                <a:cs typeface="Times New Roman" panose="02020603050405020304" pitchFamily="18" charset="0"/>
              </a:rPr>
              <a:t>Puckette</a:t>
            </a:r>
            <a:r>
              <a:rPr lang="en-US" sz="2000" dirty="0">
                <a:latin typeface="Georgia" panose="02040502050405020303" pitchFamily="18" charset="0"/>
                <a:cs typeface="Times New Roman" panose="02020603050405020304" pitchFamily="18" charset="0"/>
              </a:rPr>
              <a:t>, Dr. Christine Doughty, Dr. Mohammed Al </a:t>
            </a:r>
            <a:r>
              <a:rPr lang="en-US" sz="2000" dirty="0" err="1">
                <a:latin typeface="Georgia" panose="02040502050405020303" pitchFamily="18" charset="0"/>
                <a:cs typeface="Times New Roman" panose="02020603050405020304" pitchFamily="18" charset="0"/>
              </a:rPr>
              <a:t>Dushaishi</a:t>
            </a:r>
            <a:r>
              <a:rPr lang="en-US" sz="2000" dirty="0">
                <a:latin typeface="Georgia" panose="02040502050405020303" pitchFamily="18" charset="0"/>
                <a:cs typeface="Times New Roman" panose="02020603050405020304" pitchFamily="18" charset="0"/>
              </a:rPr>
              <a:t> and Dr. </a:t>
            </a:r>
            <a:r>
              <a:rPr lang="en-US" sz="2000" dirty="0" err="1">
                <a:latin typeface="Georgia" panose="02040502050405020303" pitchFamily="18" charset="0"/>
                <a:cs typeface="Times New Roman" panose="02020603050405020304" pitchFamily="18" charset="0"/>
              </a:rPr>
              <a:t>Hunjoo</a:t>
            </a:r>
            <a:r>
              <a:rPr lang="en-US" sz="2000" dirty="0">
                <a:latin typeface="Georgia" panose="02040502050405020303" pitchFamily="18" charset="0"/>
                <a:cs typeface="Times New Roman" panose="02020603050405020304" pitchFamily="18" charset="0"/>
              </a:rPr>
              <a:t> Lee for their immense support and contribution</a:t>
            </a:r>
          </a:p>
          <a:p>
            <a:pPr marL="0" indent="0" algn="ctr">
              <a:lnSpc>
                <a:spcPct val="100000"/>
              </a:lnSpc>
              <a:buNone/>
            </a:pPr>
            <a:r>
              <a:rPr lang="en-US" sz="2000" dirty="0">
                <a:latin typeface="Georgia" panose="02040502050405020303" pitchFamily="18" charset="0"/>
                <a:cs typeface="Times New Roman" panose="02020603050405020304" pitchFamily="18" charset="0"/>
              </a:rPr>
              <a:t>I am also grateful for the immense support from our research partners at LBNL, Berkeley: Dr. Christine, Dr. </a:t>
            </a:r>
            <a:r>
              <a:rPr lang="en-US" sz="2000" dirty="0" err="1">
                <a:latin typeface="Georgia" panose="02040502050405020303" pitchFamily="18" charset="0"/>
                <a:cs typeface="Times New Roman" panose="02020603050405020304" pitchFamily="18" charset="0"/>
              </a:rPr>
              <a:t>Wenming</a:t>
            </a:r>
            <a:r>
              <a:rPr lang="en-US" sz="2000" dirty="0">
                <a:latin typeface="Georgia" panose="02040502050405020303" pitchFamily="18" charset="0"/>
                <a:cs typeface="Times New Roman" panose="02020603050405020304" pitchFamily="18" charset="0"/>
              </a:rPr>
              <a:t> and Dr. Nicolas</a:t>
            </a:r>
          </a:p>
          <a:p>
            <a:pPr algn="ctr">
              <a:lnSpc>
                <a:spcPct val="100000"/>
              </a:lnSpc>
            </a:pPr>
            <a:endParaRPr lang="en-US" sz="1000" dirty="0">
              <a:latin typeface="Georgia" panose="02040502050405020303" pitchFamily="18" charset="0"/>
              <a:cs typeface="Times New Roman" panose="02020603050405020304" pitchFamily="18" charset="0"/>
            </a:endParaRPr>
          </a:p>
          <a:p>
            <a:pPr marL="0" indent="0" algn="ctr">
              <a:lnSpc>
                <a:spcPct val="100000"/>
              </a:lnSpc>
              <a:buNone/>
            </a:pPr>
            <a:r>
              <a:rPr lang="en-US" sz="2000" dirty="0">
                <a:latin typeface="Georgia" panose="02040502050405020303" pitchFamily="18" charset="0"/>
                <a:cs typeface="Times New Roman" panose="02020603050405020304" pitchFamily="18" charset="0"/>
              </a:rPr>
              <a:t>Lisa Whitworth and Brent Johnson of Oklahoma State University Microscopy Laboratory </a:t>
            </a:r>
            <a:r>
              <a:rPr lang="en-US" sz="2000" dirty="0">
                <a:latin typeface="Georgia" panose="02040502050405020303" pitchFamily="18" charset="0"/>
              </a:rPr>
              <a:t>for the support during data acquisition</a:t>
            </a:r>
            <a:endParaRPr lang="en-US" sz="2000" dirty="0">
              <a:latin typeface="Georgia" panose="02040502050405020303" pitchFamily="18" charset="0"/>
              <a:cs typeface="Times New Roman" panose="02020603050405020304" pitchFamily="18" charset="0"/>
            </a:endParaRPr>
          </a:p>
          <a:p>
            <a:pPr algn="ctr">
              <a:lnSpc>
                <a:spcPct val="100000"/>
              </a:lnSpc>
            </a:pPr>
            <a:endParaRPr lang="en-US" sz="1000" dirty="0">
              <a:latin typeface="Georgia" panose="02040502050405020303" pitchFamily="18" charset="0"/>
              <a:cs typeface="Times New Roman" panose="02020603050405020304" pitchFamily="18" charset="0"/>
            </a:endParaRPr>
          </a:p>
          <a:p>
            <a:pPr marL="0" indent="0" algn="ctr">
              <a:lnSpc>
                <a:spcPct val="100000"/>
              </a:lnSpc>
              <a:buNone/>
            </a:pPr>
            <a:r>
              <a:rPr lang="en-US" sz="2000" dirty="0">
                <a:latin typeface="Georgia" panose="02040502050405020303" pitchFamily="18" charset="0"/>
                <a:cs typeface="Times New Roman" panose="02020603050405020304" pitchFamily="18" charset="0"/>
              </a:rPr>
              <a:t>I am appreciative to all current and former group members of </a:t>
            </a:r>
            <a:r>
              <a:rPr lang="en-US" sz="2000" dirty="0" err="1">
                <a:latin typeface="Georgia" panose="02040502050405020303" pitchFamily="18" charset="0"/>
                <a:cs typeface="Times New Roman" panose="02020603050405020304" pitchFamily="18" charset="0"/>
              </a:rPr>
              <a:t>Geomimicry</a:t>
            </a:r>
            <a:r>
              <a:rPr lang="en-US" sz="2000" dirty="0">
                <a:latin typeface="Georgia" panose="02040502050405020303" pitchFamily="18" charset="0"/>
                <a:cs typeface="Times New Roman" panose="02020603050405020304" pitchFamily="18" charset="0"/>
              </a:rPr>
              <a:t> and Barrier Materials Group, Vamsi, Allan, Dr. </a:t>
            </a:r>
            <a:r>
              <a:rPr lang="en-US" sz="2000" dirty="0" err="1">
                <a:latin typeface="Georgia" panose="02040502050405020303" pitchFamily="18" charset="0"/>
                <a:cs typeface="Times New Roman" panose="02020603050405020304" pitchFamily="18" charset="0"/>
              </a:rPr>
              <a:t>Fengyang</a:t>
            </a:r>
            <a:r>
              <a:rPr lang="en-US" sz="2000" dirty="0">
                <a:latin typeface="Georgia" panose="02040502050405020303" pitchFamily="18" charset="0"/>
                <a:cs typeface="Times New Roman" panose="02020603050405020304" pitchFamily="18" charset="0"/>
              </a:rPr>
              <a:t>, Cody, Havila, </a:t>
            </a:r>
            <a:r>
              <a:rPr lang="en-US" sz="2000" dirty="0" err="1">
                <a:latin typeface="Georgia" panose="02040502050405020303" pitchFamily="18" charset="0"/>
                <a:cs typeface="Times New Roman" panose="02020603050405020304" pitchFamily="18" charset="0"/>
              </a:rPr>
              <a:t>Loic</a:t>
            </a:r>
            <a:r>
              <a:rPr lang="en-US" sz="2000" dirty="0">
                <a:latin typeface="Georgia" panose="02040502050405020303" pitchFamily="18" charset="0"/>
                <a:cs typeface="Times New Roman" panose="02020603050405020304" pitchFamily="18" charset="0"/>
              </a:rPr>
              <a:t> and </a:t>
            </a:r>
            <a:r>
              <a:rPr lang="en-US" sz="2000" dirty="0" err="1">
                <a:latin typeface="Georgia" panose="02040502050405020303" pitchFamily="18" charset="0"/>
                <a:cs typeface="Times New Roman" panose="02020603050405020304" pitchFamily="18" charset="0"/>
              </a:rPr>
              <a:t>Paschalyn</a:t>
            </a:r>
            <a:endParaRPr lang="en-US" sz="2000" dirty="0">
              <a:latin typeface="Georgia" panose="02040502050405020303" pitchFamily="18" charset="0"/>
              <a:cs typeface="Times New Roman" panose="02020603050405020304" pitchFamily="18" charset="0"/>
            </a:endParaRPr>
          </a:p>
          <a:p>
            <a:pPr marL="0" indent="0" algn="ctr">
              <a:lnSpc>
                <a:spcPct val="100000"/>
              </a:lnSpc>
              <a:buNone/>
            </a:pPr>
            <a:endParaRPr lang="en-US" sz="700" dirty="0">
              <a:latin typeface="Georgia" panose="02040502050405020303" pitchFamily="18" charset="0"/>
              <a:cs typeface="Times New Roman" panose="02020603050405020304" pitchFamily="18" charset="0"/>
            </a:endParaRPr>
          </a:p>
          <a:p>
            <a:pPr marL="0" indent="0" algn="ctr">
              <a:lnSpc>
                <a:spcPct val="100000"/>
              </a:lnSpc>
              <a:buNone/>
            </a:pPr>
            <a:r>
              <a:rPr lang="en-US" sz="2000" dirty="0">
                <a:latin typeface="Georgia" panose="02040502050405020303" pitchFamily="18" charset="0"/>
                <a:cs typeface="Times New Roman" panose="02020603050405020304" pitchFamily="18" charset="0"/>
              </a:rPr>
              <a:t>Our industry partners for providing materials and Caney well production histories. </a:t>
            </a:r>
          </a:p>
          <a:p>
            <a:pPr marL="0" indent="0" algn="ctr">
              <a:lnSpc>
                <a:spcPct val="100000"/>
              </a:lnSpc>
              <a:buNone/>
            </a:pPr>
            <a:endParaRPr lang="en-US" sz="1000" dirty="0">
              <a:latin typeface="Georgia" panose="02040502050405020303" pitchFamily="18" charset="0"/>
            </a:endParaRPr>
          </a:p>
          <a:p>
            <a:pPr marL="0" indent="0" algn="ctr">
              <a:lnSpc>
                <a:spcPct val="200000"/>
              </a:lnSpc>
              <a:buNone/>
            </a:pPr>
            <a:endParaRPr lang="en-US" dirty="0"/>
          </a:p>
        </p:txBody>
      </p:sp>
      <p:sp>
        <p:nvSpPr>
          <p:cNvPr id="5" name="Slide Number Placeholder 4"/>
          <p:cNvSpPr>
            <a:spLocks noGrp="1"/>
          </p:cNvSpPr>
          <p:nvPr>
            <p:ph type="sldNum" sz="quarter" idx="12"/>
          </p:nvPr>
        </p:nvSpPr>
        <p:spPr/>
        <p:txBody>
          <a:bodyPr/>
          <a:lstStyle/>
          <a:p>
            <a:fld id="{3E6760D5-C8F1-4153-B235-003BFAD3B575}" type="slidenum">
              <a:rPr lang="en-US" smtClean="0"/>
              <a:t>36</a:t>
            </a:fld>
            <a:endParaRPr lang="en-US"/>
          </a:p>
        </p:txBody>
      </p:sp>
    </p:spTree>
    <p:extLst>
      <p:ext uri="{BB962C8B-B14F-4D97-AF65-F5344CB8AC3E}">
        <p14:creationId xmlns:p14="http://schemas.microsoft.com/office/powerpoint/2010/main" val="320997806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81608" y="219814"/>
            <a:ext cx="5036507" cy="536749"/>
          </a:xfrm>
        </p:spPr>
        <p:txBody>
          <a:bodyPr>
            <a:normAutofit/>
          </a:bodyPr>
          <a:lstStyle/>
          <a:p>
            <a:pPr algn="ctr"/>
            <a:r>
              <a:rPr lang="en-US" sz="2400" b="1" dirty="0">
                <a:solidFill>
                  <a:srgbClr val="002060"/>
                </a:solidFill>
                <a:latin typeface="Times New Roman" panose="02020603050405020304" pitchFamily="18" charset="0"/>
                <a:cs typeface="Times New Roman" panose="02020603050405020304" pitchFamily="18" charset="0"/>
              </a:rPr>
              <a:t>REFERENCES</a:t>
            </a:r>
          </a:p>
        </p:txBody>
      </p:sp>
      <p:sp>
        <p:nvSpPr>
          <p:cNvPr id="3" name="Content Placeholder 2"/>
          <p:cNvSpPr>
            <a:spLocks noGrp="1"/>
          </p:cNvSpPr>
          <p:nvPr>
            <p:ph idx="1"/>
          </p:nvPr>
        </p:nvSpPr>
        <p:spPr>
          <a:xfrm>
            <a:off x="838200" y="901874"/>
            <a:ext cx="10515600" cy="5674290"/>
          </a:xfrm>
        </p:spPr>
        <p:txBody>
          <a:bodyPr>
            <a:normAutofit fontScale="92500"/>
          </a:bodyPr>
          <a:lstStyle/>
          <a:p>
            <a:pPr algn="just">
              <a:lnSpc>
                <a:spcPct val="100000"/>
              </a:lnSpc>
            </a:pPr>
            <a:r>
              <a:rPr lang="en-US" sz="1600" dirty="0">
                <a:effectLst/>
                <a:latin typeface="Georgia" panose="02040502050405020303" pitchFamily="18" charset="0"/>
                <a:ea typeface="Times New Roman" panose="02020603050405020304" pitchFamily="18" charset="0"/>
              </a:rPr>
              <a:t>Awejori, G. A., Doughty, C., Xiong, F., </a:t>
            </a:r>
            <a:r>
              <a:rPr lang="en-US" sz="1600" dirty="0" err="1">
                <a:effectLst/>
                <a:latin typeface="Georgia" panose="02040502050405020303" pitchFamily="18" charset="0"/>
                <a:ea typeface="Times New Roman" panose="02020603050405020304" pitchFamily="18" charset="0"/>
              </a:rPr>
              <a:t>Paronish</a:t>
            </a:r>
            <a:r>
              <a:rPr lang="en-US" sz="1600" dirty="0">
                <a:effectLst/>
                <a:latin typeface="Georgia" panose="02040502050405020303" pitchFamily="18" charset="0"/>
                <a:ea typeface="Times New Roman" panose="02020603050405020304" pitchFamily="18" charset="0"/>
              </a:rPr>
              <a:t>, T., </a:t>
            </a:r>
            <a:r>
              <a:rPr lang="en-US" sz="1600" dirty="0" err="1">
                <a:effectLst/>
                <a:latin typeface="Georgia" panose="02040502050405020303" pitchFamily="18" charset="0"/>
                <a:ea typeface="Times New Roman" panose="02020603050405020304" pitchFamily="18" charset="0"/>
              </a:rPr>
              <a:t>Spycher</a:t>
            </a:r>
            <a:r>
              <a:rPr lang="en-US" sz="1600" dirty="0">
                <a:effectLst/>
                <a:latin typeface="Georgia" panose="02040502050405020303" pitchFamily="18" charset="0"/>
                <a:ea typeface="Times New Roman" panose="02020603050405020304" pitchFamily="18" charset="0"/>
              </a:rPr>
              <a:t>, N., Radonjic, M. (2022). Integrated Experimental and Modeling Study of Geochemical Reactions of Simple Fracturing Fluids with Caney Shale. </a:t>
            </a:r>
            <a:r>
              <a:rPr lang="en-US" sz="1600" i="1" dirty="0">
                <a:effectLst/>
                <a:latin typeface="Georgia" panose="02040502050405020303" pitchFamily="18" charset="0"/>
                <a:ea typeface="Times New Roman" panose="02020603050405020304" pitchFamily="18" charset="0"/>
              </a:rPr>
              <a:t>Energy &amp; Fuels</a:t>
            </a:r>
            <a:r>
              <a:rPr lang="en-US" sz="1600" dirty="0">
                <a:effectLst/>
                <a:latin typeface="Georgia" panose="02040502050405020303" pitchFamily="18" charset="0"/>
                <a:ea typeface="Times New Roman" panose="02020603050405020304" pitchFamily="18" charset="0"/>
              </a:rPr>
              <a:t>, </a:t>
            </a:r>
            <a:r>
              <a:rPr lang="en-US" sz="1600" i="1" dirty="0">
                <a:effectLst/>
                <a:latin typeface="Georgia" panose="02040502050405020303" pitchFamily="18" charset="0"/>
                <a:ea typeface="Times New Roman" panose="02020603050405020304" pitchFamily="18" charset="0"/>
              </a:rPr>
              <a:t>36</a:t>
            </a:r>
            <a:r>
              <a:rPr lang="en-US" sz="1600" dirty="0">
                <a:effectLst/>
                <a:latin typeface="Georgia" panose="02040502050405020303" pitchFamily="18" charset="0"/>
                <a:ea typeface="Times New Roman" panose="02020603050405020304" pitchFamily="18" charset="0"/>
              </a:rPr>
              <a:t>(17), 10064–10081.</a:t>
            </a:r>
          </a:p>
          <a:p>
            <a:pPr algn="just">
              <a:lnSpc>
                <a:spcPct val="100000"/>
              </a:lnSpc>
            </a:pPr>
            <a:r>
              <a:rPr lang="en-US" sz="1600" dirty="0">
                <a:effectLst/>
                <a:latin typeface="Georgia" panose="02040502050405020303" pitchFamily="18" charset="0"/>
                <a:ea typeface="Times New Roman" panose="02020603050405020304" pitchFamily="18" charset="0"/>
              </a:rPr>
              <a:t>Bratcher, J. C., </a:t>
            </a:r>
            <a:r>
              <a:rPr lang="en-US" sz="1600" dirty="0" err="1">
                <a:effectLst/>
                <a:latin typeface="Georgia" panose="02040502050405020303" pitchFamily="18" charset="0"/>
                <a:ea typeface="Times New Roman" panose="02020603050405020304" pitchFamily="18" charset="0"/>
              </a:rPr>
              <a:t>Kaszuba</a:t>
            </a:r>
            <a:r>
              <a:rPr lang="en-US" sz="1600" dirty="0">
                <a:effectLst/>
                <a:latin typeface="Georgia" panose="02040502050405020303" pitchFamily="18" charset="0"/>
                <a:ea typeface="Times New Roman" panose="02020603050405020304" pitchFamily="18" charset="0"/>
              </a:rPr>
              <a:t>, J. P., </a:t>
            </a:r>
            <a:r>
              <a:rPr lang="en-US" sz="1600" dirty="0" err="1">
                <a:effectLst/>
                <a:latin typeface="Georgia" panose="02040502050405020303" pitchFamily="18" charset="0"/>
                <a:ea typeface="Times New Roman" panose="02020603050405020304" pitchFamily="18" charset="0"/>
              </a:rPr>
              <a:t>Herz-Thyhsen</a:t>
            </a:r>
            <a:r>
              <a:rPr lang="en-US" sz="1600" dirty="0">
                <a:effectLst/>
                <a:latin typeface="Georgia" panose="02040502050405020303" pitchFamily="18" charset="0"/>
                <a:ea typeface="Times New Roman" panose="02020603050405020304" pitchFamily="18" charset="0"/>
              </a:rPr>
              <a:t>, R. J., Dewey, J. C. (2021). Ionic Strength and PH Effects on Water–Rock Interaction in an Unconventional Siliceous Reservoir: On the Use of Formation Water in Hydraulic Fracturing. </a:t>
            </a:r>
            <a:r>
              <a:rPr lang="en-US" sz="1600" i="1" dirty="0">
                <a:effectLst/>
                <a:latin typeface="Georgia" panose="02040502050405020303" pitchFamily="18" charset="0"/>
                <a:ea typeface="Times New Roman" panose="02020603050405020304" pitchFamily="18" charset="0"/>
              </a:rPr>
              <a:t>Energy &amp; Fuels</a:t>
            </a:r>
            <a:r>
              <a:rPr lang="en-US" sz="1600" dirty="0">
                <a:effectLst/>
                <a:latin typeface="Georgia" panose="02040502050405020303" pitchFamily="18" charset="0"/>
                <a:ea typeface="Times New Roman" panose="02020603050405020304" pitchFamily="18" charset="0"/>
              </a:rPr>
              <a:t>, </a:t>
            </a:r>
            <a:r>
              <a:rPr lang="en-US" sz="1600" i="1" dirty="0">
                <a:effectLst/>
                <a:latin typeface="Georgia" panose="02040502050405020303" pitchFamily="18" charset="0"/>
                <a:ea typeface="Times New Roman" panose="02020603050405020304" pitchFamily="18" charset="0"/>
              </a:rPr>
              <a:t>35</a:t>
            </a:r>
            <a:r>
              <a:rPr lang="en-US" sz="1600" dirty="0">
                <a:effectLst/>
                <a:latin typeface="Georgia" panose="02040502050405020303" pitchFamily="18" charset="0"/>
                <a:ea typeface="Times New Roman" panose="02020603050405020304" pitchFamily="18" charset="0"/>
              </a:rPr>
              <a:t>(22), 18414–18429.</a:t>
            </a:r>
          </a:p>
          <a:p>
            <a:pPr algn="just">
              <a:lnSpc>
                <a:spcPct val="100000"/>
              </a:lnSpc>
            </a:pPr>
            <a:r>
              <a:rPr lang="en-US" sz="1600" dirty="0">
                <a:effectLst/>
                <a:latin typeface="Georgia" panose="02040502050405020303" pitchFamily="18" charset="0"/>
                <a:ea typeface="Times New Roman" panose="02020603050405020304" pitchFamily="18" charset="0"/>
              </a:rPr>
              <a:t>Chakraborty, N., </a:t>
            </a:r>
            <a:r>
              <a:rPr lang="en-US" sz="1600" dirty="0" err="1">
                <a:effectLst/>
                <a:latin typeface="Georgia" panose="02040502050405020303" pitchFamily="18" charset="0"/>
                <a:ea typeface="Times New Roman" panose="02020603050405020304" pitchFamily="18" charset="0"/>
              </a:rPr>
              <a:t>Karpyn</a:t>
            </a:r>
            <a:r>
              <a:rPr lang="en-US" sz="1600" dirty="0">
                <a:effectLst/>
                <a:latin typeface="Georgia" panose="02040502050405020303" pitchFamily="18" charset="0"/>
                <a:ea typeface="Times New Roman" panose="02020603050405020304" pitchFamily="18" charset="0"/>
              </a:rPr>
              <a:t>, Z. T., Liu, S., Yoon, H. (2017). Permeability evolution of shale during spontaneous imbibition. </a:t>
            </a:r>
            <a:r>
              <a:rPr lang="en-US" sz="1600" i="1" dirty="0">
                <a:effectLst/>
                <a:latin typeface="Georgia" panose="02040502050405020303" pitchFamily="18" charset="0"/>
                <a:ea typeface="Times New Roman" panose="02020603050405020304" pitchFamily="18" charset="0"/>
              </a:rPr>
              <a:t>Journal of Natural Gas Science and Engineering</a:t>
            </a:r>
            <a:r>
              <a:rPr lang="en-US" sz="1600" dirty="0">
                <a:effectLst/>
                <a:latin typeface="Georgia" panose="02040502050405020303" pitchFamily="18" charset="0"/>
                <a:ea typeface="Times New Roman" panose="02020603050405020304" pitchFamily="18" charset="0"/>
              </a:rPr>
              <a:t>, </a:t>
            </a:r>
            <a:r>
              <a:rPr lang="en-US" sz="1600" i="1" dirty="0">
                <a:effectLst/>
                <a:latin typeface="Georgia" panose="02040502050405020303" pitchFamily="18" charset="0"/>
                <a:ea typeface="Times New Roman" panose="02020603050405020304" pitchFamily="18" charset="0"/>
              </a:rPr>
              <a:t>38</a:t>
            </a:r>
            <a:r>
              <a:rPr lang="en-US" sz="1600" dirty="0">
                <a:effectLst/>
                <a:latin typeface="Georgia" panose="02040502050405020303" pitchFamily="18" charset="0"/>
                <a:ea typeface="Times New Roman" panose="02020603050405020304" pitchFamily="18" charset="0"/>
              </a:rPr>
              <a:t>, 590–596.</a:t>
            </a:r>
          </a:p>
          <a:p>
            <a:pPr algn="just">
              <a:lnSpc>
                <a:spcPct val="100000"/>
              </a:lnSpc>
            </a:pP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Farrokhrouz</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M., Taheri, A., Iglauer, S., &amp; Keshavarz, A. (2022). The influence of acidizing on propped fractures for productivity enhancement: Eagle Ford laboratory study. </a:t>
            </a:r>
            <a:r>
              <a:rPr lang="en-US" sz="1600" i="1" dirty="0">
                <a:effectLst/>
                <a:latin typeface="Georgia" panose="02040502050405020303" pitchFamily="18" charset="0"/>
                <a:ea typeface="Times New Roman" panose="02020603050405020304" pitchFamily="18" charset="0"/>
                <a:cs typeface="Times New Roman" panose="02020603050405020304" pitchFamily="18" charset="0"/>
              </a:rPr>
              <a:t>Fuel</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a:t>
            </a:r>
            <a:r>
              <a:rPr lang="en-US" sz="1600" i="1" dirty="0">
                <a:effectLst/>
                <a:latin typeface="Georgia" panose="02040502050405020303" pitchFamily="18" charset="0"/>
                <a:ea typeface="Times New Roman" panose="02020603050405020304" pitchFamily="18" charset="0"/>
                <a:cs typeface="Times New Roman" panose="02020603050405020304" pitchFamily="18" charset="0"/>
              </a:rPr>
              <a:t>329</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a:t>
            </a:r>
            <a:r>
              <a:rPr lang="en-US" sz="1600" dirty="0">
                <a:effectLst/>
                <a:latin typeface="Georgia" panose="02040502050405020303" pitchFamily="18" charset="0"/>
                <a:ea typeface="Times New Roman" panose="02020603050405020304" pitchFamily="18" charset="0"/>
                <a:cs typeface="Times New Roman" panose="02020603050405020304" pitchFamily="18" charset="0"/>
                <a:hlinkClick r:id="rId2"/>
              </a:rPr>
              <a:t>https://doi.org/10.1016/j.fuel.2022.125363</a:t>
            </a:r>
            <a:endParaRPr lang="en-US" sz="1600" dirty="0">
              <a:effectLst/>
              <a:latin typeface="Georgia" panose="02040502050405020303" pitchFamily="18" charset="0"/>
              <a:ea typeface="Times New Roman" panose="02020603050405020304" pitchFamily="18" charset="0"/>
              <a:cs typeface="Times New Roman" panose="02020603050405020304" pitchFamily="18" charset="0"/>
            </a:endParaRPr>
          </a:p>
          <a:p>
            <a:pPr algn="just">
              <a:lnSpc>
                <a:spcPct val="100000"/>
              </a:lnSpc>
            </a:pP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Jew, A. D.,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Druhan</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J. L.,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Ihme</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M.,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Kovscek</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A. R.,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Battiato</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I.,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Kaszuba</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J. P.,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Bargar</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J. R., Brown Jr, G. E. (2022). Chemical and Reactive Transport Processes Associated with Hydraulic Fracturing of Unconventional Oil/Gas Shales. </a:t>
            </a:r>
            <a:r>
              <a:rPr lang="en-US" sz="1600" i="1" dirty="0">
                <a:effectLst/>
                <a:latin typeface="Georgia" panose="02040502050405020303" pitchFamily="18" charset="0"/>
                <a:ea typeface="Times New Roman" panose="02020603050405020304" pitchFamily="18" charset="0"/>
                <a:cs typeface="Times New Roman" panose="02020603050405020304" pitchFamily="18" charset="0"/>
              </a:rPr>
              <a:t>Chemical Reviews</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a:t>
            </a:r>
            <a:r>
              <a:rPr lang="en-US" sz="1600" i="1" dirty="0">
                <a:effectLst/>
                <a:latin typeface="Georgia" panose="02040502050405020303" pitchFamily="18" charset="0"/>
                <a:ea typeface="Times New Roman" panose="02020603050405020304" pitchFamily="18" charset="0"/>
                <a:cs typeface="Times New Roman" panose="02020603050405020304" pitchFamily="18" charset="0"/>
              </a:rPr>
              <a:t>122</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(9), 9198–9263.</a:t>
            </a:r>
            <a:endParaRPr lang="en-US" sz="1600" dirty="0">
              <a:effectLst/>
              <a:latin typeface="Georgia" panose="02040502050405020303" pitchFamily="18" charset="0"/>
              <a:ea typeface="Calibri" panose="020F0502020204030204" pitchFamily="34" charset="0"/>
              <a:cs typeface="Times New Roman" panose="02020603050405020304" pitchFamily="18" charset="0"/>
            </a:endParaRPr>
          </a:p>
          <a:p>
            <a:pPr algn="just">
              <a:lnSpc>
                <a:spcPct val="100000"/>
              </a:lnSpc>
            </a:pP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Li, Q., Jew, A. D., Kohli, A., Maher, K., Brown Jr, G. E.,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Bargar</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J. R. (2019). Thicknesses of chemically altered zones in shale matrices resulting from interactions with hydraulic fracturing fluid. </a:t>
            </a:r>
            <a:r>
              <a:rPr lang="en-US" sz="1600" i="1" dirty="0">
                <a:effectLst/>
                <a:latin typeface="Georgia" panose="02040502050405020303" pitchFamily="18" charset="0"/>
                <a:ea typeface="Times New Roman" panose="02020603050405020304" pitchFamily="18" charset="0"/>
                <a:cs typeface="Times New Roman" panose="02020603050405020304" pitchFamily="18" charset="0"/>
              </a:rPr>
              <a:t>Energy &amp; Fuels</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a:t>
            </a:r>
            <a:r>
              <a:rPr lang="en-US" sz="1600" i="1" dirty="0">
                <a:effectLst/>
                <a:latin typeface="Georgia" panose="02040502050405020303" pitchFamily="18" charset="0"/>
                <a:ea typeface="Times New Roman" panose="02020603050405020304" pitchFamily="18" charset="0"/>
                <a:cs typeface="Times New Roman" panose="02020603050405020304" pitchFamily="18" charset="0"/>
              </a:rPr>
              <a:t>33</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(8), 6878–6889.</a:t>
            </a:r>
            <a:endParaRPr lang="en-US" sz="1600" dirty="0">
              <a:effectLst/>
              <a:latin typeface="Georgia" panose="02040502050405020303" pitchFamily="18" charset="0"/>
              <a:ea typeface="Calibri" panose="020F0502020204030204" pitchFamily="34" charset="0"/>
              <a:cs typeface="Times New Roman" panose="02020603050405020304" pitchFamily="18" charset="0"/>
            </a:endParaRPr>
          </a:p>
          <a:p>
            <a:pPr algn="just">
              <a:lnSpc>
                <a:spcPct val="100000"/>
              </a:lnSpc>
            </a:pP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Mukhina, E.,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Cheremisin</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A.,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Khakimova</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L.,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Garipova</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A.,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Dvoretskaya</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E.,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Zvada</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M.,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Kalacheva</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D.,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Prochukhan</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K.,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Kasyanenko</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A.,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Cheremisin</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A. (2021). Enhanced oil recovery method selection for shale oil based on numerical simulations. </a:t>
            </a:r>
            <a:r>
              <a:rPr lang="en-US" sz="1600" i="1" dirty="0">
                <a:effectLst/>
                <a:latin typeface="Georgia" panose="02040502050405020303" pitchFamily="18" charset="0"/>
                <a:ea typeface="Times New Roman" panose="02020603050405020304" pitchFamily="18" charset="0"/>
                <a:cs typeface="Times New Roman" panose="02020603050405020304" pitchFamily="18" charset="0"/>
              </a:rPr>
              <a:t>ACS Omega</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a:t>
            </a:r>
            <a:r>
              <a:rPr lang="en-US" sz="1600" i="1" dirty="0">
                <a:effectLst/>
                <a:latin typeface="Georgia" panose="02040502050405020303" pitchFamily="18" charset="0"/>
                <a:ea typeface="Times New Roman" panose="02020603050405020304" pitchFamily="18" charset="0"/>
                <a:cs typeface="Times New Roman" panose="02020603050405020304" pitchFamily="18" charset="0"/>
              </a:rPr>
              <a:t>6</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(37), 23731–23741.</a:t>
            </a:r>
            <a:endParaRPr lang="en-US" sz="1600" dirty="0">
              <a:effectLst/>
              <a:latin typeface="Georgia" panose="02040502050405020303" pitchFamily="18" charset="0"/>
              <a:ea typeface="Calibri" panose="020F0502020204030204" pitchFamily="34" charset="0"/>
              <a:cs typeface="Times New Roman" panose="02020603050405020304" pitchFamily="18" charset="0"/>
            </a:endParaRPr>
          </a:p>
          <a:p>
            <a:pPr algn="just">
              <a:lnSpc>
                <a:spcPct val="100000"/>
              </a:lnSpc>
            </a:pP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Swami, V., Clarkson, C. R.,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Settari</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A. T. (2012). Non-Darcy flow in shale nanopores: do we have a final answer? </a:t>
            </a:r>
            <a:r>
              <a:rPr lang="en-US" sz="1600" i="1" dirty="0">
                <a:effectLst/>
                <a:latin typeface="Georgia" panose="02040502050405020303" pitchFamily="18" charset="0"/>
                <a:ea typeface="Times New Roman" panose="02020603050405020304" pitchFamily="18" charset="0"/>
                <a:cs typeface="Times New Roman" panose="02020603050405020304" pitchFamily="18" charset="0"/>
              </a:rPr>
              <a:t>SPE Canadian Unconventional Resources Conference</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a:t>
            </a:r>
            <a:endParaRPr lang="en-US" sz="1600" dirty="0">
              <a:effectLst/>
              <a:latin typeface="Georgia" panose="02040502050405020303" pitchFamily="18" charset="0"/>
              <a:ea typeface="Calibri" panose="020F0502020204030204" pitchFamily="34" charset="0"/>
              <a:cs typeface="Times New Roman" panose="02020603050405020304" pitchFamily="18" charset="0"/>
            </a:endParaRPr>
          </a:p>
          <a:p>
            <a:pPr algn="just">
              <a:lnSpc>
                <a:spcPct val="100000"/>
              </a:lnSpc>
            </a:pPr>
            <a:endParaRPr lang="en-US" sz="1600" dirty="0">
              <a:latin typeface="Georgia" panose="02040502050405020303" pitchFamily="18" charset="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3E6760D5-C8F1-4153-B235-003BFAD3B575}" type="slidenum">
              <a:rPr lang="en-US" smtClean="0"/>
              <a:t>37</a:t>
            </a:fld>
            <a:endParaRPr lang="en-US"/>
          </a:p>
        </p:txBody>
      </p:sp>
    </p:spTree>
    <p:extLst>
      <p:ext uri="{BB962C8B-B14F-4D97-AF65-F5344CB8AC3E}">
        <p14:creationId xmlns:p14="http://schemas.microsoft.com/office/powerpoint/2010/main" val="325690722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29051" y="2087033"/>
            <a:ext cx="8366078" cy="536749"/>
          </a:xfrm>
        </p:spPr>
        <p:txBody>
          <a:bodyPr>
            <a:noAutofit/>
          </a:bodyPr>
          <a:lstStyle/>
          <a:p>
            <a:pPr algn="ctr"/>
            <a:r>
              <a:rPr lang="en-US" sz="7200" b="1" dirty="0">
                <a:solidFill>
                  <a:srgbClr val="002060"/>
                </a:solidFill>
                <a:latin typeface="Times New Roman" panose="02020603050405020304" pitchFamily="18" charset="0"/>
                <a:cs typeface="Times New Roman" panose="02020603050405020304" pitchFamily="18" charset="0"/>
              </a:rPr>
              <a:t>THANK YOU</a:t>
            </a:r>
          </a:p>
        </p:txBody>
      </p:sp>
      <p:sp>
        <p:nvSpPr>
          <p:cNvPr id="5" name="Slide Number Placeholder 4"/>
          <p:cNvSpPr>
            <a:spLocks noGrp="1"/>
          </p:cNvSpPr>
          <p:nvPr>
            <p:ph type="sldNum" sz="quarter" idx="12"/>
          </p:nvPr>
        </p:nvSpPr>
        <p:spPr/>
        <p:txBody>
          <a:bodyPr/>
          <a:lstStyle/>
          <a:p>
            <a:fld id="{3E6760D5-C8F1-4153-B235-003BFAD3B575}" type="slidenum">
              <a:rPr lang="en-US" smtClean="0"/>
              <a:t>38</a:t>
            </a:fld>
            <a:endParaRPr lang="en-US"/>
          </a:p>
        </p:txBody>
      </p:sp>
      <p:sp>
        <p:nvSpPr>
          <p:cNvPr id="3" name="TextBox 2">
            <a:extLst>
              <a:ext uri="{FF2B5EF4-FFF2-40B4-BE49-F238E27FC236}">
                <a16:creationId xmlns:a16="http://schemas.microsoft.com/office/drawing/2014/main" id="{9BA8654C-D546-35CC-0775-041E390FC723}"/>
              </a:ext>
            </a:extLst>
          </p:cNvPr>
          <p:cNvSpPr txBox="1"/>
          <p:nvPr/>
        </p:nvSpPr>
        <p:spPr>
          <a:xfrm>
            <a:off x="1937982" y="3492415"/>
            <a:ext cx="8816454" cy="1703864"/>
          </a:xfrm>
          <a:prstGeom prst="rect">
            <a:avLst/>
          </a:prstGeom>
          <a:noFill/>
        </p:spPr>
        <p:txBody>
          <a:bodyPr wrap="square" rtlCol="0">
            <a:spAutoFit/>
          </a:bodyPr>
          <a:lstStyle/>
          <a:p>
            <a:pPr algn="ctr">
              <a:lnSpc>
                <a:spcPct val="150000"/>
              </a:lnSpc>
            </a:pPr>
            <a:r>
              <a:rPr lang="en-US" dirty="0">
                <a:latin typeface="Georgia" panose="02040502050405020303" pitchFamily="18" charset="0"/>
              </a:rPr>
              <a:t>For further enquiries, suggestions and questions, please reach out to us on:</a:t>
            </a:r>
          </a:p>
          <a:p>
            <a:pPr algn="ctr">
              <a:lnSpc>
                <a:spcPct val="150000"/>
              </a:lnSpc>
            </a:pPr>
            <a:r>
              <a:rPr lang="en-US" dirty="0">
                <a:latin typeface="Georgia" panose="02040502050405020303" pitchFamily="18" charset="0"/>
                <a:hlinkClick r:id="rId2"/>
              </a:rPr>
              <a:t>gabriel.awejori@okstate.edu</a:t>
            </a:r>
            <a:endParaRPr lang="en-US" dirty="0">
              <a:latin typeface="Georgia" panose="02040502050405020303" pitchFamily="18" charset="0"/>
            </a:endParaRPr>
          </a:p>
          <a:p>
            <a:pPr algn="ctr">
              <a:lnSpc>
                <a:spcPct val="150000"/>
              </a:lnSpc>
            </a:pPr>
            <a:r>
              <a:rPr lang="en-US" dirty="0">
                <a:latin typeface="Georgia" panose="02040502050405020303" pitchFamily="18" charset="0"/>
                <a:hlinkClick r:id="rId3"/>
              </a:rPr>
              <a:t>mileva.radonjic@okstate.edu</a:t>
            </a:r>
            <a:endParaRPr lang="en-US" dirty="0">
              <a:latin typeface="Georgia" panose="02040502050405020303" pitchFamily="18" charset="0"/>
            </a:endParaRPr>
          </a:p>
          <a:p>
            <a:pPr algn="ctr">
              <a:lnSpc>
                <a:spcPct val="150000"/>
              </a:lnSpc>
            </a:pPr>
            <a:endParaRPr lang="en-US" dirty="0">
              <a:latin typeface="Georgia" panose="02040502050405020303" pitchFamily="18" charset="0"/>
            </a:endParaRPr>
          </a:p>
        </p:txBody>
      </p:sp>
    </p:spTree>
    <p:extLst>
      <p:ext uri="{BB962C8B-B14F-4D97-AF65-F5344CB8AC3E}">
        <p14:creationId xmlns:p14="http://schemas.microsoft.com/office/powerpoint/2010/main" val="11851840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4</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58370" y="960671"/>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B1B51ECA-C0CD-45EE-8279-F841BECC882F}" type="datetime1">
              <a:rPr lang="en-US" smtClean="0"/>
              <a:t>04-Apr-24</a:t>
            </a:fld>
            <a:endParaRPr lang="en-US" dirty="0"/>
          </a:p>
        </p:txBody>
      </p:sp>
      <p:sp>
        <p:nvSpPr>
          <p:cNvPr id="64" name="Title 1">
            <a:extLst>
              <a:ext uri="{FF2B5EF4-FFF2-40B4-BE49-F238E27FC236}">
                <a16:creationId xmlns:a16="http://schemas.microsoft.com/office/drawing/2014/main" id="{B26C6FAE-EDA9-D934-0BDD-6AB2AFF47EB3}"/>
              </a:ext>
            </a:extLst>
          </p:cNvPr>
          <p:cNvSpPr txBox="1">
            <a:spLocks/>
          </p:cNvSpPr>
          <p:nvPr/>
        </p:nvSpPr>
        <p:spPr>
          <a:xfrm>
            <a:off x="76835" y="478245"/>
            <a:ext cx="11928572" cy="399950"/>
          </a:xfrm>
          <a:prstGeom prst="rect">
            <a:avLst/>
          </a:prstGeom>
        </p:spPr>
        <p:txBody>
          <a:bodyPr vert="horz" lIns="91440" tIns="45720" rIns="91440" bIns="45720" rtlCol="0" anchor="ctr">
            <a:noAutofit/>
          </a:bodyPr>
          <a:lstStyle>
            <a:defPPr>
              <a:defRPr lang="en-US"/>
            </a:defPPr>
            <a:lvl1pPr algn="ctr">
              <a:lnSpc>
                <a:spcPct val="90000"/>
              </a:lnSpc>
              <a:spcBef>
                <a:spcPct val="0"/>
              </a:spcBef>
              <a:buNone/>
              <a:defRPr sz="2800" b="1">
                <a:solidFill>
                  <a:srgbClr val="002060"/>
                </a:solidFill>
                <a:latin typeface="Georgia" panose="02040502050405020303" pitchFamily="18" charset="0"/>
                <a:ea typeface="+mj-ea"/>
                <a:cs typeface="+mj-cs"/>
              </a:defRPr>
            </a:lvl1pPr>
          </a:lstStyle>
          <a:p>
            <a:r>
              <a:rPr lang="en-US" dirty="0"/>
              <a:t>OVERVIEW - PROJECTIONS</a:t>
            </a:r>
          </a:p>
        </p:txBody>
      </p:sp>
      <p:pic>
        <p:nvPicPr>
          <p:cNvPr id="3" name="Picture 2" descr="A graph of oil prices">
            <a:extLst>
              <a:ext uri="{FF2B5EF4-FFF2-40B4-BE49-F238E27FC236}">
                <a16:creationId xmlns:a16="http://schemas.microsoft.com/office/drawing/2014/main" id="{ECC7FB67-9D2C-2C5C-C20F-436DB4BAAE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3007" y="2548178"/>
            <a:ext cx="4638165" cy="3675720"/>
          </a:xfrm>
          <a:prstGeom prst="rect">
            <a:avLst/>
          </a:prstGeom>
        </p:spPr>
      </p:pic>
      <p:pic>
        <p:nvPicPr>
          <p:cNvPr id="6" name="Picture 5" descr="A graph of oil prices">
            <a:extLst>
              <a:ext uri="{FF2B5EF4-FFF2-40B4-BE49-F238E27FC236}">
                <a16:creationId xmlns:a16="http://schemas.microsoft.com/office/drawing/2014/main" id="{AAC1AE1D-793C-3943-EAF2-5F483E32E3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81172" y="2561818"/>
            <a:ext cx="4611223" cy="3648440"/>
          </a:xfrm>
          <a:prstGeom prst="rect">
            <a:avLst/>
          </a:prstGeom>
        </p:spPr>
      </p:pic>
      <p:sp>
        <p:nvSpPr>
          <p:cNvPr id="8" name="TextBox 7">
            <a:extLst>
              <a:ext uri="{FF2B5EF4-FFF2-40B4-BE49-F238E27FC236}">
                <a16:creationId xmlns:a16="http://schemas.microsoft.com/office/drawing/2014/main" id="{5CFD9453-8C88-2191-0969-B7672F0F3BEA}"/>
              </a:ext>
            </a:extLst>
          </p:cNvPr>
          <p:cNvSpPr txBox="1"/>
          <p:nvPr/>
        </p:nvSpPr>
        <p:spPr>
          <a:xfrm>
            <a:off x="543007" y="1259221"/>
            <a:ext cx="10996227" cy="1169551"/>
          </a:xfrm>
          <a:prstGeom prst="rect">
            <a:avLst/>
          </a:prstGeom>
          <a:noFill/>
        </p:spPr>
        <p:txBody>
          <a:bodyPr wrap="square" rtlCol="0">
            <a:spAutoFit/>
          </a:bodyPr>
          <a:lstStyle/>
          <a:p>
            <a:pPr algn="just"/>
            <a:r>
              <a:rPr lang="en-US" sz="2000" dirty="0">
                <a:latin typeface="Georgia" panose="02040502050405020303" pitchFamily="18" charset="0"/>
              </a:rPr>
              <a:t>Contribution of unconventional hydrocarbon sources to total production is projected to increase</a:t>
            </a:r>
          </a:p>
          <a:p>
            <a:pPr algn="just"/>
            <a:endParaRPr lang="en-US" sz="1000" dirty="0">
              <a:latin typeface="Georgia" panose="02040502050405020303" pitchFamily="18" charset="0"/>
            </a:endParaRPr>
          </a:p>
          <a:p>
            <a:pPr algn="just"/>
            <a:r>
              <a:rPr lang="en-US" sz="2000" dirty="0">
                <a:latin typeface="Georgia" panose="02040502050405020303" pitchFamily="18" charset="0"/>
              </a:rPr>
              <a:t>Graphs below show contributions for various scenarios </a:t>
            </a:r>
          </a:p>
          <a:p>
            <a:pPr algn="just"/>
            <a:endParaRPr lang="en-US" sz="2000" dirty="0">
              <a:latin typeface="Georgia" panose="02040502050405020303" pitchFamily="18" charset="0"/>
            </a:endParaRPr>
          </a:p>
        </p:txBody>
      </p:sp>
      <p:sp>
        <p:nvSpPr>
          <p:cNvPr id="9" name="TextBox 8">
            <a:extLst>
              <a:ext uri="{FF2B5EF4-FFF2-40B4-BE49-F238E27FC236}">
                <a16:creationId xmlns:a16="http://schemas.microsoft.com/office/drawing/2014/main" id="{EBFE6AF1-A9B0-4FDB-6890-A5EF986BE969}"/>
              </a:ext>
            </a:extLst>
          </p:cNvPr>
          <p:cNvSpPr txBox="1"/>
          <p:nvPr/>
        </p:nvSpPr>
        <p:spPr>
          <a:xfrm>
            <a:off x="10110748" y="2905780"/>
            <a:ext cx="1894659" cy="523220"/>
          </a:xfrm>
          <a:prstGeom prst="rect">
            <a:avLst/>
          </a:prstGeom>
          <a:noFill/>
        </p:spPr>
        <p:txBody>
          <a:bodyPr wrap="square" rtlCol="0">
            <a:spAutoFit/>
          </a:bodyPr>
          <a:lstStyle/>
          <a:p>
            <a:pPr algn="ctr"/>
            <a:r>
              <a:rPr lang="en-US" sz="1400" b="1" dirty="0">
                <a:solidFill>
                  <a:srgbClr val="92D050"/>
                </a:solidFill>
                <a:latin typeface="Georgia" panose="02040502050405020303" pitchFamily="18" charset="0"/>
              </a:rPr>
              <a:t>High Technology Development</a:t>
            </a:r>
          </a:p>
        </p:txBody>
      </p:sp>
      <p:sp>
        <p:nvSpPr>
          <p:cNvPr id="10" name="TextBox 9">
            <a:extLst>
              <a:ext uri="{FF2B5EF4-FFF2-40B4-BE49-F238E27FC236}">
                <a16:creationId xmlns:a16="http://schemas.microsoft.com/office/drawing/2014/main" id="{5F26B547-141E-C45A-C19E-7A2A30839A17}"/>
              </a:ext>
            </a:extLst>
          </p:cNvPr>
          <p:cNvSpPr txBox="1"/>
          <p:nvPr/>
        </p:nvSpPr>
        <p:spPr>
          <a:xfrm>
            <a:off x="10203465" y="3620382"/>
            <a:ext cx="1709224" cy="523220"/>
          </a:xfrm>
          <a:prstGeom prst="rect">
            <a:avLst/>
          </a:prstGeom>
          <a:noFill/>
        </p:spPr>
        <p:txBody>
          <a:bodyPr wrap="square" rtlCol="0">
            <a:spAutoFit/>
          </a:bodyPr>
          <a:lstStyle/>
          <a:p>
            <a:pPr algn="ctr"/>
            <a:r>
              <a:rPr lang="en-US" sz="1400" b="1" dirty="0">
                <a:solidFill>
                  <a:schemeClr val="accent2"/>
                </a:solidFill>
                <a:latin typeface="Georgia" panose="02040502050405020303" pitchFamily="18" charset="0"/>
              </a:rPr>
              <a:t>Low Technology Development</a:t>
            </a:r>
          </a:p>
        </p:txBody>
      </p:sp>
      <p:sp>
        <p:nvSpPr>
          <p:cNvPr id="12" name="TextBox 11">
            <a:extLst>
              <a:ext uri="{FF2B5EF4-FFF2-40B4-BE49-F238E27FC236}">
                <a16:creationId xmlns:a16="http://schemas.microsoft.com/office/drawing/2014/main" id="{5F89EA75-D126-7B59-B447-49DC6773811C}"/>
              </a:ext>
            </a:extLst>
          </p:cNvPr>
          <p:cNvSpPr txBox="1"/>
          <p:nvPr/>
        </p:nvSpPr>
        <p:spPr>
          <a:xfrm>
            <a:off x="10220215" y="4363769"/>
            <a:ext cx="1709224" cy="523220"/>
          </a:xfrm>
          <a:prstGeom prst="rect">
            <a:avLst/>
          </a:prstGeom>
          <a:noFill/>
        </p:spPr>
        <p:txBody>
          <a:bodyPr wrap="square" rtlCol="0">
            <a:spAutoFit/>
          </a:bodyPr>
          <a:lstStyle/>
          <a:p>
            <a:pPr algn="ctr"/>
            <a:r>
              <a:rPr lang="en-US" sz="1400" b="1" dirty="0">
                <a:solidFill>
                  <a:srgbClr val="FFC000"/>
                </a:solidFill>
                <a:latin typeface="Georgia" panose="02040502050405020303" pitchFamily="18" charset="0"/>
              </a:rPr>
              <a:t>High Petroleum Prices</a:t>
            </a:r>
          </a:p>
        </p:txBody>
      </p:sp>
      <p:sp>
        <p:nvSpPr>
          <p:cNvPr id="13" name="TextBox 12">
            <a:extLst>
              <a:ext uri="{FF2B5EF4-FFF2-40B4-BE49-F238E27FC236}">
                <a16:creationId xmlns:a16="http://schemas.microsoft.com/office/drawing/2014/main" id="{372F6F80-C715-E7F2-9D57-5E93564B8D69}"/>
              </a:ext>
            </a:extLst>
          </p:cNvPr>
          <p:cNvSpPr txBox="1"/>
          <p:nvPr/>
        </p:nvSpPr>
        <p:spPr>
          <a:xfrm>
            <a:off x="10296183" y="5069551"/>
            <a:ext cx="1709224" cy="523220"/>
          </a:xfrm>
          <a:prstGeom prst="rect">
            <a:avLst/>
          </a:prstGeom>
          <a:noFill/>
        </p:spPr>
        <p:txBody>
          <a:bodyPr wrap="square" rtlCol="0">
            <a:spAutoFit/>
          </a:bodyPr>
          <a:lstStyle/>
          <a:p>
            <a:pPr algn="ctr"/>
            <a:r>
              <a:rPr lang="en-US" sz="1400" b="1" dirty="0">
                <a:solidFill>
                  <a:srgbClr val="C00000"/>
                </a:solidFill>
                <a:latin typeface="Georgia" panose="02040502050405020303" pitchFamily="18" charset="0"/>
              </a:rPr>
              <a:t>Low Petroleum Prices</a:t>
            </a:r>
          </a:p>
        </p:txBody>
      </p:sp>
      <p:sp>
        <p:nvSpPr>
          <p:cNvPr id="14" name="TextBox 13">
            <a:extLst>
              <a:ext uri="{FF2B5EF4-FFF2-40B4-BE49-F238E27FC236}">
                <a16:creationId xmlns:a16="http://schemas.microsoft.com/office/drawing/2014/main" id="{77245779-F986-F3F2-6691-22DAAA219FDE}"/>
              </a:ext>
            </a:extLst>
          </p:cNvPr>
          <p:cNvSpPr txBox="1"/>
          <p:nvPr/>
        </p:nvSpPr>
        <p:spPr>
          <a:xfrm>
            <a:off x="7089239" y="6356350"/>
            <a:ext cx="4061556" cy="276999"/>
          </a:xfrm>
          <a:prstGeom prst="rect">
            <a:avLst/>
          </a:prstGeom>
          <a:noFill/>
        </p:spPr>
        <p:txBody>
          <a:bodyPr wrap="square" rtlCol="0">
            <a:spAutoFit/>
          </a:bodyPr>
          <a:lstStyle/>
          <a:p>
            <a:pPr algn="just"/>
            <a:r>
              <a:rPr lang="en-US" sz="1200" b="1" dirty="0">
                <a:solidFill>
                  <a:schemeClr val="accent6">
                    <a:lumMod val="50000"/>
                  </a:schemeClr>
                </a:solidFill>
                <a:latin typeface="Georgia" panose="02040502050405020303" pitchFamily="18" charset="0"/>
              </a:rPr>
              <a:t>Source: US Energy Information Administration</a:t>
            </a:r>
          </a:p>
        </p:txBody>
      </p:sp>
    </p:spTree>
    <p:extLst>
      <p:ext uri="{BB962C8B-B14F-4D97-AF65-F5344CB8AC3E}">
        <p14:creationId xmlns:p14="http://schemas.microsoft.com/office/powerpoint/2010/main" val="13022794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5</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58370" y="960671"/>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B1B51ECA-C0CD-45EE-8279-F841BECC882F}" type="datetime1">
              <a:rPr lang="en-US" smtClean="0"/>
              <a:t>04-Apr-24</a:t>
            </a:fld>
            <a:endParaRPr lang="en-US" dirty="0"/>
          </a:p>
        </p:txBody>
      </p:sp>
      <p:sp>
        <p:nvSpPr>
          <p:cNvPr id="8" name="TextBox 7">
            <a:extLst>
              <a:ext uri="{FF2B5EF4-FFF2-40B4-BE49-F238E27FC236}">
                <a16:creationId xmlns:a16="http://schemas.microsoft.com/office/drawing/2014/main" id="{5CFD9453-8C88-2191-0969-B7672F0F3BEA}"/>
              </a:ext>
            </a:extLst>
          </p:cNvPr>
          <p:cNvSpPr txBox="1"/>
          <p:nvPr/>
        </p:nvSpPr>
        <p:spPr>
          <a:xfrm>
            <a:off x="714375" y="6006632"/>
            <a:ext cx="10996227" cy="400110"/>
          </a:xfrm>
          <a:prstGeom prst="rect">
            <a:avLst/>
          </a:prstGeom>
          <a:noFill/>
        </p:spPr>
        <p:txBody>
          <a:bodyPr wrap="square" rtlCol="0">
            <a:spAutoFit/>
          </a:bodyPr>
          <a:lstStyle/>
          <a:p>
            <a:pPr algn="just"/>
            <a:r>
              <a:rPr lang="en-US" sz="2000" dirty="0">
                <a:latin typeface="Georgia" panose="02040502050405020303" pitchFamily="18" charset="0"/>
              </a:rPr>
              <a:t>Contributions from various unconventional sources to total unconventional production in USA</a:t>
            </a:r>
          </a:p>
        </p:txBody>
      </p:sp>
      <p:grpSp>
        <p:nvGrpSpPr>
          <p:cNvPr id="20" name="Group 19">
            <a:extLst>
              <a:ext uri="{FF2B5EF4-FFF2-40B4-BE49-F238E27FC236}">
                <a16:creationId xmlns:a16="http://schemas.microsoft.com/office/drawing/2014/main" id="{B6B25713-D066-0573-8AAD-80457B4C44BA}"/>
              </a:ext>
            </a:extLst>
          </p:cNvPr>
          <p:cNvGrpSpPr/>
          <p:nvPr/>
        </p:nvGrpSpPr>
        <p:grpSpPr>
          <a:xfrm>
            <a:off x="714375" y="970582"/>
            <a:ext cx="10639425" cy="4926747"/>
            <a:chOff x="714375" y="970582"/>
            <a:chExt cx="10639425" cy="4926747"/>
          </a:xfrm>
        </p:grpSpPr>
        <p:pic>
          <p:nvPicPr>
            <p:cNvPr id="5" name="Picture 4" descr="A graph of different colored lines">
              <a:extLst>
                <a:ext uri="{FF2B5EF4-FFF2-40B4-BE49-F238E27FC236}">
                  <a16:creationId xmlns:a16="http://schemas.microsoft.com/office/drawing/2014/main" id="{8E4AF3BE-6ABB-E312-BBE6-A8A426E628B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4375" y="1201504"/>
              <a:ext cx="10639425" cy="4695825"/>
            </a:xfrm>
            <a:prstGeom prst="rect">
              <a:avLst/>
            </a:prstGeom>
          </p:spPr>
        </p:pic>
        <p:cxnSp>
          <p:nvCxnSpPr>
            <p:cNvPr id="11" name="Straight Arrow Connector 10">
              <a:extLst>
                <a:ext uri="{FF2B5EF4-FFF2-40B4-BE49-F238E27FC236}">
                  <a16:creationId xmlns:a16="http://schemas.microsoft.com/office/drawing/2014/main" id="{E4FE65B1-90B1-6E68-4359-B32D9FA55E48}"/>
                </a:ext>
              </a:extLst>
            </p:cNvPr>
            <p:cNvCxnSpPr>
              <a:cxnSpLocks/>
              <a:stCxn id="17" idx="2"/>
            </p:cNvCxnSpPr>
            <p:nvPr/>
          </p:nvCxnSpPr>
          <p:spPr>
            <a:xfrm>
              <a:off x="5843367" y="1986245"/>
              <a:ext cx="2357438" cy="3177707"/>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B7620C34-5B9F-4489-F75C-629E87EAA666}"/>
                </a:ext>
              </a:extLst>
            </p:cNvPr>
            <p:cNvSpPr txBox="1"/>
            <p:nvPr/>
          </p:nvSpPr>
          <p:spPr>
            <a:xfrm>
              <a:off x="4214592" y="970582"/>
              <a:ext cx="3257550" cy="1015663"/>
            </a:xfrm>
            <a:prstGeom prst="rect">
              <a:avLst/>
            </a:prstGeom>
            <a:noFill/>
            <a:ln w="38100">
              <a:solidFill>
                <a:srgbClr val="FF0000"/>
              </a:solidFill>
            </a:ln>
          </p:spPr>
          <p:txBody>
            <a:bodyPr wrap="square" rtlCol="0">
              <a:spAutoFit/>
            </a:bodyPr>
            <a:lstStyle/>
            <a:p>
              <a:pPr algn="just"/>
              <a:r>
                <a:rPr lang="en-US" sz="2000" dirty="0">
                  <a:latin typeface="Georgia" panose="02040502050405020303" pitchFamily="18" charset="0"/>
                </a:rPr>
                <a:t>Caney Shale is categorized under Mississippian Shales in Oklahoma</a:t>
              </a:r>
            </a:p>
          </p:txBody>
        </p:sp>
      </p:grpSp>
      <p:sp>
        <p:nvSpPr>
          <p:cNvPr id="21" name="TextBox 20">
            <a:extLst>
              <a:ext uri="{FF2B5EF4-FFF2-40B4-BE49-F238E27FC236}">
                <a16:creationId xmlns:a16="http://schemas.microsoft.com/office/drawing/2014/main" id="{D2B9BE73-6AEB-536A-47D4-F287C4416858}"/>
              </a:ext>
            </a:extLst>
          </p:cNvPr>
          <p:cNvSpPr txBox="1"/>
          <p:nvPr/>
        </p:nvSpPr>
        <p:spPr>
          <a:xfrm>
            <a:off x="7700963" y="1561712"/>
            <a:ext cx="4061556" cy="276999"/>
          </a:xfrm>
          <a:prstGeom prst="rect">
            <a:avLst/>
          </a:prstGeom>
          <a:noFill/>
        </p:spPr>
        <p:txBody>
          <a:bodyPr wrap="square" rtlCol="0">
            <a:spAutoFit/>
          </a:bodyPr>
          <a:lstStyle/>
          <a:p>
            <a:pPr algn="just"/>
            <a:r>
              <a:rPr lang="en-US" sz="1200" b="1" dirty="0">
                <a:solidFill>
                  <a:schemeClr val="accent6">
                    <a:lumMod val="50000"/>
                  </a:schemeClr>
                </a:solidFill>
                <a:latin typeface="Georgia" panose="02040502050405020303" pitchFamily="18" charset="0"/>
              </a:rPr>
              <a:t>Source: US Energy Information Administration</a:t>
            </a:r>
          </a:p>
        </p:txBody>
      </p:sp>
      <p:sp>
        <p:nvSpPr>
          <p:cNvPr id="22" name="Title 1">
            <a:extLst>
              <a:ext uri="{FF2B5EF4-FFF2-40B4-BE49-F238E27FC236}">
                <a16:creationId xmlns:a16="http://schemas.microsoft.com/office/drawing/2014/main" id="{CB242517-09BF-4ABB-DB44-AB41B526C382}"/>
              </a:ext>
            </a:extLst>
          </p:cNvPr>
          <p:cNvSpPr txBox="1">
            <a:spLocks/>
          </p:cNvSpPr>
          <p:nvPr/>
        </p:nvSpPr>
        <p:spPr>
          <a:xfrm>
            <a:off x="248202" y="415399"/>
            <a:ext cx="11928572" cy="399950"/>
          </a:xfrm>
          <a:prstGeom prst="rect">
            <a:avLst/>
          </a:prstGeom>
        </p:spPr>
        <p:txBody>
          <a:bodyPr vert="horz" lIns="91440" tIns="45720" rIns="91440" bIns="45720" rtlCol="0" anchor="ctr">
            <a:noAutofit/>
          </a:bodyPr>
          <a:lstStyle>
            <a:defPPr>
              <a:defRPr lang="en-US"/>
            </a:defPPr>
            <a:lvl1pPr algn="ctr">
              <a:lnSpc>
                <a:spcPct val="90000"/>
              </a:lnSpc>
              <a:spcBef>
                <a:spcPct val="0"/>
              </a:spcBef>
              <a:buNone/>
              <a:defRPr sz="2800" b="1">
                <a:solidFill>
                  <a:srgbClr val="002060"/>
                </a:solidFill>
                <a:latin typeface="Georgia" panose="02040502050405020303" pitchFamily="18" charset="0"/>
                <a:ea typeface="+mj-ea"/>
                <a:cs typeface="+mj-cs"/>
              </a:defRPr>
            </a:lvl1pPr>
          </a:lstStyle>
          <a:p>
            <a:r>
              <a:rPr lang="en-US" dirty="0"/>
              <a:t>OVERVIEW – Caney Shale Contribution</a:t>
            </a:r>
          </a:p>
        </p:txBody>
      </p:sp>
    </p:spTree>
    <p:extLst>
      <p:ext uri="{BB962C8B-B14F-4D97-AF65-F5344CB8AC3E}">
        <p14:creationId xmlns:p14="http://schemas.microsoft.com/office/powerpoint/2010/main" val="35966423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6</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58370" y="960671"/>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B1B51ECA-C0CD-45EE-8279-F841BECC882F}" type="datetime1">
              <a:rPr lang="en-US" smtClean="0"/>
              <a:t>04-Apr-24</a:t>
            </a:fld>
            <a:endParaRPr lang="en-US" dirty="0"/>
          </a:p>
        </p:txBody>
      </p:sp>
      <p:sp>
        <p:nvSpPr>
          <p:cNvPr id="64" name="Title 1">
            <a:extLst>
              <a:ext uri="{FF2B5EF4-FFF2-40B4-BE49-F238E27FC236}">
                <a16:creationId xmlns:a16="http://schemas.microsoft.com/office/drawing/2014/main" id="{B26C6FAE-EDA9-D934-0BDD-6AB2AFF47EB3}"/>
              </a:ext>
            </a:extLst>
          </p:cNvPr>
          <p:cNvSpPr txBox="1">
            <a:spLocks/>
          </p:cNvSpPr>
          <p:nvPr/>
        </p:nvSpPr>
        <p:spPr>
          <a:xfrm>
            <a:off x="76835" y="478245"/>
            <a:ext cx="11928572" cy="399950"/>
          </a:xfrm>
          <a:prstGeom prst="rect">
            <a:avLst/>
          </a:prstGeom>
        </p:spPr>
        <p:txBody>
          <a:bodyPr vert="horz" lIns="91440" tIns="45720" rIns="91440" bIns="45720" rtlCol="0" anchor="ctr">
            <a:noAutofit/>
          </a:bodyPr>
          <a:lstStyle>
            <a:defPPr>
              <a:defRPr lang="en-US"/>
            </a:defPPr>
            <a:lvl1pPr algn="ctr">
              <a:lnSpc>
                <a:spcPct val="90000"/>
              </a:lnSpc>
              <a:spcBef>
                <a:spcPct val="0"/>
              </a:spcBef>
              <a:buNone/>
              <a:defRPr sz="2800" b="1">
                <a:solidFill>
                  <a:srgbClr val="002060"/>
                </a:solidFill>
                <a:latin typeface="Georgia" panose="02040502050405020303" pitchFamily="18" charset="0"/>
                <a:ea typeface="+mj-ea"/>
                <a:cs typeface="+mj-cs"/>
              </a:defRPr>
            </a:lvl1pPr>
          </a:lstStyle>
          <a:p>
            <a:r>
              <a:rPr lang="en-US" dirty="0"/>
              <a:t>PROBLEM</a:t>
            </a:r>
          </a:p>
        </p:txBody>
      </p:sp>
      <p:sp>
        <p:nvSpPr>
          <p:cNvPr id="11" name="Rectangle 1">
            <a:extLst>
              <a:ext uri="{FF2B5EF4-FFF2-40B4-BE49-F238E27FC236}">
                <a16:creationId xmlns:a16="http://schemas.microsoft.com/office/drawing/2014/main" id="{AF7A7394-0B0C-BA4B-3C66-0FB02D391149}"/>
              </a:ext>
            </a:extLst>
          </p:cNvPr>
          <p:cNvSpPr>
            <a:spLocks noChangeArrowheads="1"/>
          </p:cNvSpPr>
          <p:nvPr/>
        </p:nvSpPr>
        <p:spPr bwMode="auto">
          <a:xfrm>
            <a:off x="158370" y="596722"/>
            <a:ext cx="5082019" cy="61863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just" eaLnBrk="0" fontAlgn="base" hangingPunct="0">
              <a:spcBef>
                <a:spcPct val="0"/>
              </a:spcBef>
              <a:spcAft>
                <a:spcPct val="0"/>
              </a:spcAft>
            </a:pPr>
            <a:endParaRPr lang="en-US" sz="2000" dirty="0">
              <a:solidFill>
                <a:srgbClr val="000000"/>
              </a:solidFill>
              <a:latin typeface="Georgia" panose="02040502050405020303" pitchFamily="18" charset="0"/>
              <a:ea typeface="Cambria" panose="02040503050406030204" pitchFamily="18" charset="0"/>
            </a:endParaRPr>
          </a:p>
          <a:p>
            <a:pPr marL="285750" indent="-285750" algn="just" eaLnBrk="0" fontAlgn="base" hangingPunct="0">
              <a:spcBef>
                <a:spcPct val="0"/>
              </a:spcBef>
              <a:spcAft>
                <a:spcPct val="0"/>
              </a:spcAft>
              <a:buFont typeface="Arial" panose="020B0604020202020204" pitchFamily="34" charset="0"/>
              <a:buChar char="•"/>
            </a:pPr>
            <a:r>
              <a:rPr lang="en-US" sz="2000" b="0" i="0" dirty="0">
                <a:solidFill>
                  <a:srgbClr val="000000"/>
                </a:solidFill>
                <a:effectLst/>
                <a:latin typeface="Georgia" panose="02040502050405020303" pitchFamily="18" charset="0"/>
                <a:ea typeface="Cambria" panose="02040503050406030204" pitchFamily="18" charset="0"/>
              </a:rPr>
              <a:t>Recent statistics of unconventional shale reserves in the USA are estimated at approximately, 6 trillion barrels of oil and 495 trillion cubic feet of gas (</a:t>
            </a:r>
            <a:r>
              <a:rPr lang="en-US" sz="2000" b="0" i="0" dirty="0" err="1">
                <a:solidFill>
                  <a:srgbClr val="000000"/>
                </a:solidFill>
                <a:effectLst/>
                <a:latin typeface="Georgia" panose="02040502050405020303" pitchFamily="18" charset="0"/>
                <a:ea typeface="Cambria" panose="02040503050406030204" pitchFamily="18" charset="0"/>
              </a:rPr>
              <a:t>Farrokhrouz</a:t>
            </a:r>
            <a:r>
              <a:rPr lang="en-US" sz="2000" b="0" i="0" dirty="0">
                <a:solidFill>
                  <a:srgbClr val="000000"/>
                </a:solidFill>
                <a:effectLst/>
                <a:latin typeface="Georgia" panose="02040502050405020303" pitchFamily="18" charset="0"/>
                <a:ea typeface="Cambria" panose="02040503050406030204" pitchFamily="18" charset="0"/>
              </a:rPr>
              <a:t> et al., 2022) </a:t>
            </a:r>
          </a:p>
          <a:p>
            <a:pPr marL="285750" indent="-285750" algn="just" eaLnBrk="0" fontAlgn="base" hangingPunct="0">
              <a:spcBef>
                <a:spcPct val="0"/>
              </a:spcBef>
              <a:spcAft>
                <a:spcPct val="0"/>
              </a:spcAft>
              <a:buFont typeface="Arial" panose="020B0604020202020204" pitchFamily="34" charset="0"/>
              <a:buChar char="•"/>
            </a:pPr>
            <a:endParaRPr lang="en-US" sz="800" b="0" i="0" dirty="0">
              <a:solidFill>
                <a:srgbClr val="000000"/>
              </a:solidFill>
              <a:effectLst/>
              <a:latin typeface="Georgia" panose="02040502050405020303" pitchFamily="18" charset="0"/>
              <a:ea typeface="Cambria" panose="02040503050406030204" pitchFamily="18" charset="0"/>
              <a:cs typeface="Times New Roman" panose="02020603050405020304" pitchFamily="18" charset="0"/>
            </a:endParaRPr>
          </a:p>
          <a:p>
            <a:pPr marL="285750" indent="-285750" algn="just" eaLnBrk="0" fontAlgn="base" hangingPunct="0">
              <a:spcBef>
                <a:spcPct val="0"/>
              </a:spcBef>
              <a:spcAft>
                <a:spcPct val="0"/>
              </a:spcAft>
              <a:buFont typeface="Arial" panose="020B0604020202020204" pitchFamily="34" charset="0"/>
              <a:buChar char="•"/>
            </a:pPr>
            <a:r>
              <a:rPr lang="en-US" sz="2000" b="0" i="0" dirty="0">
                <a:solidFill>
                  <a:srgbClr val="000000"/>
                </a:solidFill>
                <a:effectLst/>
                <a:latin typeface="Georgia" panose="02040502050405020303" pitchFamily="18" charset="0"/>
                <a:ea typeface="Cambria" panose="02040503050406030204" pitchFamily="18" charset="0"/>
                <a:cs typeface="Times New Roman" panose="02020603050405020304" pitchFamily="18" charset="0"/>
              </a:rPr>
              <a:t>C</a:t>
            </a:r>
            <a:r>
              <a:rPr lang="en-US" sz="2000" dirty="0">
                <a:solidFill>
                  <a:srgbClr val="000000"/>
                </a:solidFill>
                <a:latin typeface="Georgia" panose="02040502050405020303" pitchFamily="18" charset="0"/>
                <a:ea typeface="Cambria" panose="02040503050406030204" pitchFamily="18" charset="0"/>
                <a:cs typeface="Times New Roman" panose="02020603050405020304" pitchFamily="18" charset="0"/>
              </a:rPr>
              <a:t>omplex mineralogy </a:t>
            </a:r>
            <a:r>
              <a:rPr lang="en-US" sz="2000" b="0" i="0" dirty="0">
                <a:solidFill>
                  <a:srgbClr val="000000"/>
                </a:solidFill>
                <a:effectLst/>
                <a:latin typeface="Georgia" panose="02040502050405020303" pitchFamily="18" charset="0"/>
                <a:ea typeface="Cambria" panose="02040503050406030204" pitchFamily="18" charset="0"/>
                <a:cs typeface="Times New Roman" panose="02020603050405020304" pitchFamily="18" charset="0"/>
              </a:rPr>
              <a:t>and ultra-low permeability </a:t>
            </a:r>
            <a:r>
              <a:rPr lang="en-US" sz="2000" dirty="0">
                <a:solidFill>
                  <a:srgbClr val="000000"/>
                </a:solidFill>
                <a:latin typeface="Georgia" panose="02040502050405020303" pitchFamily="18" charset="0"/>
                <a:ea typeface="Cambria" panose="02040503050406030204" pitchFamily="18" charset="0"/>
                <a:cs typeface="Times New Roman" panose="02020603050405020304" pitchFamily="18" charset="0"/>
              </a:rPr>
              <a:t>of shale reservoir makes development and production of these reservoirs challenging</a:t>
            </a:r>
            <a:r>
              <a:rPr lang="en-US" sz="2000" b="0" i="0" dirty="0">
                <a:solidFill>
                  <a:srgbClr val="000000"/>
                </a:solidFill>
                <a:effectLst/>
                <a:latin typeface="Georgia" panose="02040502050405020303" pitchFamily="18" charset="0"/>
                <a:ea typeface="Cambria" panose="02040503050406030204" pitchFamily="18" charset="0"/>
                <a:cs typeface="Times New Roman" panose="02020603050405020304" pitchFamily="18" charset="0"/>
              </a:rPr>
              <a:t> (Swami et al., 2012)</a:t>
            </a:r>
          </a:p>
          <a:p>
            <a:pPr marL="285750" indent="-285750" algn="just" eaLnBrk="0" fontAlgn="base" hangingPunct="0">
              <a:spcBef>
                <a:spcPct val="0"/>
              </a:spcBef>
              <a:spcAft>
                <a:spcPct val="0"/>
              </a:spcAft>
              <a:buFont typeface="Arial" panose="020B0604020202020204" pitchFamily="34" charset="0"/>
              <a:buChar char="•"/>
            </a:pPr>
            <a:endParaRPr lang="en-US" sz="800" b="0" i="0" dirty="0">
              <a:solidFill>
                <a:srgbClr val="000000"/>
              </a:solidFill>
              <a:effectLst/>
              <a:latin typeface="Georgia" panose="02040502050405020303" pitchFamily="18" charset="0"/>
              <a:ea typeface="Cambria" panose="02040503050406030204" pitchFamily="18" charset="0"/>
              <a:cs typeface="Times New Roman" panose="02020603050405020304" pitchFamily="18" charset="0"/>
            </a:endParaRPr>
          </a:p>
          <a:p>
            <a:pPr marL="285750" indent="-285750" algn="just" eaLnBrk="0" fontAlgn="base" hangingPunct="0">
              <a:spcBef>
                <a:spcPct val="0"/>
              </a:spcBef>
              <a:spcAft>
                <a:spcPct val="0"/>
              </a:spcAft>
              <a:buFont typeface="Arial" panose="020B0604020202020204" pitchFamily="34" charset="0"/>
              <a:buChar char="•"/>
            </a:pPr>
            <a:r>
              <a:rPr lang="en-US" sz="2000" b="0" i="0" dirty="0">
                <a:solidFill>
                  <a:srgbClr val="000000"/>
                </a:solidFill>
                <a:effectLst/>
                <a:latin typeface="Georgia" panose="02040502050405020303" pitchFamily="18" charset="0"/>
                <a:ea typeface="Cambria" panose="02040503050406030204" pitchFamily="18" charset="0"/>
                <a:cs typeface="Times New Roman" panose="02020603050405020304" pitchFamily="18" charset="0"/>
              </a:rPr>
              <a:t>Current recovery from shale reservoirs is just about 10% of original hydrocarbons in place (Mukhina et al., 2021)</a:t>
            </a:r>
          </a:p>
          <a:p>
            <a:pPr marL="285750" indent="-285750" algn="just" eaLnBrk="0" fontAlgn="base" hangingPunct="0">
              <a:spcBef>
                <a:spcPct val="0"/>
              </a:spcBef>
              <a:spcAft>
                <a:spcPct val="0"/>
              </a:spcAft>
              <a:buFont typeface="Arial" panose="020B0604020202020204" pitchFamily="34" charset="0"/>
              <a:buChar char="•"/>
            </a:pPr>
            <a:endParaRPr lang="en-US" sz="1000" dirty="0">
              <a:solidFill>
                <a:srgbClr val="000000"/>
              </a:solidFill>
              <a:latin typeface="Georgia" panose="02040502050405020303" pitchFamily="18" charset="0"/>
              <a:ea typeface="Cambria" panose="02040503050406030204" pitchFamily="18" charset="0"/>
              <a:cs typeface="Times New Roman" panose="02020603050405020304" pitchFamily="18" charset="0"/>
            </a:endParaRPr>
          </a:p>
          <a:p>
            <a:pPr marL="285750" indent="-285750" algn="just" eaLnBrk="0" fontAlgn="base" hangingPunct="0">
              <a:spcBef>
                <a:spcPct val="0"/>
              </a:spcBef>
              <a:spcAft>
                <a:spcPct val="0"/>
              </a:spcAft>
              <a:buFont typeface="Arial" panose="020B0604020202020204" pitchFamily="34" charset="0"/>
              <a:buChar char="•"/>
            </a:pPr>
            <a:r>
              <a:rPr lang="en-US" sz="2000" dirty="0">
                <a:solidFill>
                  <a:srgbClr val="000000"/>
                </a:solidFill>
                <a:latin typeface="Georgia" panose="02040502050405020303" pitchFamily="18" charset="0"/>
                <a:ea typeface="Cambria" panose="02040503050406030204" pitchFamily="18" charset="0"/>
                <a:cs typeface="Times New Roman" panose="02020603050405020304" pitchFamily="18" charset="0"/>
              </a:rPr>
              <a:t>Current r</a:t>
            </a:r>
            <a:r>
              <a:rPr lang="en-US" sz="2000" b="0" i="0" dirty="0">
                <a:solidFill>
                  <a:srgbClr val="000000"/>
                </a:solidFill>
                <a:effectLst/>
                <a:latin typeface="Georgia" panose="02040502050405020303" pitchFamily="18" charset="0"/>
                <a:ea typeface="Cambria" panose="02040503050406030204" pitchFamily="18" charset="0"/>
                <a:cs typeface="Times New Roman" panose="02020603050405020304" pitchFamily="18" charset="0"/>
              </a:rPr>
              <a:t>esearch aims to </a:t>
            </a:r>
            <a:r>
              <a:rPr lang="en-US" sz="2000" dirty="0">
                <a:solidFill>
                  <a:srgbClr val="000000"/>
                </a:solidFill>
                <a:latin typeface="Georgia" panose="02040502050405020303" pitchFamily="18" charset="0"/>
                <a:ea typeface="Cambria" panose="02040503050406030204" pitchFamily="18" charset="0"/>
                <a:cs typeface="Times New Roman" panose="02020603050405020304" pitchFamily="18" charset="0"/>
              </a:rPr>
              <a:t>understand these reservoirs to help create technologies that will enhance recovery </a:t>
            </a:r>
            <a:endParaRPr lang="en-US" sz="2000" b="0" i="0" dirty="0">
              <a:solidFill>
                <a:srgbClr val="000000"/>
              </a:solidFill>
              <a:effectLst/>
              <a:latin typeface="Georgia" panose="02040502050405020303" pitchFamily="18" charset="0"/>
              <a:ea typeface="Cambria" panose="02040503050406030204" pitchFamily="18" charset="0"/>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2000" b="0" i="0" u="none" strike="noStrike" cap="none" normalizeH="0" baseline="0" dirty="0">
              <a:ln>
                <a:noFill/>
              </a:ln>
              <a:solidFill>
                <a:schemeClr val="tx1"/>
              </a:solidFill>
              <a:effectLst/>
              <a:latin typeface="Georgia" panose="02040502050405020303" pitchFamily="18" charset="0"/>
              <a:ea typeface="Cambria" panose="02040503050406030204" pitchFamily="18" charset="0"/>
            </a:endParaRPr>
          </a:p>
        </p:txBody>
      </p:sp>
      <p:sp>
        <p:nvSpPr>
          <p:cNvPr id="7" name="TextBox 6">
            <a:extLst>
              <a:ext uri="{FF2B5EF4-FFF2-40B4-BE49-F238E27FC236}">
                <a16:creationId xmlns:a16="http://schemas.microsoft.com/office/drawing/2014/main" id="{86B5E252-598C-F371-C170-D406BF572975}"/>
              </a:ext>
            </a:extLst>
          </p:cNvPr>
          <p:cNvSpPr txBox="1"/>
          <p:nvPr/>
        </p:nvSpPr>
        <p:spPr>
          <a:xfrm>
            <a:off x="5389827" y="5476646"/>
            <a:ext cx="6615579" cy="738664"/>
          </a:xfrm>
          <a:prstGeom prst="rect">
            <a:avLst/>
          </a:prstGeom>
          <a:noFill/>
        </p:spPr>
        <p:txBody>
          <a:bodyPr wrap="square" rtlCol="0">
            <a:spAutoFit/>
          </a:bodyPr>
          <a:lstStyle/>
          <a:p>
            <a:pPr algn="just"/>
            <a:r>
              <a:rPr lang="en-US" sz="1400" b="1" dirty="0">
                <a:solidFill>
                  <a:schemeClr val="accent2">
                    <a:lumMod val="50000"/>
                  </a:schemeClr>
                </a:solidFill>
                <a:latin typeface="Georgia" panose="02040502050405020303" pitchFamily="18" charset="0"/>
              </a:rPr>
              <a:t>Locations of unconventional hydrocarbon deposits in the United States of America (</a:t>
            </a:r>
            <a:r>
              <a:rPr lang="en-US" sz="1400" b="1" dirty="0">
                <a:solidFill>
                  <a:schemeClr val="accent2">
                    <a:lumMod val="50000"/>
                  </a:schemeClr>
                </a:solidFill>
                <a:latin typeface="Georgia" panose="02040502050405020303" pitchFamily="18" charset="0"/>
                <a:hlinkClick r:id="rId2"/>
              </a:rPr>
              <a:t>https://www.ireservoir.com/case_shale.html</a:t>
            </a:r>
            <a:r>
              <a:rPr lang="en-US" sz="1400" b="1" dirty="0">
                <a:solidFill>
                  <a:schemeClr val="accent2">
                    <a:lumMod val="50000"/>
                  </a:schemeClr>
                </a:solidFill>
                <a:latin typeface="Georgia" panose="02040502050405020303" pitchFamily="18" charset="0"/>
              </a:rPr>
              <a:t>, accessed on May 12, 2023)</a:t>
            </a:r>
          </a:p>
        </p:txBody>
      </p:sp>
      <p:pic>
        <p:nvPicPr>
          <p:cNvPr id="1026" name="Picture 2">
            <a:extLst>
              <a:ext uri="{FF2B5EF4-FFF2-40B4-BE49-F238E27FC236}">
                <a16:creationId xmlns:a16="http://schemas.microsoft.com/office/drawing/2014/main" id="{65D2694D-3CB5-3B5B-890D-4641C9C8B5B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89828" y="1181638"/>
            <a:ext cx="6615579" cy="41539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86371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7</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72481" y="764024"/>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FD474DCE-CA12-43A8-9D23-023B43BDAB61}" type="datetime1">
              <a:rPr lang="en-US" smtClean="0"/>
              <a:t>04-Apr-24</a:t>
            </a:fld>
            <a:endParaRPr lang="en-US" dirty="0"/>
          </a:p>
        </p:txBody>
      </p:sp>
      <p:sp>
        <p:nvSpPr>
          <p:cNvPr id="2" name="Title 1">
            <a:extLst>
              <a:ext uri="{FF2B5EF4-FFF2-40B4-BE49-F238E27FC236}">
                <a16:creationId xmlns:a16="http://schemas.microsoft.com/office/drawing/2014/main" id="{72953760-12C6-7FC0-0085-2CD903562ED9}"/>
              </a:ext>
            </a:extLst>
          </p:cNvPr>
          <p:cNvSpPr>
            <a:spLocks noGrp="1"/>
          </p:cNvSpPr>
          <p:nvPr>
            <p:ph type="title"/>
          </p:nvPr>
        </p:nvSpPr>
        <p:spPr>
          <a:xfrm>
            <a:off x="3606973" y="227275"/>
            <a:ext cx="5036507" cy="536749"/>
          </a:xfrm>
        </p:spPr>
        <p:txBody>
          <a:bodyPr>
            <a:normAutofit/>
          </a:bodyPr>
          <a:lstStyle/>
          <a:p>
            <a:pPr algn="ctr"/>
            <a:r>
              <a:rPr lang="en-US" sz="2800" b="1" dirty="0">
                <a:solidFill>
                  <a:srgbClr val="002060"/>
                </a:solidFill>
                <a:latin typeface="Georgia" panose="02040502050405020303" pitchFamily="18" charset="0"/>
                <a:cs typeface="Times New Roman" panose="02020603050405020304" pitchFamily="18" charset="0"/>
              </a:rPr>
              <a:t>PROBLEM – Specific Area</a:t>
            </a:r>
            <a:r>
              <a:rPr lang="en-US" sz="2400" b="1" dirty="0">
                <a:solidFill>
                  <a:srgbClr val="002060"/>
                </a:solidFill>
                <a:latin typeface="Georgia" panose="02040502050405020303"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F9EBC6-F67F-1F7A-8F2C-8C830A281F7C}"/>
              </a:ext>
            </a:extLst>
          </p:cNvPr>
          <p:cNvSpPr txBox="1"/>
          <p:nvPr/>
        </p:nvSpPr>
        <p:spPr>
          <a:xfrm>
            <a:off x="257578" y="863382"/>
            <a:ext cx="11761940" cy="707886"/>
          </a:xfrm>
          <a:prstGeom prst="rect">
            <a:avLst/>
          </a:prstGeom>
          <a:noFill/>
        </p:spPr>
        <p:txBody>
          <a:bodyPr wrap="square" rtlCol="0">
            <a:spAutoFit/>
          </a:bodyPr>
          <a:lstStyle/>
          <a:p>
            <a:pPr marL="342900" indent="-342900" algn="just">
              <a:buFont typeface="Arial" panose="020B0604020202020204" pitchFamily="34" charset="0"/>
              <a:buChar char="•"/>
            </a:pPr>
            <a:r>
              <a:rPr lang="en-US" sz="2000" dirty="0">
                <a:solidFill>
                  <a:prstClr val="black"/>
                </a:solidFill>
                <a:latin typeface="Georgia" panose="02040502050405020303" pitchFamily="18" charset="0"/>
                <a:cs typeface="Times New Roman" panose="02020603050405020304" pitchFamily="18" charset="0"/>
              </a:rPr>
              <a:t>The Caney Shale is located in the Ardmore Basin of South-Central Oklahoma Oil Province (SCOOP) </a:t>
            </a:r>
          </a:p>
          <a:p>
            <a:pPr marL="342900" indent="-342900" algn="just">
              <a:buFont typeface="Arial" panose="020B0604020202020204" pitchFamily="34" charset="0"/>
              <a:buChar char="•"/>
            </a:pPr>
            <a:endParaRPr lang="en-US" sz="2000" dirty="0">
              <a:solidFill>
                <a:prstClr val="black"/>
              </a:solidFill>
              <a:latin typeface="Georgia" panose="02040502050405020303"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FF3E121E-A55B-6C0C-FDE7-59AEF7865D2F}"/>
              </a:ext>
            </a:extLst>
          </p:cNvPr>
          <p:cNvSpPr txBox="1"/>
          <p:nvPr/>
        </p:nvSpPr>
        <p:spPr>
          <a:xfrm>
            <a:off x="257578" y="1344914"/>
            <a:ext cx="4210054" cy="5016758"/>
          </a:xfrm>
          <a:prstGeom prst="rect">
            <a:avLst/>
          </a:prstGeom>
          <a:noFill/>
        </p:spPr>
        <p:txBody>
          <a:bodyPr wrap="square" rtlCol="0">
            <a:spAutoFit/>
          </a:bodyPr>
          <a:lstStyle/>
          <a:p>
            <a:pPr marL="342900" indent="-342900" algn="just">
              <a:buFont typeface="Arial" panose="020B0604020202020204" pitchFamily="34" charset="0"/>
              <a:buChar char="•"/>
            </a:pPr>
            <a:r>
              <a:rPr lang="en-US" sz="2000" dirty="0">
                <a:solidFill>
                  <a:prstClr val="black"/>
                </a:solidFill>
                <a:latin typeface="Georgia" panose="02040502050405020303" pitchFamily="18" charset="0"/>
                <a:cs typeface="Times New Roman" panose="02020603050405020304" pitchFamily="18" charset="0"/>
              </a:rPr>
              <a:t>It overlies the better-known  Woodford Shale which has been the main target of drilling in the area over the years</a:t>
            </a:r>
            <a:endParaRPr lang="en-US" sz="2000" dirty="0">
              <a:solidFill>
                <a:srgbClr val="FF0000"/>
              </a:solidFill>
              <a:latin typeface="Georgia" panose="02040502050405020303" pitchFamily="18" charset="0"/>
              <a:cs typeface="Times New Roman" panose="02020603050405020304" pitchFamily="18" charset="0"/>
            </a:endParaRPr>
          </a:p>
          <a:p>
            <a:pPr algn="just"/>
            <a:endParaRPr lang="en-US" sz="2000" dirty="0">
              <a:solidFill>
                <a:prstClr val="black"/>
              </a:solidFill>
              <a:latin typeface="Georgia" panose="02040502050405020303" pitchFamily="18" charset="0"/>
              <a:cs typeface="Times New Roman" panose="02020603050405020304" pitchFamily="18" charset="0"/>
            </a:endParaRPr>
          </a:p>
          <a:p>
            <a:pPr marL="342900" indent="-342900" algn="just">
              <a:buFont typeface="Arial" panose="020B0604020202020204" pitchFamily="34" charset="0"/>
              <a:buChar char="•"/>
            </a:pPr>
            <a:r>
              <a:rPr lang="en-US" sz="2000" dirty="0">
                <a:solidFill>
                  <a:prstClr val="black"/>
                </a:solidFill>
                <a:latin typeface="Georgia" panose="02040502050405020303" pitchFamily="18" charset="0"/>
                <a:cs typeface="Times New Roman" panose="02020603050405020304" pitchFamily="18" charset="0"/>
              </a:rPr>
              <a:t>The Caney Shale, though replete with hydrocarbons, is characterized by high clay content, complex mineralogy, and ultra-low permeability</a:t>
            </a:r>
          </a:p>
          <a:p>
            <a:pPr marL="342900" indent="-342900" algn="just">
              <a:buFont typeface="Arial" panose="020B0604020202020204" pitchFamily="34" charset="0"/>
              <a:buChar char="•"/>
            </a:pPr>
            <a:endParaRPr lang="en-US" sz="2000" dirty="0">
              <a:solidFill>
                <a:prstClr val="black"/>
              </a:solidFill>
              <a:latin typeface="Georgia" panose="02040502050405020303" pitchFamily="18" charset="0"/>
              <a:cs typeface="Times New Roman" panose="02020603050405020304" pitchFamily="18" charset="0"/>
            </a:endParaRPr>
          </a:p>
          <a:p>
            <a:pPr marL="342900" indent="-342900" algn="just">
              <a:buFont typeface="Arial" panose="020B0604020202020204" pitchFamily="34" charset="0"/>
              <a:buChar char="•"/>
            </a:pPr>
            <a:r>
              <a:rPr lang="en-US" sz="2000" dirty="0">
                <a:solidFill>
                  <a:prstClr val="black"/>
                </a:solidFill>
                <a:latin typeface="Georgia" panose="02040502050405020303" pitchFamily="18" charset="0"/>
                <a:cs typeface="Times New Roman" panose="02020603050405020304" pitchFamily="18" charset="0"/>
              </a:rPr>
              <a:t>This makes hydraulic fracturing the most viable option in producing from this shale</a:t>
            </a:r>
          </a:p>
          <a:p>
            <a:pPr marL="342900" indent="-342900" algn="just">
              <a:buFont typeface="Arial" panose="020B0604020202020204" pitchFamily="34" charset="0"/>
              <a:buChar char="•"/>
            </a:pPr>
            <a:endParaRPr lang="en-US" sz="2000" dirty="0">
              <a:solidFill>
                <a:prstClr val="black"/>
              </a:solidFill>
              <a:latin typeface="Georgia" panose="02040502050405020303" pitchFamily="18" charset="0"/>
              <a:cs typeface="Times New Roman" panose="02020603050405020304" pitchFamily="18" charset="0"/>
            </a:endParaRPr>
          </a:p>
          <a:p>
            <a:endParaRPr lang="en-US" sz="2000" dirty="0">
              <a:solidFill>
                <a:prstClr val="black"/>
              </a:solidFill>
            </a:endParaRPr>
          </a:p>
        </p:txBody>
      </p:sp>
      <p:sp>
        <p:nvSpPr>
          <p:cNvPr id="6" name="TextBox 5">
            <a:extLst>
              <a:ext uri="{FF2B5EF4-FFF2-40B4-BE49-F238E27FC236}">
                <a16:creationId xmlns:a16="http://schemas.microsoft.com/office/drawing/2014/main" id="{D94154FE-78D0-9020-0FC5-11A99BED855A}"/>
              </a:ext>
            </a:extLst>
          </p:cNvPr>
          <p:cNvSpPr txBox="1"/>
          <p:nvPr/>
        </p:nvSpPr>
        <p:spPr>
          <a:xfrm>
            <a:off x="244256" y="5842337"/>
            <a:ext cx="11761940" cy="1015663"/>
          </a:xfrm>
          <a:prstGeom prst="rect">
            <a:avLst/>
          </a:prstGeom>
          <a:noFill/>
        </p:spPr>
        <p:txBody>
          <a:bodyPr wrap="square" rtlCol="0">
            <a:spAutoFit/>
          </a:bodyPr>
          <a:lstStyle/>
          <a:p>
            <a:pPr marL="342900" indent="-342900">
              <a:buFont typeface="Arial" panose="020B0604020202020204" pitchFamily="34" charset="0"/>
              <a:buChar char="•"/>
            </a:pPr>
            <a:r>
              <a:rPr lang="en-US" sz="2000" dirty="0">
                <a:solidFill>
                  <a:prstClr val="black"/>
                </a:solidFill>
                <a:latin typeface="Georgia" panose="02040502050405020303" pitchFamily="18" charset="0"/>
                <a:cs typeface="Times New Roman" panose="02020603050405020304" pitchFamily="18" charset="0"/>
              </a:rPr>
              <a:t>This study characterizes the long-term geochemical responses of the Caney Shale after hydraulic fracturing</a:t>
            </a:r>
            <a:endParaRPr lang="en-US" sz="2000" dirty="0">
              <a:solidFill>
                <a:prstClr val="black"/>
              </a:solidFill>
              <a:latin typeface="Georgia" panose="02040502050405020303" pitchFamily="18" charset="0"/>
            </a:endParaRPr>
          </a:p>
          <a:p>
            <a:endParaRPr lang="en-US" sz="2000" dirty="0">
              <a:solidFill>
                <a:prstClr val="black"/>
              </a:solidFill>
            </a:endParaRPr>
          </a:p>
        </p:txBody>
      </p:sp>
      <p:sp>
        <p:nvSpPr>
          <p:cNvPr id="7" name="TextBox 6">
            <a:extLst>
              <a:ext uri="{FF2B5EF4-FFF2-40B4-BE49-F238E27FC236}">
                <a16:creationId xmlns:a16="http://schemas.microsoft.com/office/drawing/2014/main" id="{7B48E813-FFF3-8B23-4F6F-F4CB676451A9}"/>
              </a:ext>
            </a:extLst>
          </p:cNvPr>
          <p:cNvSpPr txBox="1"/>
          <p:nvPr/>
        </p:nvSpPr>
        <p:spPr>
          <a:xfrm>
            <a:off x="4740339" y="5147536"/>
            <a:ext cx="6982558" cy="584775"/>
          </a:xfrm>
          <a:prstGeom prst="rect">
            <a:avLst/>
          </a:prstGeom>
          <a:noFill/>
        </p:spPr>
        <p:txBody>
          <a:bodyPr wrap="square" rtlCol="0">
            <a:spAutoFit/>
          </a:bodyPr>
          <a:lstStyle/>
          <a:p>
            <a:pPr algn="just">
              <a:spcAft>
                <a:spcPts val="1000"/>
              </a:spcAft>
            </a:pPr>
            <a:r>
              <a:rPr lang="en-US" sz="1600" i="1" dirty="0">
                <a:solidFill>
                  <a:schemeClr val="accent2">
                    <a:lumMod val="75000"/>
                  </a:schemeClr>
                </a:solidFill>
                <a:latin typeface="Georgia" panose="02040502050405020303" pitchFamily="18" charset="0"/>
                <a:ea typeface="Times New Roman" panose="02020603050405020304" pitchFamily="18" charset="0"/>
              </a:rPr>
              <a:t>Geological map of Oklahoma, showing SCOOP area </a:t>
            </a:r>
            <a:r>
              <a:rPr lang="en-US" sz="1600" i="1" dirty="0">
                <a:solidFill>
                  <a:srgbClr val="FF0000"/>
                </a:solidFill>
                <a:latin typeface="Georgia" panose="02040502050405020303" pitchFamily="18" charset="0"/>
                <a:ea typeface="Times New Roman" panose="02020603050405020304" pitchFamily="18" charset="0"/>
              </a:rPr>
              <a:t>(red ellipsoid) </a:t>
            </a:r>
            <a:r>
              <a:rPr lang="en-US" sz="1600" i="1" dirty="0">
                <a:solidFill>
                  <a:schemeClr val="accent2">
                    <a:lumMod val="75000"/>
                  </a:schemeClr>
                </a:solidFill>
                <a:latin typeface="Georgia" panose="02040502050405020303" pitchFamily="18" charset="0"/>
                <a:ea typeface="Times New Roman" panose="02020603050405020304" pitchFamily="18" charset="0"/>
              </a:rPr>
              <a:t>and well locations </a:t>
            </a:r>
            <a:r>
              <a:rPr lang="en-US" sz="1600" i="1" dirty="0">
                <a:solidFill>
                  <a:srgbClr val="FF0000"/>
                </a:solidFill>
                <a:latin typeface="Georgia" panose="02040502050405020303" pitchFamily="18" charset="0"/>
                <a:ea typeface="Times New Roman" panose="02020603050405020304" pitchFamily="18" charset="0"/>
              </a:rPr>
              <a:t>(red star) </a:t>
            </a:r>
            <a:r>
              <a:rPr lang="en-US" sz="1600" i="1" dirty="0">
                <a:latin typeface="Georgia" panose="02040502050405020303" pitchFamily="18" charset="0"/>
              </a:rPr>
              <a:t>(after Johnson, 2008)</a:t>
            </a:r>
          </a:p>
        </p:txBody>
      </p:sp>
      <p:grpSp>
        <p:nvGrpSpPr>
          <p:cNvPr id="13" name="Group 12">
            <a:extLst>
              <a:ext uri="{FF2B5EF4-FFF2-40B4-BE49-F238E27FC236}">
                <a16:creationId xmlns:a16="http://schemas.microsoft.com/office/drawing/2014/main" id="{7B42358E-E2FE-F18F-C784-7FE0C62E4D04}"/>
              </a:ext>
            </a:extLst>
          </p:cNvPr>
          <p:cNvGrpSpPr/>
          <p:nvPr/>
        </p:nvGrpSpPr>
        <p:grpSpPr>
          <a:xfrm>
            <a:off x="4644805" y="1267712"/>
            <a:ext cx="6982558" cy="3879824"/>
            <a:chOff x="0" y="0"/>
            <a:chExt cx="5943600" cy="3013075"/>
          </a:xfrm>
        </p:grpSpPr>
        <p:pic>
          <p:nvPicPr>
            <p:cNvPr id="14" name="Picture 13" descr="A map of the state of oklahoma&#10;&#10;Description automatically generated">
              <a:extLst>
                <a:ext uri="{FF2B5EF4-FFF2-40B4-BE49-F238E27FC236}">
                  <a16:creationId xmlns:a16="http://schemas.microsoft.com/office/drawing/2014/main" id="{2858A307-7248-B4D4-9C97-E046338DC5A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943600" cy="3013075"/>
            </a:xfrm>
            <a:prstGeom prst="rect">
              <a:avLst/>
            </a:prstGeom>
          </p:spPr>
        </p:pic>
        <p:sp>
          <p:nvSpPr>
            <p:cNvPr id="15" name="Oval 14">
              <a:extLst>
                <a:ext uri="{FF2B5EF4-FFF2-40B4-BE49-F238E27FC236}">
                  <a16:creationId xmlns:a16="http://schemas.microsoft.com/office/drawing/2014/main" id="{5EF51D53-7B0E-E34B-9171-574E8A3DD804}"/>
                </a:ext>
              </a:extLst>
            </p:cNvPr>
            <p:cNvSpPr/>
            <p:nvPr/>
          </p:nvSpPr>
          <p:spPr>
            <a:xfrm rot="2419132">
              <a:off x="3095625" y="1962150"/>
              <a:ext cx="1389463" cy="628650"/>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6" name="Star: 5 Points 15">
              <a:extLst>
                <a:ext uri="{FF2B5EF4-FFF2-40B4-BE49-F238E27FC236}">
                  <a16:creationId xmlns:a16="http://schemas.microsoft.com/office/drawing/2014/main" id="{15A0F728-F4B5-0070-7608-97472C76A072}"/>
                </a:ext>
              </a:extLst>
            </p:cNvPr>
            <p:cNvSpPr/>
            <p:nvPr/>
          </p:nvSpPr>
          <p:spPr>
            <a:xfrm>
              <a:off x="3709394" y="2205036"/>
              <a:ext cx="161925" cy="142875"/>
            </a:xfrm>
            <a:prstGeom prst="star5">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Tree>
    <p:extLst>
      <p:ext uri="{BB962C8B-B14F-4D97-AF65-F5344CB8AC3E}">
        <p14:creationId xmlns:p14="http://schemas.microsoft.com/office/powerpoint/2010/main" val="34192777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8</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72481" y="693920"/>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FD474DCE-CA12-43A8-9D23-023B43BDAB61}" type="datetime1">
              <a:rPr lang="en-US" smtClean="0"/>
              <a:t>04-Apr-24</a:t>
            </a:fld>
            <a:endParaRPr lang="en-US" dirty="0"/>
          </a:p>
        </p:txBody>
      </p:sp>
      <p:sp>
        <p:nvSpPr>
          <p:cNvPr id="2" name="Title 1">
            <a:extLst>
              <a:ext uri="{FF2B5EF4-FFF2-40B4-BE49-F238E27FC236}">
                <a16:creationId xmlns:a16="http://schemas.microsoft.com/office/drawing/2014/main" id="{61E1771B-F6E1-A005-05C8-75CA9BF0047E}"/>
              </a:ext>
            </a:extLst>
          </p:cNvPr>
          <p:cNvSpPr>
            <a:spLocks noGrp="1"/>
          </p:cNvSpPr>
          <p:nvPr>
            <p:ph type="title"/>
          </p:nvPr>
        </p:nvSpPr>
        <p:spPr>
          <a:xfrm>
            <a:off x="3679874" y="175451"/>
            <a:ext cx="5036507" cy="536749"/>
          </a:xfrm>
        </p:spPr>
        <p:txBody>
          <a:bodyPr>
            <a:normAutofit/>
          </a:bodyPr>
          <a:lstStyle/>
          <a:p>
            <a:pPr algn="ctr"/>
            <a:r>
              <a:rPr lang="en-US" sz="2800" b="1" dirty="0">
                <a:solidFill>
                  <a:srgbClr val="002060"/>
                </a:solidFill>
                <a:latin typeface="Georgia" panose="02040502050405020303" pitchFamily="18" charset="0"/>
                <a:cs typeface="Times New Roman" panose="02020603050405020304" pitchFamily="18" charset="0"/>
              </a:rPr>
              <a:t>OBJECTIVES</a:t>
            </a:r>
          </a:p>
        </p:txBody>
      </p:sp>
      <p:sp>
        <p:nvSpPr>
          <p:cNvPr id="3" name="Content Placeholder 2">
            <a:extLst>
              <a:ext uri="{FF2B5EF4-FFF2-40B4-BE49-F238E27FC236}">
                <a16:creationId xmlns:a16="http://schemas.microsoft.com/office/drawing/2014/main" id="{CD40FE7B-1052-472B-9850-59219F60ABAF}"/>
              </a:ext>
            </a:extLst>
          </p:cNvPr>
          <p:cNvSpPr>
            <a:spLocks noGrp="1"/>
          </p:cNvSpPr>
          <p:nvPr>
            <p:ph idx="1"/>
          </p:nvPr>
        </p:nvSpPr>
        <p:spPr>
          <a:xfrm>
            <a:off x="407785" y="887651"/>
            <a:ext cx="5995794" cy="5970349"/>
          </a:xfrm>
        </p:spPr>
        <p:txBody>
          <a:bodyPr numCol="1">
            <a:noAutofit/>
          </a:bodyPr>
          <a:lstStyle/>
          <a:p>
            <a:pPr marL="0" indent="0" algn="just">
              <a:buClr>
                <a:schemeClr val="accent1"/>
              </a:buClr>
              <a:buNone/>
            </a:pPr>
            <a:r>
              <a:rPr lang="en-US" sz="2000" dirty="0">
                <a:latin typeface="Georgia" panose="02040502050405020303" pitchFamily="18" charset="0"/>
                <a:cs typeface="Times New Roman" panose="02020603050405020304" pitchFamily="18" charset="0"/>
              </a:rPr>
              <a:t>This work is designed to investigate the impact of geochemical rock-fluid reactions on permeability of Caney Shale</a:t>
            </a:r>
          </a:p>
          <a:p>
            <a:pPr marL="0" indent="0" algn="just">
              <a:buClr>
                <a:schemeClr val="accent1"/>
              </a:buClr>
              <a:buNone/>
            </a:pPr>
            <a:r>
              <a:rPr lang="en-US" sz="2000" dirty="0">
                <a:latin typeface="Georgia" panose="02040502050405020303" pitchFamily="18" charset="0"/>
                <a:cs typeface="Times New Roman" panose="02020603050405020304" pitchFamily="18" charset="0"/>
              </a:rPr>
              <a:t>The following sub-objectives culminate in achieving this objective:</a:t>
            </a:r>
          </a:p>
          <a:p>
            <a:pPr marL="0" indent="0" algn="just">
              <a:buClr>
                <a:schemeClr val="accent1"/>
              </a:buClr>
              <a:buNone/>
            </a:pPr>
            <a:endParaRPr lang="en-US" sz="1050" dirty="0">
              <a:latin typeface="Georgia" panose="02040502050405020303" pitchFamily="18" charset="0"/>
              <a:cs typeface="Times New Roman" panose="02020603050405020304" pitchFamily="18" charset="0"/>
            </a:endParaRPr>
          </a:p>
          <a:p>
            <a:pPr marL="342900" marR="0" lvl="0" indent="-342900" algn="just">
              <a:lnSpc>
                <a:spcPct val="115000"/>
              </a:lnSpc>
              <a:spcBef>
                <a:spcPts val="0"/>
              </a:spcBef>
              <a:spcAft>
                <a:spcPts val="0"/>
              </a:spcAft>
              <a:buFont typeface="+mj-lt"/>
              <a:buAutoNum type="arabicPeriod"/>
            </a:pPr>
            <a:r>
              <a:rPr lang="en-US" sz="16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Evaluating the mineralogy of Caney Shale in South Central Oklahoma Province (SCOOP)</a:t>
            </a:r>
          </a:p>
          <a:p>
            <a:pPr marL="342900" marR="0" lvl="0" indent="-342900" algn="just">
              <a:lnSpc>
                <a:spcPct val="115000"/>
              </a:lnSpc>
              <a:spcBef>
                <a:spcPts val="0"/>
              </a:spcBef>
              <a:spcAft>
                <a:spcPts val="0"/>
              </a:spcAft>
              <a:buFont typeface="+mj-lt"/>
              <a:buAutoNum type="arabicPeriod"/>
            </a:pPr>
            <a:r>
              <a:rPr lang="en-US" sz="1600" dirty="0">
                <a:solidFill>
                  <a:srgbClr val="000000"/>
                </a:solidFill>
                <a:latin typeface="Georgia" panose="02040502050405020303" pitchFamily="18" charset="0"/>
                <a:ea typeface="Calibri" panose="020F0502020204030204" pitchFamily="34" charset="0"/>
                <a:cs typeface="Times New Roman" panose="02020603050405020304" pitchFamily="18" charset="0"/>
              </a:rPr>
              <a:t>Understanding the</a:t>
            </a:r>
            <a:r>
              <a:rPr lang="en-US" sz="16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 microstructural configuration and spatial heterogeneity of the Caney Shale</a:t>
            </a:r>
          </a:p>
          <a:p>
            <a:pPr marL="342900" marR="0" lvl="0" indent="-342900" algn="just">
              <a:lnSpc>
                <a:spcPct val="115000"/>
              </a:lnSpc>
              <a:spcBef>
                <a:spcPts val="0"/>
              </a:spcBef>
              <a:spcAft>
                <a:spcPts val="0"/>
              </a:spcAft>
              <a:buFont typeface="+mj-lt"/>
              <a:buAutoNum type="arabicPeriod"/>
            </a:pPr>
            <a:r>
              <a:rPr lang="en-US" sz="16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To evaluate potential geochemical rock-fluid interactions in Caney Shale</a:t>
            </a:r>
            <a:endParaRPr lang="en-US" sz="1600" dirty="0">
              <a:effectLst/>
              <a:latin typeface="Georgia" panose="02040502050405020303" pitchFamily="18"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Font typeface="+mj-lt"/>
              <a:buAutoNum type="arabicPeriod"/>
            </a:pPr>
            <a:r>
              <a:rPr lang="en-US" sz="16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To identify the mechanisms controlling geochemical rock-fluid interaction in the Caney Shale and the factors that enhance or reduce these mechanisms</a:t>
            </a:r>
            <a:endParaRPr lang="en-US" sz="1600" dirty="0">
              <a:effectLst/>
              <a:latin typeface="Georgia" panose="02040502050405020303" pitchFamily="18"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800"/>
              </a:spcAft>
              <a:buFont typeface="+mj-lt"/>
              <a:buAutoNum type="arabicPeriod"/>
            </a:pPr>
            <a:r>
              <a:rPr lang="en-US" sz="16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To assess the impact of rock-fluid interactions on evolution of petrophysical (permeability and porosity) and mechanical properties of Caney Shale</a:t>
            </a:r>
            <a:endParaRPr lang="en-US" sz="1600" dirty="0">
              <a:effectLst/>
              <a:latin typeface="Georgia" panose="02040502050405020303" pitchFamily="18" charset="0"/>
              <a:ea typeface="Calibri" panose="020F0502020204030204" pitchFamily="34" charset="0"/>
              <a:cs typeface="Times New Roman" panose="02020603050405020304" pitchFamily="18" charset="0"/>
            </a:endParaRPr>
          </a:p>
          <a:p>
            <a:pPr marL="285750" indent="-285750" algn="just">
              <a:buClr>
                <a:schemeClr val="accent1"/>
              </a:buClr>
            </a:pPr>
            <a:endParaRPr lang="en-US" sz="1600" dirty="0">
              <a:latin typeface="Georgia" panose="02040502050405020303"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C73BC8CA-E427-FD63-88D4-69B72337A2B7}"/>
              </a:ext>
            </a:extLst>
          </p:cNvPr>
          <p:cNvSpPr txBox="1"/>
          <p:nvPr/>
        </p:nvSpPr>
        <p:spPr>
          <a:xfrm>
            <a:off x="6568491" y="5858780"/>
            <a:ext cx="4950220" cy="830997"/>
          </a:xfrm>
          <a:prstGeom prst="rect">
            <a:avLst/>
          </a:prstGeom>
          <a:noFill/>
        </p:spPr>
        <p:txBody>
          <a:bodyPr wrap="square" rtlCol="0">
            <a:spAutoFit/>
          </a:bodyPr>
          <a:lstStyle/>
          <a:p>
            <a:pPr algn="just"/>
            <a:r>
              <a:rPr lang="en-US" sz="1600" i="1" dirty="0">
                <a:solidFill>
                  <a:schemeClr val="accent2">
                    <a:lumMod val="75000"/>
                  </a:schemeClr>
                </a:solidFill>
                <a:latin typeface="Georgia" panose="02040502050405020303" pitchFamily="18" charset="0"/>
                <a:ea typeface="Times New Roman" panose="02020603050405020304" pitchFamily="18" charset="0"/>
              </a:rPr>
              <a:t>Fracture and near-fracture Rock-Fluid Interaction following hydraulic fracturing of reservoir formation</a:t>
            </a:r>
          </a:p>
        </p:txBody>
      </p:sp>
      <p:pic>
        <p:nvPicPr>
          <p:cNvPr id="6" name="Picture 5" descr="A picture containing timeline">
            <a:extLst>
              <a:ext uri="{FF2B5EF4-FFF2-40B4-BE49-F238E27FC236}">
                <a16:creationId xmlns:a16="http://schemas.microsoft.com/office/drawing/2014/main" id="{21516D6C-706C-9245-EF21-4B52CFABA41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3520" t="3516" r="2577" b="3214"/>
          <a:stretch/>
        </p:blipFill>
        <p:spPr bwMode="auto">
          <a:xfrm>
            <a:off x="6568490" y="834695"/>
            <a:ext cx="5058265" cy="5024085"/>
          </a:xfrm>
          <a:prstGeom prst="rect">
            <a:avLst/>
          </a:prstGeom>
          <a:noFill/>
          <a:ln>
            <a:noFill/>
          </a:ln>
        </p:spPr>
      </p:pic>
    </p:spTree>
    <p:extLst>
      <p:ext uri="{BB962C8B-B14F-4D97-AF65-F5344CB8AC3E}">
        <p14:creationId xmlns:p14="http://schemas.microsoft.com/office/powerpoint/2010/main" val="16635808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9</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72481" y="737074"/>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FD474DCE-CA12-43A8-9D23-023B43BDAB61}" type="datetime1">
              <a:rPr lang="en-US" smtClean="0"/>
              <a:t>04-Apr-24</a:t>
            </a:fld>
            <a:endParaRPr lang="en-US" dirty="0"/>
          </a:p>
        </p:txBody>
      </p:sp>
      <p:sp>
        <p:nvSpPr>
          <p:cNvPr id="2" name="Title 1">
            <a:extLst>
              <a:ext uri="{FF2B5EF4-FFF2-40B4-BE49-F238E27FC236}">
                <a16:creationId xmlns:a16="http://schemas.microsoft.com/office/drawing/2014/main" id="{CD559ABF-7121-2D81-F3F0-B9AF34ECAC19}"/>
              </a:ext>
            </a:extLst>
          </p:cNvPr>
          <p:cNvSpPr>
            <a:spLocks noGrp="1"/>
          </p:cNvSpPr>
          <p:nvPr>
            <p:ph type="title"/>
          </p:nvPr>
        </p:nvSpPr>
        <p:spPr>
          <a:xfrm>
            <a:off x="838200" y="227275"/>
            <a:ext cx="10515600" cy="536749"/>
          </a:xfrm>
        </p:spPr>
        <p:txBody>
          <a:bodyPr>
            <a:noAutofit/>
          </a:bodyPr>
          <a:lstStyle/>
          <a:p>
            <a:pPr algn="ctr"/>
            <a:r>
              <a:rPr lang="en-US" sz="2800" b="1" dirty="0">
                <a:solidFill>
                  <a:srgbClr val="002060"/>
                </a:solidFill>
                <a:latin typeface="Georgia" panose="02040502050405020303" pitchFamily="18" charset="0"/>
              </a:rPr>
              <a:t>MATERIALS</a:t>
            </a:r>
            <a:r>
              <a:rPr lang="en-US" sz="2800" b="1" dirty="0">
                <a:solidFill>
                  <a:schemeClr val="accent4">
                    <a:lumMod val="50000"/>
                  </a:schemeClr>
                </a:solidFill>
                <a:latin typeface="Georgia" panose="02040502050405020303" pitchFamily="18" charset="0"/>
                <a:cs typeface="Times New Roman" panose="02020603050405020304" pitchFamily="18" charset="0"/>
              </a:rPr>
              <a:t> </a:t>
            </a:r>
            <a:r>
              <a:rPr lang="en-US" sz="2800" b="1" dirty="0">
                <a:solidFill>
                  <a:srgbClr val="002060"/>
                </a:solidFill>
                <a:latin typeface="Georgia" panose="02040502050405020303" pitchFamily="18" charset="0"/>
              </a:rPr>
              <a:t>AND METHODLOGY</a:t>
            </a:r>
            <a:endParaRPr lang="en-US" sz="2800" b="1" dirty="0">
              <a:solidFill>
                <a:srgbClr val="002060"/>
              </a:solidFill>
              <a:latin typeface="Georgia" panose="02040502050405020303" pitchFamily="18" charset="0"/>
              <a:cs typeface="Times New Roman" panose="02020603050405020304" pitchFamily="18" charset="0"/>
            </a:endParaRPr>
          </a:p>
        </p:txBody>
      </p:sp>
      <p:sp>
        <p:nvSpPr>
          <p:cNvPr id="3" name="TextBox 2">
            <a:extLst>
              <a:ext uri="{FF2B5EF4-FFF2-40B4-BE49-F238E27FC236}">
                <a16:creationId xmlns:a16="http://schemas.microsoft.com/office/drawing/2014/main" id="{BCF80843-FD84-1C8D-605A-0059A8E42337}"/>
              </a:ext>
            </a:extLst>
          </p:cNvPr>
          <p:cNvSpPr txBox="1"/>
          <p:nvPr/>
        </p:nvSpPr>
        <p:spPr>
          <a:xfrm>
            <a:off x="172481" y="882182"/>
            <a:ext cx="6281042" cy="5632311"/>
          </a:xfrm>
          <a:prstGeom prst="rect">
            <a:avLst/>
          </a:prstGeom>
          <a:noFill/>
        </p:spPr>
        <p:txBody>
          <a:bodyPr wrap="square" rtlCol="0">
            <a:spAutoFit/>
          </a:bodyPr>
          <a:lstStyle/>
          <a:p>
            <a:pPr algn="just"/>
            <a:r>
              <a:rPr lang="en-US" sz="2000" dirty="0">
                <a:solidFill>
                  <a:prstClr val="black"/>
                </a:solidFill>
                <a:latin typeface="Georgia" panose="02040502050405020303" pitchFamily="18" charset="0"/>
                <a:cs typeface="Times New Roman" panose="02020603050405020304" pitchFamily="18" charset="0"/>
              </a:rPr>
              <a:t>Rock samples used for this experiment are recovered from two different wells as follows:</a:t>
            </a:r>
          </a:p>
          <a:p>
            <a:pPr marL="342900" indent="-342900" algn="just">
              <a:buFont typeface="Arial" panose="020B0604020202020204" pitchFamily="34" charset="0"/>
              <a:buChar char="•"/>
            </a:pPr>
            <a:endParaRPr lang="en-US" sz="1000" dirty="0">
              <a:solidFill>
                <a:prstClr val="black"/>
              </a:solidFill>
              <a:latin typeface="Georgia" panose="02040502050405020303" pitchFamily="18" charset="0"/>
              <a:cs typeface="Times New Roman" panose="02020603050405020304" pitchFamily="18" charset="0"/>
            </a:endParaRPr>
          </a:p>
          <a:p>
            <a:pPr marL="342900" indent="-342900" algn="just">
              <a:buFont typeface="Arial" panose="020B0604020202020204" pitchFamily="34" charset="0"/>
              <a:buChar char="•"/>
            </a:pPr>
            <a:r>
              <a:rPr lang="en-US" sz="2000" dirty="0">
                <a:solidFill>
                  <a:prstClr val="black"/>
                </a:solidFill>
                <a:latin typeface="Georgia" panose="02040502050405020303" pitchFamily="18" charset="0"/>
                <a:cs typeface="Times New Roman" panose="02020603050405020304" pitchFamily="18" charset="0"/>
              </a:rPr>
              <a:t>Well 1: </a:t>
            </a:r>
          </a:p>
          <a:p>
            <a:pPr marL="800100" lvl="1" indent="-342900" algn="just">
              <a:buFont typeface="Arial" panose="020B0604020202020204" pitchFamily="34" charset="0"/>
              <a:buChar char="•"/>
            </a:pPr>
            <a:r>
              <a:rPr lang="en-US" sz="2000" dirty="0">
                <a:solidFill>
                  <a:prstClr val="black"/>
                </a:solidFill>
                <a:latin typeface="Georgia" panose="02040502050405020303" pitchFamily="18" charset="0"/>
                <a:cs typeface="Times New Roman" panose="02020603050405020304" pitchFamily="18" charset="0"/>
              </a:rPr>
              <a:t>Vertical well across entire Caney Shale</a:t>
            </a:r>
          </a:p>
          <a:p>
            <a:pPr marL="800100" lvl="1" indent="-342900" algn="just">
              <a:buFont typeface="Arial" panose="020B0604020202020204" pitchFamily="34" charset="0"/>
              <a:buChar char="•"/>
            </a:pPr>
            <a:r>
              <a:rPr lang="en-US" sz="2000" dirty="0">
                <a:solidFill>
                  <a:prstClr val="black"/>
                </a:solidFill>
                <a:latin typeface="Georgia" panose="02040502050405020303" pitchFamily="18" charset="0"/>
                <a:cs typeface="Times New Roman" panose="02020603050405020304" pitchFamily="18" charset="0"/>
              </a:rPr>
              <a:t>Samples are recovered as cored-rock</a:t>
            </a:r>
          </a:p>
          <a:p>
            <a:pPr marL="342900" indent="-342900" algn="just">
              <a:buFont typeface="Arial" panose="020B0604020202020204" pitchFamily="34" charset="0"/>
              <a:buChar char="•"/>
            </a:pPr>
            <a:endParaRPr lang="en-US" sz="1000" dirty="0">
              <a:solidFill>
                <a:prstClr val="black"/>
              </a:solidFill>
              <a:latin typeface="Georgia" panose="02040502050405020303" pitchFamily="18" charset="0"/>
              <a:cs typeface="Times New Roman" panose="02020603050405020304" pitchFamily="18" charset="0"/>
            </a:endParaRPr>
          </a:p>
          <a:p>
            <a:pPr marL="342900" indent="-342900" algn="just">
              <a:buFont typeface="Arial" panose="020B0604020202020204" pitchFamily="34" charset="0"/>
              <a:buChar char="•"/>
            </a:pPr>
            <a:r>
              <a:rPr lang="en-US" sz="2000" dirty="0">
                <a:solidFill>
                  <a:prstClr val="black"/>
                </a:solidFill>
                <a:latin typeface="Georgia" panose="02040502050405020303" pitchFamily="18" charset="0"/>
                <a:cs typeface="Times New Roman" panose="02020603050405020304" pitchFamily="18" charset="0"/>
              </a:rPr>
              <a:t>Well 2:</a:t>
            </a:r>
          </a:p>
          <a:p>
            <a:pPr marL="800100" lvl="1" indent="-342900" algn="just">
              <a:buFont typeface="Arial" panose="020B0604020202020204" pitchFamily="34" charset="0"/>
              <a:buChar char="•"/>
            </a:pPr>
            <a:r>
              <a:rPr lang="en-US" sz="2000" dirty="0">
                <a:solidFill>
                  <a:prstClr val="black"/>
                </a:solidFill>
                <a:latin typeface="Georgia" panose="02040502050405020303" pitchFamily="18" charset="0"/>
                <a:cs typeface="Times New Roman" panose="02020603050405020304" pitchFamily="18" charset="0"/>
              </a:rPr>
              <a:t> Horizontal well drilled within Reservoir 3</a:t>
            </a:r>
          </a:p>
          <a:p>
            <a:pPr marL="800100" lvl="1" indent="-342900" algn="just">
              <a:buFont typeface="Arial" panose="020B0604020202020204" pitchFamily="34" charset="0"/>
              <a:buChar char="•"/>
            </a:pPr>
            <a:r>
              <a:rPr lang="en-US" sz="2000" dirty="0">
                <a:solidFill>
                  <a:prstClr val="black"/>
                </a:solidFill>
                <a:latin typeface="Georgia" panose="02040502050405020303" pitchFamily="18" charset="0"/>
                <a:cs typeface="Times New Roman" panose="02020603050405020304" pitchFamily="18" charset="0"/>
              </a:rPr>
              <a:t> Samples are recovered as rock-cuttings at 1000ft intervals</a:t>
            </a:r>
          </a:p>
          <a:p>
            <a:pPr marL="800100" lvl="1" indent="-342900" algn="just">
              <a:buFont typeface="Arial" panose="020B0604020202020204" pitchFamily="34" charset="0"/>
              <a:buChar char="•"/>
            </a:pPr>
            <a:endParaRPr lang="en-US" sz="2000" dirty="0">
              <a:solidFill>
                <a:prstClr val="black"/>
              </a:solidFill>
              <a:latin typeface="Georgia" panose="02040502050405020303" pitchFamily="18" charset="0"/>
              <a:cs typeface="Times New Roman" panose="02020603050405020304" pitchFamily="18" charset="0"/>
            </a:endParaRPr>
          </a:p>
          <a:p>
            <a:pPr algn="just"/>
            <a:r>
              <a:rPr lang="en-US" sz="2000" dirty="0">
                <a:solidFill>
                  <a:prstClr val="black"/>
                </a:solidFill>
                <a:latin typeface="Georgia" panose="02040502050405020303" pitchFamily="18" charset="0"/>
                <a:cs typeface="Times New Roman" panose="02020603050405020304" pitchFamily="18" charset="0"/>
              </a:rPr>
              <a:t>Rock samples are prepared and ground into powders with average particle size of 30µm</a:t>
            </a:r>
          </a:p>
          <a:p>
            <a:pPr marL="342900" indent="-342900" algn="just">
              <a:buFont typeface="Arial" panose="020B0604020202020204" pitchFamily="34" charset="0"/>
              <a:buChar char="•"/>
            </a:pPr>
            <a:endParaRPr lang="en-US" sz="2000" dirty="0">
              <a:solidFill>
                <a:prstClr val="black"/>
              </a:solidFill>
              <a:latin typeface="Georgia" panose="02040502050405020303" pitchFamily="18" charset="0"/>
              <a:cs typeface="Times New Roman" panose="02020603050405020304" pitchFamily="18" charset="0"/>
            </a:endParaRPr>
          </a:p>
          <a:p>
            <a:pPr algn="just"/>
            <a:r>
              <a:rPr lang="en-US" sz="2000" dirty="0">
                <a:solidFill>
                  <a:prstClr val="black"/>
                </a:solidFill>
                <a:latin typeface="Georgia" panose="02040502050405020303" pitchFamily="18" charset="0"/>
                <a:cs typeface="Times New Roman" panose="02020603050405020304" pitchFamily="18" charset="0"/>
              </a:rPr>
              <a:t>Field Fracturing Fluid and Field Produced Brines recovered from Caney Shale were the main reacting fluids. Deionized water was used as a standard for comparison</a:t>
            </a:r>
          </a:p>
        </p:txBody>
      </p:sp>
      <p:sp>
        <p:nvSpPr>
          <p:cNvPr id="5" name="TextBox 4">
            <a:extLst>
              <a:ext uri="{FF2B5EF4-FFF2-40B4-BE49-F238E27FC236}">
                <a16:creationId xmlns:a16="http://schemas.microsoft.com/office/drawing/2014/main" id="{0261FDBF-B478-256A-2BA3-FBF75FC8E74D}"/>
              </a:ext>
            </a:extLst>
          </p:cNvPr>
          <p:cNvSpPr txBox="1"/>
          <p:nvPr/>
        </p:nvSpPr>
        <p:spPr>
          <a:xfrm>
            <a:off x="6482837" y="5398036"/>
            <a:ext cx="5407546" cy="1323439"/>
          </a:xfrm>
          <a:prstGeom prst="rect">
            <a:avLst/>
          </a:prstGeom>
          <a:noFill/>
        </p:spPr>
        <p:txBody>
          <a:bodyPr wrap="square" rtlCol="0">
            <a:spAutoFit/>
          </a:bodyPr>
          <a:lstStyle/>
          <a:p>
            <a:pPr algn="just"/>
            <a:r>
              <a:rPr lang="en-US" sz="1600" i="1" dirty="0">
                <a:solidFill>
                  <a:schemeClr val="accent2">
                    <a:lumMod val="75000"/>
                  </a:schemeClr>
                </a:solidFill>
                <a:latin typeface="Georgia" panose="02040502050405020303" pitchFamily="18" charset="0"/>
                <a:ea typeface="Times New Roman" panose="02020603050405020304" pitchFamily="18" charset="0"/>
              </a:rPr>
              <a:t>Relative positions of two wells and sample locations: Samples V1 to V5 are cored-rocks from five (5) zones of the formation. H1 to H3 are rock cuttings spaced 1000ft horizontally at approximately the same vertical depth (Schematic not drawn to scale)</a:t>
            </a:r>
          </a:p>
        </p:txBody>
      </p:sp>
      <p:grpSp>
        <p:nvGrpSpPr>
          <p:cNvPr id="6" name="Group 5">
            <a:extLst>
              <a:ext uri="{FF2B5EF4-FFF2-40B4-BE49-F238E27FC236}">
                <a16:creationId xmlns:a16="http://schemas.microsoft.com/office/drawing/2014/main" id="{12F90C29-C219-0B9D-DE2E-E95FEB0359CE}"/>
              </a:ext>
            </a:extLst>
          </p:cNvPr>
          <p:cNvGrpSpPr/>
          <p:nvPr/>
        </p:nvGrpSpPr>
        <p:grpSpPr>
          <a:xfrm>
            <a:off x="6482837" y="631132"/>
            <a:ext cx="5203822" cy="4899797"/>
            <a:chOff x="-212656" y="0"/>
            <a:chExt cx="3270816" cy="3612727"/>
          </a:xfrm>
        </p:grpSpPr>
        <p:grpSp>
          <p:nvGrpSpPr>
            <p:cNvPr id="7" name="Group 6">
              <a:extLst>
                <a:ext uri="{FF2B5EF4-FFF2-40B4-BE49-F238E27FC236}">
                  <a16:creationId xmlns:a16="http://schemas.microsoft.com/office/drawing/2014/main" id="{CE54126E-2B33-4CF1-E7F1-A11452AB86F5}"/>
                </a:ext>
              </a:extLst>
            </p:cNvPr>
            <p:cNvGrpSpPr/>
            <p:nvPr/>
          </p:nvGrpSpPr>
          <p:grpSpPr>
            <a:xfrm>
              <a:off x="-212656" y="0"/>
              <a:ext cx="3270816" cy="3612727"/>
              <a:chOff x="-212656" y="0"/>
              <a:chExt cx="3270816" cy="3612727"/>
            </a:xfrm>
          </p:grpSpPr>
          <p:sp>
            <p:nvSpPr>
              <p:cNvPr id="13" name="Rectangle 12">
                <a:extLst>
                  <a:ext uri="{FF2B5EF4-FFF2-40B4-BE49-F238E27FC236}">
                    <a16:creationId xmlns:a16="http://schemas.microsoft.com/office/drawing/2014/main" id="{03209649-93E0-0849-A75B-170519CF15BC}"/>
                  </a:ext>
                </a:extLst>
              </p:cNvPr>
              <p:cNvSpPr/>
              <p:nvPr/>
            </p:nvSpPr>
            <p:spPr>
              <a:xfrm>
                <a:off x="21734" y="317880"/>
                <a:ext cx="42181" cy="3294847"/>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4" name="Rectangle 13">
                <a:extLst>
                  <a:ext uri="{FF2B5EF4-FFF2-40B4-BE49-F238E27FC236}">
                    <a16:creationId xmlns:a16="http://schemas.microsoft.com/office/drawing/2014/main" id="{A1C7917B-1155-6924-AB83-6CD1C9856947}"/>
                  </a:ext>
                </a:extLst>
              </p:cNvPr>
              <p:cNvSpPr/>
              <p:nvPr/>
            </p:nvSpPr>
            <p:spPr>
              <a:xfrm>
                <a:off x="3000375" y="247650"/>
                <a:ext cx="57150" cy="24003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16" name="Group 15">
                <a:extLst>
                  <a:ext uri="{FF2B5EF4-FFF2-40B4-BE49-F238E27FC236}">
                    <a16:creationId xmlns:a16="http://schemas.microsoft.com/office/drawing/2014/main" id="{1242E8E8-4251-CE06-CC81-78B6D0552DD1}"/>
                  </a:ext>
                </a:extLst>
              </p:cNvPr>
              <p:cNvGrpSpPr/>
              <p:nvPr/>
            </p:nvGrpSpPr>
            <p:grpSpPr>
              <a:xfrm>
                <a:off x="-212656" y="0"/>
                <a:ext cx="3270816" cy="3486150"/>
                <a:chOff x="-212656" y="0"/>
                <a:chExt cx="3270816" cy="3486150"/>
              </a:xfrm>
            </p:grpSpPr>
            <p:grpSp>
              <p:nvGrpSpPr>
                <p:cNvPr id="17" name="Group 16">
                  <a:extLst>
                    <a:ext uri="{FF2B5EF4-FFF2-40B4-BE49-F238E27FC236}">
                      <a16:creationId xmlns:a16="http://schemas.microsoft.com/office/drawing/2014/main" id="{597975DE-4D1D-AFF9-2FBC-80BA5A703CB6}"/>
                    </a:ext>
                  </a:extLst>
                </p:cNvPr>
                <p:cNvGrpSpPr/>
                <p:nvPr/>
              </p:nvGrpSpPr>
              <p:grpSpPr>
                <a:xfrm>
                  <a:off x="60859" y="295275"/>
                  <a:ext cx="2939516" cy="3190875"/>
                  <a:chOff x="-386816" y="0"/>
                  <a:chExt cx="2939516" cy="3190875"/>
                </a:xfrm>
              </p:grpSpPr>
              <p:sp>
                <p:nvSpPr>
                  <p:cNvPr id="43" name="Rectangle 42">
                    <a:extLst>
                      <a:ext uri="{FF2B5EF4-FFF2-40B4-BE49-F238E27FC236}">
                        <a16:creationId xmlns:a16="http://schemas.microsoft.com/office/drawing/2014/main" id="{1BD0A5F0-34D0-00BB-E088-02586B86E9AB}"/>
                      </a:ext>
                    </a:extLst>
                  </p:cNvPr>
                  <p:cNvSpPr/>
                  <p:nvPr/>
                </p:nvSpPr>
                <p:spPr>
                  <a:xfrm>
                    <a:off x="-386816" y="0"/>
                    <a:ext cx="2939516" cy="781050"/>
                  </a:xfrm>
                  <a:prstGeom prst="rect">
                    <a:avLst/>
                  </a:prstGeom>
                  <a:blipFill>
                    <a:blip r:embed="rId2">
                      <a:extLst>
                        <a:ext uri="{BEBA8EAE-BF5A-486C-A8C5-ECC9F3942E4B}">
                          <a14:imgProps xmlns:a14="http://schemas.microsoft.com/office/drawing/2010/main">
                            <a14:imgLayer r:embed="rId3">
                              <a14:imgEffect>
                                <a14:colorTemperature colorTemp="4700"/>
                              </a14:imgEffect>
                            </a14:imgLayer>
                          </a14:imgProps>
                        </a:ext>
                      </a:extLst>
                    </a:blip>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44" name="Rectangle 43">
                    <a:extLst>
                      <a:ext uri="{FF2B5EF4-FFF2-40B4-BE49-F238E27FC236}">
                        <a16:creationId xmlns:a16="http://schemas.microsoft.com/office/drawing/2014/main" id="{370C0FA9-ED37-1311-C863-20B0403A309B}"/>
                      </a:ext>
                    </a:extLst>
                  </p:cNvPr>
                  <p:cNvSpPr/>
                  <p:nvPr/>
                </p:nvSpPr>
                <p:spPr>
                  <a:xfrm>
                    <a:off x="-386816" y="781050"/>
                    <a:ext cx="2939516" cy="409575"/>
                  </a:xfrm>
                  <a:prstGeom prst="rect">
                    <a:avLst/>
                  </a:prstGeom>
                  <a:blipFill>
                    <a:blip r:embed="rId4">
                      <a:duotone>
                        <a:prstClr val="black"/>
                        <a:schemeClr val="tx2">
                          <a:tint val="45000"/>
                          <a:satMod val="400000"/>
                        </a:schemeClr>
                      </a:duotone>
                    </a:blip>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45" name="Rectangle 44">
                    <a:extLst>
                      <a:ext uri="{FF2B5EF4-FFF2-40B4-BE49-F238E27FC236}">
                        <a16:creationId xmlns:a16="http://schemas.microsoft.com/office/drawing/2014/main" id="{EC7A2EF2-E814-00CF-BB98-67DCBE58925A}"/>
                      </a:ext>
                    </a:extLst>
                  </p:cNvPr>
                  <p:cNvSpPr/>
                  <p:nvPr/>
                </p:nvSpPr>
                <p:spPr>
                  <a:xfrm>
                    <a:off x="-386816" y="1190625"/>
                    <a:ext cx="2939516" cy="314325"/>
                  </a:xfrm>
                  <a:prstGeom prst="rect">
                    <a:avLst/>
                  </a:prstGeom>
                  <a:blipFill>
                    <a:blip r:embed="rId2">
                      <a:extLst>
                        <a:ext uri="{BEBA8EAE-BF5A-486C-A8C5-ECC9F3942E4B}">
                          <a14:imgProps xmlns:a14="http://schemas.microsoft.com/office/drawing/2010/main">
                            <a14:imgLayer r:embed="rId3">
                              <a14:imgEffect>
                                <a14:colorTemperature colorTemp="4700"/>
                              </a14:imgEffect>
                            </a14:imgLayer>
                          </a14:imgProps>
                        </a:ext>
                      </a:extLst>
                    </a:blip>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46" name="Rectangle 45">
                    <a:extLst>
                      <a:ext uri="{FF2B5EF4-FFF2-40B4-BE49-F238E27FC236}">
                        <a16:creationId xmlns:a16="http://schemas.microsoft.com/office/drawing/2014/main" id="{2CCCDF01-8615-148D-CEEC-206B7A32300F}"/>
                      </a:ext>
                    </a:extLst>
                  </p:cNvPr>
                  <p:cNvSpPr/>
                  <p:nvPr/>
                </p:nvSpPr>
                <p:spPr>
                  <a:xfrm>
                    <a:off x="-386816" y="1504950"/>
                    <a:ext cx="2939516" cy="571500"/>
                  </a:xfrm>
                  <a:prstGeom prst="rect">
                    <a:avLst/>
                  </a:prstGeom>
                  <a:blipFill>
                    <a:blip r:embed="rId4">
                      <a:duotone>
                        <a:prstClr val="black"/>
                        <a:schemeClr val="tx2">
                          <a:tint val="45000"/>
                          <a:satMod val="400000"/>
                        </a:schemeClr>
                      </a:duotone>
                    </a:blip>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47" name="Rectangle 46">
                    <a:extLst>
                      <a:ext uri="{FF2B5EF4-FFF2-40B4-BE49-F238E27FC236}">
                        <a16:creationId xmlns:a16="http://schemas.microsoft.com/office/drawing/2014/main" id="{8D7AE682-C86C-21F3-A56E-265ABF697B40}"/>
                      </a:ext>
                    </a:extLst>
                  </p:cNvPr>
                  <p:cNvSpPr/>
                  <p:nvPr/>
                </p:nvSpPr>
                <p:spPr>
                  <a:xfrm>
                    <a:off x="-386816" y="2076450"/>
                    <a:ext cx="2939516" cy="1114425"/>
                  </a:xfrm>
                  <a:prstGeom prst="rect">
                    <a:avLst/>
                  </a:prstGeom>
                  <a:blipFill>
                    <a:blip r:embed="rId2">
                      <a:extLst>
                        <a:ext uri="{BEBA8EAE-BF5A-486C-A8C5-ECC9F3942E4B}">
                          <a14:imgProps xmlns:a14="http://schemas.microsoft.com/office/drawing/2010/main">
                            <a14:imgLayer r:embed="rId3">
                              <a14:imgEffect>
                                <a14:colorTemperature colorTemp="4700"/>
                              </a14:imgEffect>
                            </a14:imgLayer>
                          </a14:imgProps>
                        </a:ext>
                      </a:extLst>
                    </a:blip>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mc:AlternateContent xmlns:mc="http://schemas.openxmlformats.org/markup-compatibility/2006" xmlns:p14="http://schemas.microsoft.com/office/powerpoint/2010/main">
              <mc:Choice Requires="p14">
                <p:contentPart p14:bwMode="auto" r:id="rId5">
                  <p14:nvContentPartPr>
                    <p14:cNvPr id="18" name="Ink 17">
                      <a:extLst>
                        <a:ext uri="{FF2B5EF4-FFF2-40B4-BE49-F238E27FC236}">
                          <a16:creationId xmlns:a16="http://schemas.microsoft.com/office/drawing/2014/main" id="{CA1D8F34-A497-60A7-2068-2DB5DFD885D6}"/>
                        </a:ext>
                      </a:extLst>
                    </p14:cNvPr>
                    <p14:cNvContentPartPr/>
                    <p14:nvPr/>
                  </p14:nvContentPartPr>
                  <p14:xfrm>
                    <a:off x="894080" y="2628265"/>
                    <a:ext cx="2124720" cy="421560"/>
                  </p14:xfrm>
                </p:contentPart>
              </mc:Choice>
              <mc:Fallback xmlns="">
                <p:pic>
                  <p:nvPicPr>
                    <p:cNvPr id="18" name="Ink 17">
                      <a:extLst>
                        <a:ext uri="{FF2B5EF4-FFF2-40B4-BE49-F238E27FC236}">
                          <a16:creationId xmlns:a16="http://schemas.microsoft.com/office/drawing/2014/main" id="{CA1D8F34-A497-60A7-2068-2DB5DFD885D6}"/>
                        </a:ext>
                      </a:extLst>
                    </p:cNvPr>
                    <p:cNvPicPr/>
                    <p:nvPr/>
                  </p:nvPicPr>
                  <p:blipFill>
                    <a:blip r:embed="rId6"/>
                    <a:stretch>
                      <a:fillRect/>
                    </a:stretch>
                  </p:blipFill>
                  <p:spPr>
                    <a:xfrm>
                      <a:off x="871453" y="2601735"/>
                      <a:ext cx="2169749" cy="474354"/>
                    </a:xfrm>
                    <a:prstGeom prst="rect">
                      <a:avLst/>
                    </a:prstGeom>
                  </p:spPr>
                </p:pic>
              </mc:Fallback>
            </mc:AlternateContent>
            <p:grpSp>
              <p:nvGrpSpPr>
                <p:cNvPr id="19" name="Group 18">
                  <a:extLst>
                    <a:ext uri="{FF2B5EF4-FFF2-40B4-BE49-F238E27FC236}">
                      <a16:creationId xmlns:a16="http://schemas.microsoft.com/office/drawing/2014/main" id="{075A5E13-30F3-C27F-0AED-D85749AC5D43}"/>
                    </a:ext>
                  </a:extLst>
                </p:cNvPr>
                <p:cNvGrpSpPr/>
                <p:nvPr/>
              </p:nvGrpSpPr>
              <p:grpSpPr>
                <a:xfrm>
                  <a:off x="-42862" y="547637"/>
                  <a:ext cx="731688" cy="2432864"/>
                  <a:chOff x="-42862" y="-42913"/>
                  <a:chExt cx="731688" cy="2432864"/>
                </a:xfrm>
              </p:grpSpPr>
              <p:sp>
                <p:nvSpPr>
                  <p:cNvPr id="32" name="Oval 31">
                    <a:extLst>
                      <a:ext uri="{FF2B5EF4-FFF2-40B4-BE49-F238E27FC236}">
                        <a16:creationId xmlns:a16="http://schemas.microsoft.com/office/drawing/2014/main" id="{9C3784DE-438E-E130-80A3-07F514CF559C}"/>
                      </a:ext>
                    </a:extLst>
                  </p:cNvPr>
                  <p:cNvSpPr/>
                  <p:nvPr/>
                </p:nvSpPr>
                <p:spPr>
                  <a:xfrm>
                    <a:off x="-24867" y="21377"/>
                    <a:ext cx="171450" cy="1524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3" name="Oval 32">
                    <a:extLst>
                      <a:ext uri="{FF2B5EF4-FFF2-40B4-BE49-F238E27FC236}">
                        <a16:creationId xmlns:a16="http://schemas.microsoft.com/office/drawing/2014/main" id="{E009E89F-F6A4-7482-A321-7CAC9DDED52C}"/>
                      </a:ext>
                    </a:extLst>
                  </p:cNvPr>
                  <p:cNvSpPr/>
                  <p:nvPr/>
                </p:nvSpPr>
                <p:spPr>
                  <a:xfrm>
                    <a:off x="-35626" y="624662"/>
                    <a:ext cx="171450" cy="1524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5" name="Oval 34">
                    <a:extLst>
                      <a:ext uri="{FF2B5EF4-FFF2-40B4-BE49-F238E27FC236}">
                        <a16:creationId xmlns:a16="http://schemas.microsoft.com/office/drawing/2014/main" id="{85C0A3E2-11B3-E54B-A53D-C50A30277AA9}"/>
                      </a:ext>
                    </a:extLst>
                  </p:cNvPr>
                  <p:cNvSpPr/>
                  <p:nvPr/>
                </p:nvSpPr>
                <p:spPr>
                  <a:xfrm>
                    <a:off x="-35626" y="1009649"/>
                    <a:ext cx="171450" cy="1524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6" name="Oval 35">
                    <a:extLst>
                      <a:ext uri="{FF2B5EF4-FFF2-40B4-BE49-F238E27FC236}">
                        <a16:creationId xmlns:a16="http://schemas.microsoft.com/office/drawing/2014/main" id="{4B70659B-A380-66E2-4BC5-0DB1F5EC4928}"/>
                      </a:ext>
                    </a:extLst>
                  </p:cNvPr>
                  <p:cNvSpPr/>
                  <p:nvPr/>
                </p:nvSpPr>
                <p:spPr>
                  <a:xfrm>
                    <a:off x="-42862" y="1419225"/>
                    <a:ext cx="171450" cy="1524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7" name="Oval 36">
                    <a:extLst>
                      <a:ext uri="{FF2B5EF4-FFF2-40B4-BE49-F238E27FC236}">
                        <a16:creationId xmlns:a16="http://schemas.microsoft.com/office/drawing/2014/main" id="{4131930C-667E-FCD8-8E39-25796F3CF9D4}"/>
                      </a:ext>
                    </a:extLst>
                  </p:cNvPr>
                  <p:cNvSpPr/>
                  <p:nvPr/>
                </p:nvSpPr>
                <p:spPr>
                  <a:xfrm>
                    <a:off x="-42862" y="2213788"/>
                    <a:ext cx="171450" cy="1524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8" name="Text Box 243">
                    <a:extLst>
                      <a:ext uri="{FF2B5EF4-FFF2-40B4-BE49-F238E27FC236}">
                        <a16:creationId xmlns:a16="http://schemas.microsoft.com/office/drawing/2014/main" id="{EAE3C384-D646-9B81-98E9-418169D3CFC5}"/>
                      </a:ext>
                    </a:extLst>
                  </p:cNvPr>
                  <p:cNvSpPr txBox="1"/>
                  <p:nvPr/>
                </p:nvSpPr>
                <p:spPr>
                  <a:xfrm>
                    <a:off x="115451" y="-42913"/>
                    <a:ext cx="516582" cy="276223"/>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b="1" dirty="0">
                        <a:solidFill>
                          <a:srgbClr val="002060"/>
                        </a:solidFill>
                        <a:effectLst/>
                        <a:latin typeface="Times New Roman" panose="02020603050405020304" pitchFamily="18" charset="0"/>
                        <a:ea typeface="Times New Roman" panose="02020603050405020304" pitchFamily="18" charset="0"/>
                      </a:rPr>
                      <a:t>V1</a:t>
                    </a:r>
                    <a:endParaRPr lang="en-US" dirty="0">
                      <a:effectLst/>
                      <a:latin typeface="Times New Roman" panose="02020603050405020304" pitchFamily="18" charset="0"/>
                      <a:ea typeface="Times New Roman" panose="02020603050405020304" pitchFamily="18" charset="0"/>
                    </a:endParaRPr>
                  </a:p>
                </p:txBody>
              </p:sp>
              <p:sp>
                <p:nvSpPr>
                  <p:cNvPr id="39" name="Text Box 244">
                    <a:extLst>
                      <a:ext uri="{FF2B5EF4-FFF2-40B4-BE49-F238E27FC236}">
                        <a16:creationId xmlns:a16="http://schemas.microsoft.com/office/drawing/2014/main" id="{C29E635F-0712-6FA3-DFD2-3926059FCC95}"/>
                      </a:ext>
                    </a:extLst>
                  </p:cNvPr>
                  <p:cNvSpPr txBox="1"/>
                  <p:nvPr/>
                </p:nvSpPr>
                <p:spPr>
                  <a:xfrm>
                    <a:off x="120538" y="570299"/>
                    <a:ext cx="568288" cy="28575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b="1" dirty="0">
                        <a:solidFill>
                          <a:srgbClr val="00B0F0"/>
                        </a:solidFill>
                        <a:effectLst/>
                        <a:latin typeface="Times New Roman" panose="02020603050405020304" pitchFamily="18" charset="0"/>
                        <a:ea typeface="Times New Roman" panose="02020603050405020304" pitchFamily="18" charset="0"/>
                      </a:rPr>
                      <a:t>V2</a:t>
                    </a:r>
                    <a:endParaRPr lang="en-US" dirty="0">
                      <a:solidFill>
                        <a:srgbClr val="00B0F0"/>
                      </a:solidFill>
                      <a:effectLst/>
                      <a:latin typeface="Times New Roman" panose="02020603050405020304" pitchFamily="18" charset="0"/>
                      <a:ea typeface="Times New Roman" panose="02020603050405020304" pitchFamily="18" charset="0"/>
                    </a:endParaRPr>
                  </a:p>
                </p:txBody>
              </p:sp>
              <p:sp>
                <p:nvSpPr>
                  <p:cNvPr id="40" name="Text Box 245">
                    <a:extLst>
                      <a:ext uri="{FF2B5EF4-FFF2-40B4-BE49-F238E27FC236}">
                        <a16:creationId xmlns:a16="http://schemas.microsoft.com/office/drawing/2014/main" id="{20C72316-0B79-785A-2EBC-36E1D8327FD2}"/>
                      </a:ext>
                    </a:extLst>
                  </p:cNvPr>
                  <p:cNvSpPr txBox="1"/>
                  <p:nvPr/>
                </p:nvSpPr>
                <p:spPr>
                  <a:xfrm>
                    <a:off x="129217" y="937234"/>
                    <a:ext cx="558762" cy="266699"/>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b="1" dirty="0">
                        <a:solidFill>
                          <a:srgbClr val="002060"/>
                        </a:solidFill>
                        <a:effectLst/>
                        <a:latin typeface="Times New Roman" panose="02020603050405020304" pitchFamily="18" charset="0"/>
                        <a:ea typeface="Times New Roman" panose="02020603050405020304" pitchFamily="18" charset="0"/>
                      </a:rPr>
                      <a:t>V3</a:t>
                    </a:r>
                    <a:endParaRPr lang="en-US" dirty="0">
                      <a:effectLst/>
                      <a:latin typeface="Times New Roman" panose="02020603050405020304" pitchFamily="18" charset="0"/>
                      <a:ea typeface="Times New Roman" panose="02020603050405020304" pitchFamily="18" charset="0"/>
                    </a:endParaRPr>
                  </a:p>
                </p:txBody>
              </p:sp>
              <p:sp>
                <p:nvSpPr>
                  <p:cNvPr id="41" name="Text Box 246">
                    <a:extLst>
                      <a:ext uri="{FF2B5EF4-FFF2-40B4-BE49-F238E27FC236}">
                        <a16:creationId xmlns:a16="http://schemas.microsoft.com/office/drawing/2014/main" id="{9324A55E-4C3F-5216-F7F3-E248776AB491}"/>
                      </a:ext>
                    </a:extLst>
                  </p:cNvPr>
                  <p:cNvSpPr txBox="1"/>
                  <p:nvPr/>
                </p:nvSpPr>
                <p:spPr>
                  <a:xfrm>
                    <a:off x="120538" y="1390234"/>
                    <a:ext cx="516582" cy="247274"/>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b="1" dirty="0">
                        <a:solidFill>
                          <a:srgbClr val="00B0F0"/>
                        </a:solidFill>
                        <a:effectLst/>
                        <a:latin typeface="Times New Roman" panose="02020603050405020304" pitchFamily="18" charset="0"/>
                        <a:ea typeface="Times New Roman" panose="02020603050405020304" pitchFamily="18" charset="0"/>
                      </a:rPr>
                      <a:t>V4</a:t>
                    </a:r>
                    <a:endParaRPr lang="en-US" dirty="0">
                      <a:solidFill>
                        <a:srgbClr val="00B0F0"/>
                      </a:solidFill>
                      <a:effectLst/>
                      <a:latin typeface="Times New Roman" panose="02020603050405020304" pitchFamily="18" charset="0"/>
                      <a:ea typeface="Times New Roman" panose="02020603050405020304" pitchFamily="18" charset="0"/>
                    </a:endParaRPr>
                  </a:p>
                </p:txBody>
              </p:sp>
              <p:sp>
                <p:nvSpPr>
                  <p:cNvPr id="42" name="Text Box 247">
                    <a:extLst>
                      <a:ext uri="{FF2B5EF4-FFF2-40B4-BE49-F238E27FC236}">
                        <a16:creationId xmlns:a16="http://schemas.microsoft.com/office/drawing/2014/main" id="{7E704D0E-A1B5-46E1-B69E-95F7D5D8AF48}"/>
                      </a:ext>
                    </a:extLst>
                  </p:cNvPr>
                  <p:cNvSpPr txBox="1"/>
                  <p:nvPr/>
                </p:nvSpPr>
                <p:spPr>
                  <a:xfrm>
                    <a:off x="135824" y="2142677"/>
                    <a:ext cx="502846" cy="247274"/>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b="1" dirty="0">
                        <a:solidFill>
                          <a:srgbClr val="002060"/>
                        </a:solidFill>
                        <a:effectLst/>
                        <a:latin typeface="Times New Roman" panose="02020603050405020304" pitchFamily="18" charset="0"/>
                        <a:ea typeface="Times New Roman" panose="02020603050405020304" pitchFamily="18" charset="0"/>
                      </a:rPr>
                      <a:t>V5</a:t>
                    </a:r>
                    <a:endParaRPr lang="en-US" dirty="0">
                      <a:effectLst/>
                      <a:latin typeface="Times New Roman" panose="02020603050405020304" pitchFamily="18" charset="0"/>
                      <a:ea typeface="Times New Roman" panose="02020603050405020304" pitchFamily="18" charset="0"/>
                    </a:endParaRPr>
                  </a:p>
                </p:txBody>
              </p:sp>
            </p:grpSp>
            <p:grpSp>
              <p:nvGrpSpPr>
                <p:cNvPr id="20" name="Group 19">
                  <a:extLst>
                    <a:ext uri="{FF2B5EF4-FFF2-40B4-BE49-F238E27FC236}">
                      <a16:creationId xmlns:a16="http://schemas.microsoft.com/office/drawing/2014/main" id="{37791E96-9F9B-31F5-29D6-9A2103D25607}"/>
                    </a:ext>
                  </a:extLst>
                </p:cNvPr>
                <p:cNvGrpSpPr/>
                <p:nvPr/>
              </p:nvGrpSpPr>
              <p:grpSpPr>
                <a:xfrm>
                  <a:off x="894081" y="2914650"/>
                  <a:ext cx="1982470" cy="436880"/>
                  <a:chOff x="-58419" y="0"/>
                  <a:chExt cx="1982470" cy="436880"/>
                </a:xfrm>
              </p:grpSpPr>
              <p:sp>
                <p:nvSpPr>
                  <p:cNvPr id="26" name="Oval 25">
                    <a:extLst>
                      <a:ext uri="{FF2B5EF4-FFF2-40B4-BE49-F238E27FC236}">
                        <a16:creationId xmlns:a16="http://schemas.microsoft.com/office/drawing/2014/main" id="{547B7412-AEFB-599D-975F-648DA9A41D4A}"/>
                      </a:ext>
                    </a:extLst>
                  </p:cNvPr>
                  <p:cNvSpPr/>
                  <p:nvPr/>
                </p:nvSpPr>
                <p:spPr>
                  <a:xfrm>
                    <a:off x="1466850" y="0"/>
                    <a:ext cx="171450" cy="152400"/>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7" name="Oval 26">
                    <a:extLst>
                      <a:ext uri="{FF2B5EF4-FFF2-40B4-BE49-F238E27FC236}">
                        <a16:creationId xmlns:a16="http://schemas.microsoft.com/office/drawing/2014/main" id="{70A0EBBC-3E62-1632-0F72-B3DE7469105F}"/>
                      </a:ext>
                    </a:extLst>
                  </p:cNvPr>
                  <p:cNvSpPr/>
                  <p:nvPr/>
                </p:nvSpPr>
                <p:spPr>
                  <a:xfrm>
                    <a:off x="790575" y="0"/>
                    <a:ext cx="171450" cy="152400"/>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8" name="Oval 27">
                    <a:extLst>
                      <a:ext uri="{FF2B5EF4-FFF2-40B4-BE49-F238E27FC236}">
                        <a16:creationId xmlns:a16="http://schemas.microsoft.com/office/drawing/2014/main" id="{C49B7355-58A5-44B6-B4A6-97F6F3D4BC14}"/>
                      </a:ext>
                    </a:extLst>
                  </p:cNvPr>
                  <p:cNvSpPr/>
                  <p:nvPr/>
                </p:nvSpPr>
                <p:spPr>
                  <a:xfrm>
                    <a:off x="152400" y="47625"/>
                    <a:ext cx="171450" cy="152400"/>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9" name="Text Box 252">
                    <a:extLst>
                      <a:ext uri="{FF2B5EF4-FFF2-40B4-BE49-F238E27FC236}">
                        <a16:creationId xmlns:a16="http://schemas.microsoft.com/office/drawing/2014/main" id="{75F54375-A62B-F261-C639-55BAD7260557}"/>
                      </a:ext>
                    </a:extLst>
                  </p:cNvPr>
                  <p:cNvSpPr txBox="1"/>
                  <p:nvPr/>
                </p:nvSpPr>
                <p:spPr>
                  <a:xfrm>
                    <a:off x="1352550" y="171450"/>
                    <a:ext cx="571501" cy="22026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b="1" dirty="0">
                        <a:solidFill>
                          <a:srgbClr val="002060"/>
                        </a:solidFill>
                        <a:effectLst/>
                        <a:latin typeface="Times New Roman" panose="02020603050405020304" pitchFamily="18" charset="0"/>
                        <a:ea typeface="Times New Roman" panose="02020603050405020304" pitchFamily="18" charset="0"/>
                      </a:rPr>
                      <a:t>H1</a:t>
                    </a:r>
                    <a:endParaRPr lang="en-US" dirty="0">
                      <a:effectLst/>
                      <a:latin typeface="Times New Roman" panose="02020603050405020304" pitchFamily="18" charset="0"/>
                      <a:ea typeface="Times New Roman" panose="02020603050405020304" pitchFamily="18" charset="0"/>
                    </a:endParaRPr>
                  </a:p>
                </p:txBody>
              </p:sp>
              <p:sp>
                <p:nvSpPr>
                  <p:cNvPr id="30" name="Text Box 253">
                    <a:extLst>
                      <a:ext uri="{FF2B5EF4-FFF2-40B4-BE49-F238E27FC236}">
                        <a16:creationId xmlns:a16="http://schemas.microsoft.com/office/drawing/2014/main" id="{4A65C0B5-A037-BD1E-E1AF-AB6EC64CAC13}"/>
                      </a:ext>
                    </a:extLst>
                  </p:cNvPr>
                  <p:cNvSpPr txBox="1"/>
                  <p:nvPr/>
                </p:nvSpPr>
                <p:spPr>
                  <a:xfrm>
                    <a:off x="638175" y="171450"/>
                    <a:ext cx="571501" cy="26543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b="1" dirty="0">
                        <a:solidFill>
                          <a:srgbClr val="002060"/>
                        </a:solidFill>
                        <a:effectLst/>
                        <a:latin typeface="Times New Roman" panose="02020603050405020304" pitchFamily="18" charset="0"/>
                        <a:ea typeface="Times New Roman" panose="02020603050405020304" pitchFamily="18" charset="0"/>
                      </a:rPr>
                      <a:t>H2</a:t>
                    </a:r>
                    <a:endParaRPr lang="en-US" dirty="0">
                      <a:effectLst/>
                      <a:latin typeface="Times New Roman" panose="02020603050405020304" pitchFamily="18" charset="0"/>
                      <a:ea typeface="Times New Roman" panose="02020603050405020304" pitchFamily="18" charset="0"/>
                    </a:endParaRPr>
                  </a:p>
                </p:txBody>
              </p:sp>
              <p:sp>
                <p:nvSpPr>
                  <p:cNvPr id="31" name="Text Box 254">
                    <a:extLst>
                      <a:ext uri="{FF2B5EF4-FFF2-40B4-BE49-F238E27FC236}">
                        <a16:creationId xmlns:a16="http://schemas.microsoft.com/office/drawing/2014/main" id="{C9CE2C2C-DDED-9C69-4AA2-EADF21F91984}"/>
                      </a:ext>
                    </a:extLst>
                  </p:cNvPr>
                  <p:cNvSpPr txBox="1"/>
                  <p:nvPr/>
                </p:nvSpPr>
                <p:spPr>
                  <a:xfrm>
                    <a:off x="-58419" y="171450"/>
                    <a:ext cx="486336" cy="247274"/>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b="1" dirty="0">
                        <a:solidFill>
                          <a:srgbClr val="002060"/>
                        </a:solidFill>
                        <a:effectLst/>
                        <a:latin typeface="Times New Roman" panose="02020603050405020304" pitchFamily="18" charset="0"/>
                        <a:ea typeface="Times New Roman" panose="02020603050405020304" pitchFamily="18" charset="0"/>
                      </a:rPr>
                      <a:t>H3</a:t>
                    </a:r>
                    <a:endParaRPr lang="en-US" dirty="0">
                      <a:effectLst/>
                      <a:latin typeface="Times New Roman" panose="02020603050405020304" pitchFamily="18" charset="0"/>
                      <a:ea typeface="Times New Roman" panose="02020603050405020304" pitchFamily="18" charset="0"/>
                    </a:endParaRPr>
                  </a:p>
                </p:txBody>
              </p:sp>
            </p:grpSp>
            <p:grpSp>
              <p:nvGrpSpPr>
                <p:cNvPr id="21" name="Group 20">
                  <a:extLst>
                    <a:ext uri="{FF2B5EF4-FFF2-40B4-BE49-F238E27FC236}">
                      <a16:creationId xmlns:a16="http://schemas.microsoft.com/office/drawing/2014/main" id="{06715263-BF89-C50B-D020-F6EE09D7D1A7}"/>
                    </a:ext>
                  </a:extLst>
                </p:cNvPr>
                <p:cNvGrpSpPr/>
                <p:nvPr/>
              </p:nvGrpSpPr>
              <p:grpSpPr>
                <a:xfrm>
                  <a:off x="-212656" y="0"/>
                  <a:ext cx="3270816" cy="347665"/>
                  <a:chOff x="-384106" y="0"/>
                  <a:chExt cx="3270816" cy="347665"/>
                </a:xfrm>
              </p:grpSpPr>
              <p:pic>
                <p:nvPicPr>
                  <p:cNvPr id="22" name="Graphic 109" descr="Oil Rig with solid fill">
                    <a:extLst>
                      <a:ext uri="{FF2B5EF4-FFF2-40B4-BE49-F238E27FC236}">
                        <a16:creationId xmlns:a16="http://schemas.microsoft.com/office/drawing/2014/main" id="{E7B330EE-C30E-7DFB-DA9C-FD929487DB2A}"/>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84106" y="22545"/>
                    <a:ext cx="324485" cy="325120"/>
                  </a:xfrm>
                  <a:prstGeom prst="rect">
                    <a:avLst/>
                  </a:prstGeom>
                </p:spPr>
              </p:pic>
              <p:pic>
                <p:nvPicPr>
                  <p:cNvPr id="23" name="Graphic 157" descr="Oil Rig with solid fill">
                    <a:extLst>
                      <a:ext uri="{FF2B5EF4-FFF2-40B4-BE49-F238E27FC236}">
                        <a16:creationId xmlns:a16="http://schemas.microsoft.com/office/drawing/2014/main" id="{12A38407-1277-08BA-CF1E-7CF75D08A3AF}"/>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562225" y="0"/>
                    <a:ext cx="324485" cy="325120"/>
                  </a:xfrm>
                  <a:prstGeom prst="rect">
                    <a:avLst/>
                  </a:prstGeom>
                </p:spPr>
              </p:pic>
              <p:sp>
                <p:nvSpPr>
                  <p:cNvPr id="24" name="Text Box 256">
                    <a:extLst>
                      <a:ext uri="{FF2B5EF4-FFF2-40B4-BE49-F238E27FC236}">
                        <a16:creationId xmlns:a16="http://schemas.microsoft.com/office/drawing/2014/main" id="{332A72CA-C807-7B22-0DF6-6A7A05017804}"/>
                      </a:ext>
                    </a:extLst>
                  </p:cNvPr>
                  <p:cNvSpPr txBox="1"/>
                  <p:nvPr/>
                </p:nvSpPr>
                <p:spPr>
                  <a:xfrm>
                    <a:off x="-95130" y="81529"/>
                    <a:ext cx="561975" cy="247274"/>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b="1" dirty="0">
                        <a:solidFill>
                          <a:srgbClr val="002060"/>
                        </a:solidFill>
                        <a:effectLst/>
                        <a:latin typeface="Times New Roman" panose="02020603050405020304" pitchFamily="18" charset="0"/>
                        <a:ea typeface="Times New Roman" panose="02020603050405020304" pitchFamily="18" charset="0"/>
                      </a:rPr>
                      <a:t>Well 1</a:t>
                    </a:r>
                    <a:endParaRPr lang="en-US" dirty="0">
                      <a:effectLst/>
                      <a:latin typeface="Times New Roman" panose="02020603050405020304" pitchFamily="18" charset="0"/>
                      <a:ea typeface="Times New Roman" panose="02020603050405020304" pitchFamily="18" charset="0"/>
                    </a:endParaRPr>
                  </a:p>
                </p:txBody>
              </p:sp>
              <p:sp>
                <p:nvSpPr>
                  <p:cNvPr id="25" name="Text Box 257">
                    <a:extLst>
                      <a:ext uri="{FF2B5EF4-FFF2-40B4-BE49-F238E27FC236}">
                        <a16:creationId xmlns:a16="http://schemas.microsoft.com/office/drawing/2014/main" id="{E3B6C758-DA99-0B3D-07F6-C6A29DE2F39F}"/>
                      </a:ext>
                    </a:extLst>
                  </p:cNvPr>
                  <p:cNvSpPr txBox="1"/>
                  <p:nvPr/>
                </p:nvSpPr>
                <p:spPr>
                  <a:xfrm>
                    <a:off x="2070064" y="82479"/>
                    <a:ext cx="561975" cy="247274"/>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b="1" dirty="0">
                        <a:solidFill>
                          <a:srgbClr val="002060"/>
                        </a:solidFill>
                        <a:effectLst/>
                        <a:latin typeface="Times New Roman" panose="02020603050405020304" pitchFamily="18" charset="0"/>
                        <a:ea typeface="Times New Roman" panose="02020603050405020304" pitchFamily="18" charset="0"/>
                      </a:rPr>
                      <a:t>Well 2</a:t>
                    </a:r>
                    <a:endParaRPr lang="en-US" dirty="0">
                      <a:effectLst/>
                      <a:latin typeface="Times New Roman" panose="02020603050405020304" pitchFamily="18" charset="0"/>
                      <a:ea typeface="Times New Roman" panose="02020603050405020304" pitchFamily="18" charset="0"/>
                    </a:endParaRPr>
                  </a:p>
                </p:txBody>
              </p:sp>
            </p:grpSp>
          </p:grpSp>
        </p:grpSp>
        <p:sp>
          <p:nvSpPr>
            <p:cNvPr id="8" name="Text Box 258">
              <a:extLst>
                <a:ext uri="{FF2B5EF4-FFF2-40B4-BE49-F238E27FC236}">
                  <a16:creationId xmlns:a16="http://schemas.microsoft.com/office/drawing/2014/main" id="{E21E805E-27C6-8101-1443-7E6DB2627FCB}"/>
                </a:ext>
              </a:extLst>
            </p:cNvPr>
            <p:cNvSpPr txBox="1"/>
            <p:nvPr/>
          </p:nvSpPr>
          <p:spPr>
            <a:xfrm>
              <a:off x="1200150" y="533400"/>
              <a:ext cx="1057275" cy="30416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2000" b="1" dirty="0">
                  <a:solidFill>
                    <a:srgbClr val="FFFF00"/>
                  </a:solidFill>
                  <a:effectLst/>
                  <a:latin typeface="Times New Roman" panose="02020603050405020304" pitchFamily="18" charset="0"/>
                  <a:ea typeface="Times New Roman" panose="02020603050405020304" pitchFamily="18" charset="0"/>
                </a:rPr>
                <a:t>Reservoir 1</a:t>
              </a:r>
              <a:endParaRPr lang="en-US" sz="2000" dirty="0">
                <a:effectLst/>
                <a:latin typeface="Times New Roman" panose="02020603050405020304" pitchFamily="18" charset="0"/>
                <a:ea typeface="Times New Roman" panose="02020603050405020304" pitchFamily="18" charset="0"/>
              </a:endParaRPr>
            </a:p>
          </p:txBody>
        </p:sp>
        <p:sp>
          <p:nvSpPr>
            <p:cNvPr id="9" name="Text Box 259">
              <a:extLst>
                <a:ext uri="{FF2B5EF4-FFF2-40B4-BE49-F238E27FC236}">
                  <a16:creationId xmlns:a16="http://schemas.microsoft.com/office/drawing/2014/main" id="{433AA34B-DE41-963F-AE8D-506818B8162A}"/>
                </a:ext>
              </a:extLst>
            </p:cNvPr>
            <p:cNvSpPr txBox="1"/>
            <p:nvPr/>
          </p:nvSpPr>
          <p:spPr>
            <a:xfrm>
              <a:off x="1200150" y="1162050"/>
              <a:ext cx="1000125" cy="304424"/>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2000" b="1" dirty="0">
                  <a:solidFill>
                    <a:srgbClr val="FFFF00"/>
                  </a:solidFill>
                  <a:effectLst/>
                  <a:latin typeface="Times New Roman" panose="02020603050405020304" pitchFamily="18" charset="0"/>
                  <a:ea typeface="Times New Roman" panose="02020603050405020304" pitchFamily="18" charset="0"/>
                </a:rPr>
                <a:t>Ductile 1</a:t>
              </a:r>
              <a:endParaRPr lang="en-US" sz="2000" dirty="0">
                <a:effectLst/>
                <a:latin typeface="Times New Roman" panose="02020603050405020304" pitchFamily="18" charset="0"/>
                <a:ea typeface="Times New Roman" panose="02020603050405020304" pitchFamily="18" charset="0"/>
              </a:endParaRPr>
            </a:p>
          </p:txBody>
        </p:sp>
        <p:sp>
          <p:nvSpPr>
            <p:cNvPr id="10" name="Text Box 260">
              <a:extLst>
                <a:ext uri="{FF2B5EF4-FFF2-40B4-BE49-F238E27FC236}">
                  <a16:creationId xmlns:a16="http://schemas.microsoft.com/office/drawing/2014/main" id="{B7CA47B6-8CFE-E0BA-F582-5770CAA4F67E}"/>
                </a:ext>
              </a:extLst>
            </p:cNvPr>
            <p:cNvSpPr txBox="1"/>
            <p:nvPr/>
          </p:nvSpPr>
          <p:spPr>
            <a:xfrm>
              <a:off x="1200150" y="1495425"/>
              <a:ext cx="1057275" cy="30416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2000" b="1" dirty="0">
                  <a:solidFill>
                    <a:srgbClr val="FFFF00"/>
                  </a:solidFill>
                  <a:effectLst/>
                  <a:latin typeface="Times New Roman" panose="02020603050405020304" pitchFamily="18" charset="0"/>
                  <a:ea typeface="Times New Roman" panose="02020603050405020304" pitchFamily="18" charset="0"/>
                </a:rPr>
                <a:t>Reservoir 2</a:t>
              </a:r>
              <a:endParaRPr lang="en-US" sz="2000" dirty="0">
                <a:effectLst/>
                <a:latin typeface="Times New Roman" panose="02020603050405020304" pitchFamily="18" charset="0"/>
                <a:ea typeface="Times New Roman" panose="02020603050405020304" pitchFamily="18" charset="0"/>
              </a:endParaRPr>
            </a:p>
          </p:txBody>
        </p:sp>
        <p:sp>
          <p:nvSpPr>
            <p:cNvPr id="11" name="Text Box 261">
              <a:extLst>
                <a:ext uri="{FF2B5EF4-FFF2-40B4-BE49-F238E27FC236}">
                  <a16:creationId xmlns:a16="http://schemas.microsoft.com/office/drawing/2014/main" id="{FB3C68DF-CEFF-9E15-3F61-2125EC1E1954}"/>
                </a:ext>
              </a:extLst>
            </p:cNvPr>
            <p:cNvSpPr txBox="1"/>
            <p:nvPr/>
          </p:nvSpPr>
          <p:spPr>
            <a:xfrm>
              <a:off x="1247775" y="2552699"/>
              <a:ext cx="1057275" cy="30416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2000" b="1" dirty="0">
                  <a:solidFill>
                    <a:srgbClr val="FFFF00"/>
                  </a:solidFill>
                  <a:effectLst/>
                  <a:latin typeface="Times New Roman" panose="02020603050405020304" pitchFamily="18" charset="0"/>
                  <a:ea typeface="Times New Roman" panose="02020603050405020304" pitchFamily="18" charset="0"/>
                </a:rPr>
                <a:t>Reservoir 3</a:t>
              </a:r>
              <a:endParaRPr lang="en-US" sz="2000" dirty="0">
                <a:effectLst/>
                <a:latin typeface="Times New Roman" panose="02020603050405020304" pitchFamily="18" charset="0"/>
                <a:ea typeface="Times New Roman" panose="02020603050405020304" pitchFamily="18" charset="0"/>
              </a:endParaRPr>
            </a:p>
          </p:txBody>
        </p:sp>
        <p:sp>
          <p:nvSpPr>
            <p:cNvPr id="12" name="Text Box 262">
              <a:extLst>
                <a:ext uri="{FF2B5EF4-FFF2-40B4-BE49-F238E27FC236}">
                  <a16:creationId xmlns:a16="http://schemas.microsoft.com/office/drawing/2014/main" id="{69DAC1A7-D698-09CA-EAFC-6A911132FC52}"/>
                </a:ext>
              </a:extLst>
            </p:cNvPr>
            <p:cNvSpPr txBox="1"/>
            <p:nvPr/>
          </p:nvSpPr>
          <p:spPr>
            <a:xfrm>
              <a:off x="1200150" y="1943100"/>
              <a:ext cx="1000125" cy="304424"/>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2000" b="1" dirty="0">
                  <a:solidFill>
                    <a:srgbClr val="FFFF00"/>
                  </a:solidFill>
                  <a:effectLst/>
                  <a:latin typeface="Times New Roman" panose="02020603050405020304" pitchFamily="18" charset="0"/>
                  <a:ea typeface="Times New Roman" panose="02020603050405020304" pitchFamily="18" charset="0"/>
                </a:rPr>
                <a:t>Ductile 2</a:t>
              </a:r>
              <a:endParaRPr lang="en-US" sz="2000" dirty="0">
                <a:effectLst/>
                <a:latin typeface="Times New Roman" panose="02020603050405020304" pitchFamily="18" charset="0"/>
                <a:ea typeface="Times New Roman" panose="02020603050405020304" pitchFamily="18" charset="0"/>
              </a:endParaRPr>
            </a:p>
          </p:txBody>
        </p:sp>
      </p:grpSp>
    </p:spTree>
    <p:extLst>
      <p:ext uri="{BB962C8B-B14F-4D97-AF65-F5344CB8AC3E}">
        <p14:creationId xmlns:p14="http://schemas.microsoft.com/office/powerpoint/2010/main" val="135476947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4857</TotalTime>
  <Words>3770</Words>
  <Application>Microsoft Office PowerPoint</Application>
  <PresentationFormat>Widescreen</PresentationFormat>
  <Paragraphs>598</Paragraphs>
  <Slides>38</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38</vt:i4>
      </vt:variant>
    </vt:vector>
  </HeadingPairs>
  <TitlesOfParts>
    <vt:vector size="46" baseType="lpstr">
      <vt:lpstr>Arial</vt:lpstr>
      <vt:lpstr>Calibri</vt:lpstr>
      <vt:lpstr>Calibri Light</vt:lpstr>
      <vt:lpstr>Cambria</vt:lpstr>
      <vt:lpstr>Georgia</vt:lpstr>
      <vt:lpstr>Times New Roman</vt:lpstr>
      <vt:lpstr>Wingdings</vt:lpstr>
      <vt:lpstr>Office Theme</vt:lpstr>
      <vt:lpstr>Post-Fracturing Rock-Fluid Reactions in Sub-Surface Caney Shale of Southern Oklahoma </vt:lpstr>
      <vt:lpstr>PRESENTATION OUTLINE</vt:lpstr>
      <vt:lpstr>PowerPoint Presentation</vt:lpstr>
      <vt:lpstr>PowerPoint Presentation</vt:lpstr>
      <vt:lpstr>PowerPoint Presentation</vt:lpstr>
      <vt:lpstr>PowerPoint Presentation</vt:lpstr>
      <vt:lpstr>PROBLEM – Specific Area </vt:lpstr>
      <vt:lpstr>OBJECTIVES</vt:lpstr>
      <vt:lpstr>MATERIALS AND METHODLOGY</vt:lpstr>
      <vt:lpstr>PowerPoint Presentation</vt:lpstr>
      <vt:lpstr>PowerPoint Presentation</vt:lpstr>
      <vt:lpstr>PowerPoint Presentation</vt:lpstr>
      <vt:lpstr>PowerPoint Presentation</vt:lpstr>
      <vt:lpstr>PowerPoint Presentation</vt:lpstr>
      <vt:lpstr>PowerPoint Presentation</vt:lpstr>
      <vt:lpstr>RESULTS – Model of Experiment</vt:lpstr>
      <vt:lpstr>PowerPoint Presentation</vt:lpstr>
      <vt:lpstr>PowerPoint Presentation</vt:lpstr>
      <vt:lpstr>PowerPoint Presentation</vt:lpstr>
      <vt:lpstr>PowerPoint Presentation</vt:lpstr>
      <vt:lpstr>RESULTS – Model of Experiment (TOUGHREACT Simulator with Thermodderm Thermodynamic Database) by LBNL</vt:lpstr>
      <vt:lpstr>RESULTS – Model of Experiment</vt:lpstr>
      <vt:lpstr>DISCUSSION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ACKNOWLEDGEMENTS</vt:lpstr>
      <vt:lpstr>REFERENCES</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Gabriel Awejori</dc:creator>
  <cp:lastModifiedBy>Gabriel Awejori</cp:lastModifiedBy>
  <cp:revision>43</cp:revision>
  <dcterms:created xsi:type="dcterms:W3CDTF">2023-08-22T03:51:39Z</dcterms:created>
  <dcterms:modified xsi:type="dcterms:W3CDTF">2024-04-05T02:05:45Z</dcterms:modified>
</cp:coreProperties>
</file>