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21"/>
  </p:notesMasterIdLst>
  <p:sldIdLst>
    <p:sldId id="285" r:id="rId4"/>
    <p:sldId id="258" r:id="rId5"/>
    <p:sldId id="279" r:id="rId6"/>
    <p:sldId id="761" r:id="rId7"/>
    <p:sldId id="304" r:id="rId8"/>
    <p:sldId id="305" r:id="rId9"/>
    <p:sldId id="307" r:id="rId10"/>
    <p:sldId id="306" r:id="rId11"/>
    <p:sldId id="277" r:id="rId12"/>
    <p:sldId id="293" r:id="rId13"/>
    <p:sldId id="294" r:id="rId14"/>
    <p:sldId id="295" r:id="rId15"/>
    <p:sldId id="760" r:id="rId16"/>
    <p:sldId id="299" r:id="rId17"/>
    <p:sldId id="300" r:id="rId18"/>
    <p:sldId id="301" r:id="rId19"/>
    <p:sldId id="30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b="1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Ca Concentration</a:t>
            </a:r>
          </a:p>
        </c:rich>
      </c:tx>
      <c:layout>
        <c:manualLayout>
          <c:xMode val="edge"/>
          <c:yMode val="edge"/>
          <c:x val="0.36591744213791461"/>
          <c:y val="3.4115130955989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114186484265224"/>
          <c:y val="0.19218190438540605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2'!$A$34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SSD'!$B$34:$F$34</c:f>
                <c:numCache>
                  <c:formatCode>General</c:formatCode>
                  <c:ptCount val="5"/>
                  <c:pt idx="0">
                    <c:v>2986.8867909999999</c:v>
                  </c:pt>
                  <c:pt idx="1">
                    <c:v>2986.8867909999999</c:v>
                  </c:pt>
                  <c:pt idx="2">
                    <c:v>2986.8867909999999</c:v>
                  </c:pt>
                  <c:pt idx="3">
                    <c:v>2986.8867909999999</c:v>
                  </c:pt>
                  <c:pt idx="4">
                    <c:v>2986.8867909999999</c:v>
                  </c:pt>
                </c:numCache>
              </c:numRef>
            </c:plus>
            <c:minus>
              <c:numRef>
                <c:f>'Plot SSD'!$B$34:$F$34</c:f>
                <c:numCache>
                  <c:formatCode>General</c:formatCode>
                  <c:ptCount val="5"/>
                  <c:pt idx="0">
                    <c:v>2986.8867909999999</c:v>
                  </c:pt>
                  <c:pt idx="1">
                    <c:v>2986.8867909999999</c:v>
                  </c:pt>
                  <c:pt idx="2">
                    <c:v>2986.8867909999999</c:v>
                  </c:pt>
                  <c:pt idx="3">
                    <c:v>2986.8867909999999</c:v>
                  </c:pt>
                  <c:pt idx="4">
                    <c:v>2986.8867909999999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'Plots 2'!$B$34:$F$34</c:f>
              <c:numCache>
                <c:formatCode>0.0</c:formatCode>
                <c:ptCount val="5"/>
                <c:pt idx="0">
                  <c:v>64587.667818000002</c:v>
                </c:pt>
                <c:pt idx="1">
                  <c:v>64587.667818000002</c:v>
                </c:pt>
                <c:pt idx="2">
                  <c:v>64587.667818000002</c:v>
                </c:pt>
                <c:pt idx="3">
                  <c:v>64587.667818000002</c:v>
                </c:pt>
                <c:pt idx="4">
                  <c:v>64587.667818000002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3-4D6B-BDBF-7CB103F653DA}"/>
            </c:ext>
          </c:extLst>
        </c:ser>
        <c:ser>
          <c:idx val="0"/>
          <c:order val="1"/>
          <c:tx>
            <c:strRef>
              <c:f>'Plots 2'!$A$35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SSD'!$B$35:$F$35</c:f>
                <c:numCache>
                  <c:formatCode>General</c:formatCode>
                  <c:ptCount val="5"/>
                  <c:pt idx="0">
                    <c:v>1425.6150440000001</c:v>
                  </c:pt>
                  <c:pt idx="1">
                    <c:v>4427.9109699999999</c:v>
                  </c:pt>
                  <c:pt idx="2">
                    <c:v>2358.1883550000002</c:v>
                  </c:pt>
                  <c:pt idx="3">
                    <c:v>1600.8363870000001</c:v>
                  </c:pt>
                  <c:pt idx="4">
                    <c:v>3609.9845170000003</c:v>
                  </c:pt>
                </c:numCache>
              </c:numRef>
            </c:plus>
            <c:minus>
              <c:numRef>
                <c:f>'Plot SSD'!$B$35:$F$35</c:f>
                <c:numCache>
                  <c:formatCode>General</c:formatCode>
                  <c:ptCount val="5"/>
                  <c:pt idx="0">
                    <c:v>1425.6150440000001</c:v>
                  </c:pt>
                  <c:pt idx="1">
                    <c:v>4427.9109699999999</c:v>
                  </c:pt>
                  <c:pt idx="2">
                    <c:v>2358.1883550000002</c:v>
                  </c:pt>
                  <c:pt idx="3">
                    <c:v>1600.8363870000001</c:v>
                  </c:pt>
                  <c:pt idx="4">
                    <c:v>3609.9845170000003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2'!$B$33:$F$33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2'!$B$35:$F$35</c:f>
              <c:numCache>
                <c:formatCode>0.0</c:formatCode>
                <c:ptCount val="5"/>
                <c:pt idx="0">
                  <c:v>64553.707466</c:v>
                </c:pt>
                <c:pt idx="1">
                  <c:v>79761.007903999998</c:v>
                </c:pt>
                <c:pt idx="2">
                  <c:v>76438.092604999998</c:v>
                </c:pt>
                <c:pt idx="3">
                  <c:v>64662.162405000003</c:v>
                </c:pt>
                <c:pt idx="4">
                  <c:v>67431.312417000008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23-4D6B-BDBF-7CB103F653DA}"/>
            </c:ext>
          </c:extLst>
        </c:ser>
        <c:ser>
          <c:idx val="1"/>
          <c:order val="2"/>
          <c:tx>
            <c:strRef>
              <c:f>'Plots 2'!$A$36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SSD'!$B$36:$F$36</c:f>
                <c:numCache>
                  <c:formatCode>General</c:formatCode>
                  <c:ptCount val="5"/>
                  <c:pt idx="0">
                    <c:v>3157.8174449999997</c:v>
                  </c:pt>
                  <c:pt idx="1">
                    <c:v>1869.5785409999999</c:v>
                  </c:pt>
                  <c:pt idx="2">
                    <c:v>3656.6409810000005</c:v>
                  </c:pt>
                  <c:pt idx="3">
                    <c:v>2836.2631149999997</c:v>
                  </c:pt>
                  <c:pt idx="4">
                    <c:v>3116.2408339999997</c:v>
                  </c:pt>
                </c:numCache>
              </c:numRef>
            </c:plus>
            <c:minus>
              <c:numRef>
                <c:f>'Plot SSD'!$B$36:$F$36</c:f>
                <c:numCache>
                  <c:formatCode>General</c:formatCode>
                  <c:ptCount val="5"/>
                  <c:pt idx="0">
                    <c:v>3157.8174449999997</c:v>
                  </c:pt>
                  <c:pt idx="1">
                    <c:v>1869.5785409999999</c:v>
                  </c:pt>
                  <c:pt idx="2">
                    <c:v>3656.6409810000005</c:v>
                  </c:pt>
                  <c:pt idx="3">
                    <c:v>2836.2631149999997</c:v>
                  </c:pt>
                  <c:pt idx="4">
                    <c:v>3116.2408339999997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2'!$B$33:$F$33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2'!$B$36:$F$36</c:f>
              <c:numCache>
                <c:formatCode>0.0</c:formatCode>
                <c:ptCount val="5"/>
                <c:pt idx="0">
                  <c:v>74269.473716000008</c:v>
                </c:pt>
                <c:pt idx="1">
                  <c:v>68096.322056999998</c:v>
                </c:pt>
                <c:pt idx="2">
                  <c:v>76177.103309999991</c:v>
                </c:pt>
                <c:pt idx="3">
                  <c:v>77720.565688000002</c:v>
                </c:pt>
                <c:pt idx="4">
                  <c:v>69471.569300000003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23-4D6B-BDBF-7CB103F653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8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Concentration</a:t>
                </a:r>
                <a:r>
                  <a:rPr lang="en-US" sz="16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 (ppb)</a:t>
                </a:r>
                <a:endParaRPr lang="en-US" sz="1600">
                  <a:solidFill>
                    <a:sysClr val="windowText" lastClr="000000"/>
                  </a:solidFill>
                  <a:latin typeface="Georgia" panose="02040502050405020303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3.7845117845117834E-2"/>
              <c:y val="0.202676112647983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20000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800904148875587"/>
          <c:y val="0.85963421143277041"/>
          <c:w val="0.58169829217648239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b="1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Si Concentration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114186484265224"/>
          <c:y val="0.19218190438540605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2'!$A$22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SSD'!$B$22:$F$22</c:f>
                <c:numCache>
                  <c:formatCode>General</c:formatCode>
                  <c:ptCount val="5"/>
                  <c:pt idx="0">
                    <c:v>189.607935</c:v>
                  </c:pt>
                  <c:pt idx="1">
                    <c:v>189.607935</c:v>
                  </c:pt>
                  <c:pt idx="2">
                    <c:v>189.607935</c:v>
                  </c:pt>
                  <c:pt idx="3">
                    <c:v>189.607935</c:v>
                  </c:pt>
                  <c:pt idx="4">
                    <c:v>189.607935</c:v>
                  </c:pt>
                </c:numCache>
              </c:numRef>
            </c:plus>
            <c:minus>
              <c:numRef>
                <c:f>'Plot SSD'!$B$22:$F$22</c:f>
                <c:numCache>
                  <c:formatCode>General</c:formatCode>
                  <c:ptCount val="5"/>
                  <c:pt idx="0">
                    <c:v>189.607935</c:v>
                  </c:pt>
                  <c:pt idx="1">
                    <c:v>189.607935</c:v>
                  </c:pt>
                  <c:pt idx="2">
                    <c:v>189.607935</c:v>
                  </c:pt>
                  <c:pt idx="3">
                    <c:v>189.607935</c:v>
                  </c:pt>
                  <c:pt idx="4">
                    <c:v>189.607935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'Plots 2'!$B$22:$F$22</c:f>
              <c:numCache>
                <c:formatCode>0.0</c:formatCode>
                <c:ptCount val="5"/>
                <c:pt idx="0">
                  <c:v>6011.3891109999995</c:v>
                </c:pt>
                <c:pt idx="1">
                  <c:v>6011.3891109999995</c:v>
                </c:pt>
                <c:pt idx="2">
                  <c:v>6011.3891109999995</c:v>
                </c:pt>
                <c:pt idx="3">
                  <c:v>6011.3891109999995</c:v>
                </c:pt>
                <c:pt idx="4">
                  <c:v>6011.3891109999995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A0-4829-9775-117FF43FFA84}"/>
            </c:ext>
          </c:extLst>
        </c:ser>
        <c:ser>
          <c:idx val="0"/>
          <c:order val="1"/>
          <c:tx>
            <c:strRef>
              <c:f>'Plots 2'!$A$23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SSD'!$B$23:$F$23</c:f>
                <c:numCache>
                  <c:formatCode>General</c:formatCode>
                  <c:ptCount val="5"/>
                  <c:pt idx="0">
                    <c:v>309.809303</c:v>
                  </c:pt>
                  <c:pt idx="1">
                    <c:v>416.04935999999998</c:v>
                  </c:pt>
                  <c:pt idx="2">
                    <c:v>289.51576600000004</c:v>
                  </c:pt>
                  <c:pt idx="3">
                    <c:v>1259.9376600000001</c:v>
                  </c:pt>
                  <c:pt idx="4">
                    <c:v>460.50303300000002</c:v>
                  </c:pt>
                </c:numCache>
              </c:numRef>
            </c:plus>
            <c:minus>
              <c:numRef>
                <c:f>'Plot SSD'!$B$23:$F$23</c:f>
                <c:numCache>
                  <c:formatCode>General</c:formatCode>
                  <c:ptCount val="5"/>
                  <c:pt idx="0">
                    <c:v>309.809303</c:v>
                  </c:pt>
                  <c:pt idx="1">
                    <c:v>416.04935999999998</c:v>
                  </c:pt>
                  <c:pt idx="2">
                    <c:v>289.51576600000004</c:v>
                  </c:pt>
                  <c:pt idx="3">
                    <c:v>1259.9376600000001</c:v>
                  </c:pt>
                  <c:pt idx="4">
                    <c:v>460.50303300000002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2'!$B$21:$F$21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2'!$B$23:$F$23</c:f>
              <c:numCache>
                <c:formatCode>0.0</c:formatCode>
                <c:ptCount val="5"/>
                <c:pt idx="0">
                  <c:v>15838.815868</c:v>
                </c:pt>
                <c:pt idx="1">
                  <c:v>15244.624906999999</c:v>
                </c:pt>
                <c:pt idx="2">
                  <c:v>17204.350427000001</c:v>
                </c:pt>
                <c:pt idx="3">
                  <c:v>34429.414835000003</c:v>
                </c:pt>
                <c:pt idx="4">
                  <c:v>18478.707999999999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A0-4829-9775-117FF43FFA84}"/>
            </c:ext>
          </c:extLst>
        </c:ser>
        <c:ser>
          <c:idx val="1"/>
          <c:order val="2"/>
          <c:tx>
            <c:strRef>
              <c:f>'Plots 2'!$A$24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SSD'!$B$24:$F$24</c:f>
                <c:numCache>
                  <c:formatCode>General</c:formatCode>
                  <c:ptCount val="5"/>
                  <c:pt idx="0">
                    <c:v>3605.8963630000003</c:v>
                  </c:pt>
                  <c:pt idx="1">
                    <c:v>403.080646</c:v>
                  </c:pt>
                  <c:pt idx="2">
                    <c:v>633.57227899999998</c:v>
                  </c:pt>
                  <c:pt idx="3">
                    <c:v>417.00708900000001</c:v>
                  </c:pt>
                  <c:pt idx="4">
                    <c:v>2346.5243770000002</c:v>
                  </c:pt>
                </c:numCache>
              </c:numRef>
            </c:plus>
            <c:minus>
              <c:numRef>
                <c:f>'Plot SSD'!$B$24:$F$24</c:f>
                <c:numCache>
                  <c:formatCode>General</c:formatCode>
                  <c:ptCount val="5"/>
                  <c:pt idx="0">
                    <c:v>3605.8963630000003</c:v>
                  </c:pt>
                  <c:pt idx="1">
                    <c:v>403.080646</c:v>
                  </c:pt>
                  <c:pt idx="2">
                    <c:v>633.57227899999998</c:v>
                  </c:pt>
                  <c:pt idx="3">
                    <c:v>417.00708900000001</c:v>
                  </c:pt>
                  <c:pt idx="4">
                    <c:v>2346.5243770000002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2'!$B$21:$F$21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2'!$B$24:$F$24</c:f>
              <c:numCache>
                <c:formatCode>0.0</c:formatCode>
                <c:ptCount val="5"/>
                <c:pt idx="0">
                  <c:v>58376.291719999994</c:v>
                </c:pt>
                <c:pt idx="1">
                  <c:v>30831.662842999998</c:v>
                </c:pt>
                <c:pt idx="2">
                  <c:v>27068.316233000001</c:v>
                </c:pt>
                <c:pt idx="3">
                  <c:v>30624.821121000001</c:v>
                </c:pt>
                <c:pt idx="4">
                  <c:v>46484.491244999997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A0-4829-9775-117FF43FFA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6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Concentration</a:t>
                </a:r>
                <a:r>
                  <a:rPr lang="en-US" sz="16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 (ppb)</a:t>
                </a:r>
                <a:endParaRPr lang="en-US" sz="1600">
                  <a:solidFill>
                    <a:sysClr val="windowText" lastClr="000000"/>
                  </a:solidFill>
                  <a:latin typeface="Georgia" panose="02040502050405020303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8.3954386990120936E-2"/>
              <c:y val="0.2530625324308805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10000"/>
        <c:dispUnits>
          <c:builtInUnit val="thousands"/>
          <c:dispUnitsLbl>
            <c:layout>
              <c:manualLayout>
                <c:xMode val="edge"/>
                <c:yMode val="edge"/>
                <c:x val="0.13229494932733404"/>
                <c:y val="0.18923065876311732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653701416124705"/>
          <c:y val="0.89791696233859664"/>
          <c:w val="0.55268184454055258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b="1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Al Concentration</a:t>
            </a:r>
          </a:p>
        </c:rich>
      </c:tx>
      <c:layout>
        <c:manualLayout>
          <c:xMode val="edge"/>
          <c:yMode val="edge"/>
          <c:x val="0.3528766592316625"/>
          <c:y val="6.87414853823375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114186484265224"/>
          <c:y val="0.19218190438540605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2'!$A$16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SSD'!$B$16:$F$16</c:f>
                <c:numCache>
                  <c:formatCode>General</c:formatCode>
                  <c:ptCount val="5"/>
                  <c:pt idx="0">
                    <c:v>13.404584</c:v>
                  </c:pt>
                  <c:pt idx="1">
                    <c:v>13.404584</c:v>
                  </c:pt>
                  <c:pt idx="2">
                    <c:v>13.404584</c:v>
                  </c:pt>
                  <c:pt idx="3">
                    <c:v>13.404584</c:v>
                  </c:pt>
                  <c:pt idx="4">
                    <c:v>13.404584</c:v>
                  </c:pt>
                </c:numCache>
              </c:numRef>
            </c:plus>
            <c:minus>
              <c:numRef>
                <c:f>'Plot SSD'!$B$16:$F$16</c:f>
                <c:numCache>
                  <c:formatCode>General</c:formatCode>
                  <c:ptCount val="5"/>
                  <c:pt idx="0">
                    <c:v>13.404584</c:v>
                  </c:pt>
                  <c:pt idx="1">
                    <c:v>13.404584</c:v>
                  </c:pt>
                  <c:pt idx="2">
                    <c:v>13.404584</c:v>
                  </c:pt>
                  <c:pt idx="3">
                    <c:v>13.404584</c:v>
                  </c:pt>
                  <c:pt idx="4">
                    <c:v>13.404584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2'!$B$16:$F$16</c:f>
              <c:numCache>
                <c:formatCode>0.0</c:formatCode>
                <c:ptCount val="5"/>
                <c:pt idx="0">
                  <c:v>272.65251499999999</c:v>
                </c:pt>
                <c:pt idx="1">
                  <c:v>272.65251499999999</c:v>
                </c:pt>
                <c:pt idx="2">
                  <c:v>272.65251499999999</c:v>
                </c:pt>
                <c:pt idx="3">
                  <c:v>272.65251499999999</c:v>
                </c:pt>
                <c:pt idx="4">
                  <c:v>272.65251499999999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1F-44E5-9B8B-BD3B4515BB55}"/>
            </c:ext>
          </c:extLst>
        </c:ser>
        <c:ser>
          <c:idx val="0"/>
          <c:order val="1"/>
          <c:tx>
            <c:strRef>
              <c:f>'Plots 2'!$A$17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SSD'!$B$17:$F$17</c:f>
                <c:numCache>
                  <c:formatCode>General</c:formatCode>
                  <c:ptCount val="5"/>
                  <c:pt idx="0">
                    <c:v>8.2169539999999994</c:v>
                  </c:pt>
                  <c:pt idx="1">
                    <c:v>3.6665370000000004</c:v>
                  </c:pt>
                  <c:pt idx="2">
                    <c:v>10.723376</c:v>
                  </c:pt>
                  <c:pt idx="3">
                    <c:v>10.0932</c:v>
                  </c:pt>
                  <c:pt idx="4">
                    <c:v>10.867156999999999</c:v>
                  </c:pt>
                </c:numCache>
              </c:numRef>
            </c:plus>
            <c:minus>
              <c:numRef>
                <c:f>'Plot SSD'!$B$17:$F$17</c:f>
                <c:numCache>
                  <c:formatCode>General</c:formatCode>
                  <c:ptCount val="5"/>
                  <c:pt idx="0">
                    <c:v>8.2169539999999994</c:v>
                  </c:pt>
                  <c:pt idx="1">
                    <c:v>3.6665370000000004</c:v>
                  </c:pt>
                  <c:pt idx="2">
                    <c:v>10.723376</c:v>
                  </c:pt>
                  <c:pt idx="3">
                    <c:v>10.0932</c:v>
                  </c:pt>
                  <c:pt idx="4">
                    <c:v>10.867156999999999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2'!$B$17:$F$17</c:f>
              <c:numCache>
                <c:formatCode>0.0</c:formatCode>
                <c:ptCount val="5"/>
                <c:pt idx="0">
                  <c:v>359.22359499999999</c:v>
                </c:pt>
                <c:pt idx="1">
                  <c:v>415.83601999999996</c:v>
                </c:pt>
                <c:pt idx="2">
                  <c:v>326.73803399999997</c:v>
                </c:pt>
                <c:pt idx="3">
                  <c:v>307.672303</c:v>
                </c:pt>
                <c:pt idx="4">
                  <c:v>309.525666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1F-44E5-9B8B-BD3B4515BB55}"/>
            </c:ext>
          </c:extLst>
        </c:ser>
        <c:ser>
          <c:idx val="1"/>
          <c:order val="2"/>
          <c:tx>
            <c:strRef>
              <c:f>'Plots 2'!$A$18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SSD'!$B$18:$F$18</c:f>
                <c:numCache>
                  <c:formatCode>General</c:formatCode>
                  <c:ptCount val="5"/>
                  <c:pt idx="0">
                    <c:v>9.9186460000000007</c:v>
                  </c:pt>
                  <c:pt idx="1">
                    <c:v>16.698363000000001</c:v>
                  </c:pt>
                  <c:pt idx="2">
                    <c:v>6.5191239999999997</c:v>
                  </c:pt>
                  <c:pt idx="3">
                    <c:v>11.028774</c:v>
                  </c:pt>
                  <c:pt idx="4">
                    <c:v>5.6801900000000005</c:v>
                  </c:pt>
                </c:numCache>
              </c:numRef>
            </c:plus>
            <c:minus>
              <c:numRef>
                <c:f>'Plot SSD'!$B$18:$F$18</c:f>
                <c:numCache>
                  <c:formatCode>General</c:formatCode>
                  <c:ptCount val="5"/>
                  <c:pt idx="0">
                    <c:v>9.9186460000000007</c:v>
                  </c:pt>
                  <c:pt idx="1">
                    <c:v>16.698363000000001</c:v>
                  </c:pt>
                  <c:pt idx="2">
                    <c:v>6.5191239999999997</c:v>
                  </c:pt>
                  <c:pt idx="3">
                    <c:v>11.028774</c:v>
                  </c:pt>
                  <c:pt idx="4">
                    <c:v>5.6801900000000005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2'!$B$18:$F$18</c:f>
              <c:numCache>
                <c:formatCode>0.0</c:formatCode>
                <c:ptCount val="5"/>
                <c:pt idx="0">
                  <c:v>293.97244599999999</c:v>
                </c:pt>
                <c:pt idx="1">
                  <c:v>265.23597799999999</c:v>
                </c:pt>
                <c:pt idx="2">
                  <c:v>300.78232600000001</c:v>
                </c:pt>
                <c:pt idx="3">
                  <c:v>300.94939699999998</c:v>
                </c:pt>
                <c:pt idx="4">
                  <c:v>298.33261900000002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1F-44E5-9B8B-BD3B4515BB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Concentration</a:t>
                </a:r>
                <a:r>
                  <a:rPr lang="en-US" sz="16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 (ppb)</a:t>
                </a:r>
                <a:endParaRPr lang="en-US" sz="1600">
                  <a:solidFill>
                    <a:sysClr val="windowText" lastClr="000000"/>
                  </a:solidFill>
                  <a:latin typeface="Georgia" panose="02040502050405020303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8.4859609533395941E-2"/>
              <c:y val="0.314118193718585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100"/>
        <c:dispUnits>
          <c:builtInUnit val="hundreds"/>
          <c:dispUnitsLbl>
            <c:layout>
              <c:manualLayout>
                <c:xMode val="edge"/>
                <c:yMode val="edge"/>
                <c:x val="0.12412855630336982"/>
                <c:y val="0.19218199880753717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939845204676893"/>
          <c:y val="0.89791696233859664"/>
          <c:w val="0.56829092177397578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8F3BE-9DA3-4E6F-A8FF-BDCE3BFF8D2D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C78F1-3DE6-4D25-A3FE-EBF32D0C2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31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0483F-633A-4D4D-A948-CDCE67B5AC4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4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0483F-633A-4D4D-A948-CDCE67B5AC4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7274-4CF3-4870-964A-8DF056A412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80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74B42-D5D7-4A9C-9720-F445324FEDA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545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EA56-BBCF-4BA6-B1F7-445B2C48D3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1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7274-4CF3-4870-964A-8DF056A412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55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E3C6-6EA0-47DE-BEF8-DC2EB74B1E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11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9C91-1249-4E31-A790-BEC84A20EB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283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41A7A-3F2D-4E57-9D24-8AD1CC87DD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39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B150-FCE2-4A61-87A8-D2758952E9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12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3C84-C1F6-4A10-BFEB-62648DA193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03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7B43-EFC7-4416-AEE2-5B222B0285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32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C3B44-B204-4D7B-8D70-3643B88D709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3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E3C6-6EA0-47DE-BEF8-DC2EB74B1E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11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274B-BC5D-4E6D-AAF1-C442FE4DD0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17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74B42-D5D7-4A9C-9720-F445324FEDA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06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EA56-BBCF-4BA6-B1F7-445B2C48D3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2233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A9693-ACC3-BAD7-5C45-58E9B0A1B3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EDE1BB-0B84-1ED0-BF5D-4DDB06EA4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CCB6E7-716E-B390-A929-B342C2E2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91092-F4B3-9F1F-B872-207965409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F9432-8F89-80BC-1E22-B9F6BB4A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62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6130B-8E6B-8323-A982-EC387D55E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C4205-2734-1FF5-B147-CF9185DF7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0ACB2B-0BFC-000A-9563-113231E6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BAEE3-5D3F-B95F-6FE9-22585D50B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8E566-0E10-AA97-030D-AD215925C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027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93C1A-1940-1290-4D73-C81BE8A10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9F1CB-4E72-8A44-52E0-F9F983982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2C7DC-25DB-9819-03DC-9588E33EA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00930-389B-0FF5-2133-ED77FCE37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01D36-9A42-CD12-4AA2-F6FCF23E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086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9B710-E1DE-B8A2-921D-DE5C8669E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961C8-3FBB-F2F7-CBFF-4297D80B68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17B3C3-66B3-8C21-8651-B852439FB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44AE9-2FF3-BDAC-A709-6AB3BDE24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5DF545-ABAC-5420-2D77-7E644ED19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B5812-E97F-D0CA-6FC9-0E1EC6B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69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CB002-5B62-1861-9D44-0F7419FD7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9E45F8-1651-FAD4-5514-08BCAA666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E8603B-AA50-75A3-C19B-A84125D75E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187DB-9BD7-FDC4-8493-AAF75D65AE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BCE779-F352-A071-D84F-42312793D6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51FDA4-13C3-DB6D-1C05-28F665845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DDC443-7556-CDE2-4097-99BBEB96B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8F4DFF-1929-86C1-CECD-05949266D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99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3BA83-E628-795A-0689-F83560F4A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224B55-E49E-2BB3-19D9-451DF3AF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F45B4-78AB-C754-31B3-9AAC845E2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09EE62-30CF-909F-7907-44AE6F846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00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CE7E85-A8BB-685E-9885-DB6F8CEBB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DBEB8-F995-D632-B65C-6422FBF4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1A537-BA51-8537-048C-4AF68113E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93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9C91-1249-4E31-A790-BEC84A20EB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993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D4CF3-28DF-A9A4-2D88-7CD68B78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EA631-96D4-2405-DE5F-CB26710B8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196C32-749D-4DC2-384D-27C36FC913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484527-7AED-B6B3-5F02-B789F1E9A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3EF1E4-5B2B-2362-AB48-5DA98F8A9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25F170-68C7-AEB9-69B6-D5BDE82F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49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2408-E753-0545-3312-60951BAF4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3F13F5-0319-9CF0-23C4-42DEC19206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8B6E30-1662-BA9D-8307-7B45ABD8F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87278-70AA-58EC-0126-674C4C98C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B247A1-9D79-7835-CA8B-6DDD1F16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FC2B0-C8D0-E10C-61CB-986D39B00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412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E272-7D03-B964-D010-23D6ECD9C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E8A8B6-984D-4C06-53F5-6C2845FB7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3EB87-4B1E-E7EB-516A-1DA2D4AD4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369C0-E109-17DB-96DF-88732E0B8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7869-BD24-5D83-5A33-7AC25333B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733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DB79FE-7EE8-F8ED-20DF-AEE39EA83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8237ED-7ADB-3D16-8B67-D199FD7E7C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57251-1DFE-3B06-56AF-42BDB2BDB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3726B-9ECF-3EE0-9866-9818BE94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55341-409E-FB85-2783-52E8140F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96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41A7A-3F2D-4E57-9D24-8AD1CC87DD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6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B150-FCE2-4A61-87A8-D2758952E9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752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3C84-C1F6-4A10-BFEB-62648DA193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31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7B43-EFC7-4416-AEE2-5B222B0285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79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C3B44-B204-4D7B-8D70-3643B88D709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7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274B-BC5D-4E6D-AAF1-C442FE4DD0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4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F543D-D1C4-4DE9-A436-0409AE2A3B3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881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F543D-D1C4-4DE9-A436-0409AE2A3B3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13-Mar-23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83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BB697-7203-BDCC-F5A5-251909237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73ED2-4A04-E9A8-17A6-6343CBAF5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D4A54-FEEE-9D30-C15A-9F29CE44C2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F575D-0E62-FB48-9382-C9891A45CA2E}" type="datetimeFigureOut">
              <a:rPr lang="en-US" smtClean="0"/>
              <a:t>13-Mar-23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D46CD-FBC6-4D09-DD1D-9E193E450A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EE7E2-3FE6-7FEA-1278-BDAEF5BA1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C2835-4B7A-6941-AF97-D83513E4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3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446" y="53206"/>
            <a:ext cx="8778240" cy="1212679"/>
          </a:xfrm>
        </p:spPr>
        <p:txBody>
          <a:bodyPr>
            <a:noAutofit/>
          </a:bodyPr>
          <a:lstStyle/>
          <a:p>
            <a:pPr marL="0" marR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GEOCHEMICAL AND PETROPHYSICAL TRANSFORMATIONS DURING ROCK-FLUID INTERACTIONS IN CANEY FORMATION, SOUTH CENTRAL OKLAHOMA</a:t>
            </a:r>
            <a:endParaRPr lang="en-US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23" y="1523044"/>
            <a:ext cx="6175332" cy="71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Presenter: Gabriel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Adua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Awejori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4" y="102553"/>
            <a:ext cx="1408298" cy="14204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83874" y="5910780"/>
            <a:ext cx="7147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57</a:t>
            </a:r>
            <a:r>
              <a:rPr lang="en-US" b="1" baseline="300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South Central Geological Society of America Conference 2023, Stillwater, Oklahoma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686" y="167090"/>
            <a:ext cx="1408298" cy="142049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018E0B6-DD70-1757-B3DA-0047DC745B5C}"/>
              </a:ext>
            </a:extLst>
          </p:cNvPr>
          <p:cNvSpPr txBox="1"/>
          <p:nvPr/>
        </p:nvSpPr>
        <p:spPr>
          <a:xfrm>
            <a:off x="637476" y="2606512"/>
            <a:ext cx="11273425" cy="293926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Awejori, G.A., </a:t>
            </a:r>
            <a:r>
              <a:rPr lang="en-US" sz="2000" b="1" dirty="0" err="1">
                <a:latin typeface="Georgia" panose="02040502050405020303" pitchFamily="18" charset="0"/>
                <a:cs typeface="Times New Roman" panose="02020603050405020304" pitchFamily="18" charset="0"/>
              </a:rPr>
              <a:t>Radonjic</a:t>
            </a:r>
            <a:r>
              <a:rPr lang="en-US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, M.</a:t>
            </a:r>
          </a:p>
          <a:p>
            <a:pPr algn="ctr"/>
            <a:r>
              <a:rPr lang="en-US" sz="1600" dirty="0">
                <a:latin typeface="Georgia" panose="02040502050405020303" pitchFamily="18" charset="0"/>
                <a:cs typeface="Times New Roman" panose="02020603050405020304" pitchFamily="18" charset="0"/>
              </a:rPr>
              <a:t>Oklahoma State University, Stillwater, Oklahoma, USA</a:t>
            </a:r>
          </a:p>
          <a:p>
            <a:pPr algn="ctr"/>
            <a:r>
              <a:rPr lang="en-US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Doughty, C., Dong, W.</a:t>
            </a:r>
          </a:p>
          <a:p>
            <a:pPr algn="ctr"/>
            <a:r>
              <a:rPr lang="en-US" sz="1600" dirty="0">
                <a:latin typeface="Georgia" panose="02040502050405020303" pitchFamily="18" charset="0"/>
                <a:cs typeface="Times New Roman" panose="02020603050405020304" pitchFamily="18" charset="0"/>
              </a:rPr>
              <a:t>Energy Geosciences Division, Lawrence Berkeley National Laboratory, Berkeley, California, USA</a:t>
            </a:r>
          </a:p>
          <a:p>
            <a:pPr algn="ctr"/>
            <a:r>
              <a:rPr lang="en-US" sz="2000" b="1" dirty="0" err="1">
                <a:latin typeface="Georgia" panose="02040502050405020303" pitchFamily="18" charset="0"/>
                <a:cs typeface="Times New Roman" panose="02020603050405020304" pitchFamily="18" charset="0"/>
              </a:rPr>
              <a:t>Paronish</a:t>
            </a:r>
            <a:r>
              <a:rPr lang="en-US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, T.</a:t>
            </a:r>
          </a:p>
          <a:p>
            <a:pPr algn="ctr"/>
            <a:r>
              <a:rPr lang="en-US" sz="1600" dirty="0" err="1">
                <a:latin typeface="Georgia" panose="02040502050405020303" pitchFamily="18" charset="0"/>
                <a:cs typeface="Times New Roman" panose="02020603050405020304" pitchFamily="18" charset="0"/>
              </a:rPr>
              <a:t>Leidos</a:t>
            </a:r>
            <a:r>
              <a:rPr lang="en-US" sz="1600" dirty="0">
                <a:latin typeface="Georgia" panose="02040502050405020303" pitchFamily="18" charset="0"/>
                <a:cs typeface="Times New Roman" panose="02020603050405020304" pitchFamily="18" charset="0"/>
              </a:rPr>
              <a:t> Research Support Team, National Energy Technology Laboratory, Morgantown, West Virginia, USA</a:t>
            </a:r>
          </a:p>
          <a:p>
            <a:pPr algn="ctr"/>
            <a:endParaRPr lang="en-US" sz="11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1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DOE Award DE-FE0031776 from the Office of Fossil Energy in Partnership with  </a:t>
            </a:r>
            <a:r>
              <a:rPr lang="en-US" sz="11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Continental Resources, OGS, OSU Geology, OSU Chem. Engineering, University of Pittsburgh, Lawrence Berkeley National Lab and DOE NETL.</a:t>
            </a:r>
            <a:endParaRPr lang="en-US" sz="1100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/>
            <a:endParaRPr lang="en-US" sz="11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1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100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609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9476" y="176958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097" y="1177248"/>
            <a:ext cx="11329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Fluid composition is the main driving force for dissolution and precipitation kinetics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80F3A5-728E-74CF-1A99-6693ACB62222}"/>
              </a:ext>
            </a:extLst>
          </p:cNvPr>
          <p:cNvSpPr txBox="1"/>
          <p:nvPr/>
        </p:nvSpPr>
        <p:spPr>
          <a:xfrm>
            <a:off x="6332622" y="2109033"/>
            <a:ext cx="547333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Though dissolution of calcium is observed, it is not as dramatic as observed in our previous work (acidized fluid)</a:t>
            </a:r>
          </a:p>
          <a:p>
            <a:pPr algn="just"/>
            <a:endParaRPr lang="en-US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Calcium concentrations in effluent is relatively stable because, fracturing fluid used for experiment had an approximately neutral pH</a:t>
            </a:r>
          </a:p>
          <a:p>
            <a:pPr algn="just"/>
            <a:endParaRPr lang="en-US" sz="18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Dissolution of pyrite causes temporal acidity which lead to dissolution of carbonates thus the marginal increases in Ca concentrations </a:t>
            </a:r>
          </a:p>
          <a:p>
            <a:pPr algn="just"/>
            <a:endParaRPr lang="en-US" sz="18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Cation exchange in clay sites also </a:t>
            </a: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causes subtle </a:t>
            </a: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fluctuations in Ca concentration in effluent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7A20320-580E-404A-B1DC-A86C443326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868228"/>
              </p:ext>
            </p:extLst>
          </p:nvPr>
        </p:nvGraphicFramePr>
        <p:xfrm>
          <a:off x="122831" y="1883391"/>
          <a:ext cx="5973170" cy="4404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7426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4093" y="166773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11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18877-735B-3B92-BF6E-AAA41E7F2570}"/>
              </a:ext>
            </a:extLst>
          </p:cNvPr>
          <p:cNvSpPr txBox="1"/>
          <p:nvPr/>
        </p:nvSpPr>
        <p:spPr>
          <a:xfrm>
            <a:off x="6701246" y="1221612"/>
            <a:ext cx="52414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high concentrations of Si observed on the graphs cannot be explained by quartz dissolution at the given condition</a:t>
            </a:r>
          </a:p>
          <a:p>
            <a:pPr algn="just"/>
            <a:endParaRPr lang="en-US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Dissolution of feldspar contributes to Si concentration in effluent</a:t>
            </a:r>
          </a:p>
          <a:p>
            <a:pPr algn="just"/>
            <a:endParaRPr lang="en-US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Si concentration in effluent can be the result of the dissolution of biogenic silica which is common in the Caney formation.</a:t>
            </a:r>
          </a:p>
          <a:p>
            <a:pPr algn="just"/>
            <a:endParaRPr lang="en-US" sz="2000" dirty="0">
              <a:latin typeface="Georgia" panose="02040502050405020303" pitchFamily="18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DB54029-8131-4C75-BED5-034773CD4B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298538"/>
              </p:ext>
            </p:extLst>
          </p:nvPr>
        </p:nvGraphicFramePr>
        <p:xfrm>
          <a:off x="0" y="1050878"/>
          <a:ext cx="6701246" cy="4885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2711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4093" y="216877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458856" y="1066989"/>
            <a:ext cx="5541077" cy="557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Aluminum in effluent is mainly from the dissolution of feldspars</a:t>
            </a:r>
          </a:p>
          <a:p>
            <a:pPr algn="just"/>
            <a:endParaRPr lang="en-US" sz="20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000" dirty="0">
                <a:latin typeface="Georgia" panose="02040502050405020303" pitchFamily="18" charset="0"/>
                <a:ea typeface="Calibri" panose="020F0502020204030204" pitchFamily="34" charset="0"/>
              </a:rPr>
              <a:t>Aluminum entering solution is precipitated at a fast rate</a:t>
            </a:r>
          </a:p>
          <a:p>
            <a:pPr algn="just"/>
            <a:endParaRPr lang="en-US" sz="20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The formation of clays and Al-based minerals through precipitation is thus responsible for loss of Al in effluents</a:t>
            </a:r>
          </a:p>
          <a:p>
            <a:pPr algn="just"/>
            <a:endParaRPr lang="en-US" sz="2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000" dirty="0">
                <a:latin typeface="Georgia" panose="02040502050405020303" pitchFamily="18" charset="0"/>
              </a:rPr>
              <a:t>Aluminum decrease could also be caused by ion exchange at clay sites</a:t>
            </a:r>
          </a:p>
          <a:p>
            <a:pPr algn="just"/>
            <a:endParaRPr lang="en-US" sz="20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000" dirty="0">
                <a:latin typeface="Georgia" panose="02040502050405020303" pitchFamily="18" charset="0"/>
              </a:rPr>
              <a:t>Al remains relatively low and after initial release Al drops in elemental concentrations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Georgia" panose="02040502050405020303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Georgia" panose="02040502050405020303" pitchFamily="18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7D4AF99-AEBD-4AEA-B525-4D144ACE1B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7877095"/>
              </p:ext>
            </p:extLst>
          </p:nvPr>
        </p:nvGraphicFramePr>
        <p:xfrm>
          <a:off x="-188686" y="1066989"/>
          <a:ext cx="6284686" cy="4999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4244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0D7F8E6-2C22-FB17-B29C-97FACEC7C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4" y="3863434"/>
            <a:ext cx="5441446" cy="30541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CC31E1-7750-8D44-40CD-68A5F27F6667}"/>
              </a:ext>
            </a:extLst>
          </p:cNvPr>
          <p:cNvSpPr txBox="1"/>
          <p:nvPr/>
        </p:nvSpPr>
        <p:spPr>
          <a:xfrm>
            <a:off x="4857035" y="1372877"/>
            <a:ext cx="11288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Cl: clays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Dol: Dolomite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Cal: Calcite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: Pyrite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OM: organic matter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261D1B0-C5AC-7799-BA34-7C5B2EEB4907}"/>
              </a:ext>
            </a:extLst>
          </p:cNvPr>
          <p:cNvGrpSpPr/>
          <p:nvPr/>
        </p:nvGrpSpPr>
        <p:grpSpPr>
          <a:xfrm>
            <a:off x="340361" y="917764"/>
            <a:ext cx="4568930" cy="2902119"/>
            <a:chOff x="313452" y="272161"/>
            <a:chExt cx="3846709" cy="2738109"/>
          </a:xfrm>
        </p:grpSpPr>
        <p:pic>
          <p:nvPicPr>
            <p:cNvPr id="3" name="Picture 2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B5D8B034-ED93-2745-EDCA-EBBA22396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452" y="272161"/>
              <a:ext cx="3846709" cy="273810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87891B1-FA4C-6D59-601D-31C466CFB239}"/>
                </a:ext>
              </a:extLst>
            </p:cNvPr>
            <p:cNvSpPr txBox="1"/>
            <p:nvPr/>
          </p:nvSpPr>
          <p:spPr>
            <a:xfrm>
              <a:off x="2325749" y="845564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65D10F3-B681-9965-84D2-D5C89C43DDEA}"/>
                </a:ext>
              </a:extLst>
            </p:cNvPr>
            <p:cNvSpPr txBox="1"/>
            <p:nvPr/>
          </p:nvSpPr>
          <p:spPr>
            <a:xfrm>
              <a:off x="2018110" y="1456549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Dol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2B94D9-9992-579D-D16A-63DD09E6ADF7}"/>
                </a:ext>
              </a:extLst>
            </p:cNvPr>
            <p:cNvSpPr txBox="1"/>
            <p:nvPr/>
          </p:nvSpPr>
          <p:spPr>
            <a:xfrm>
              <a:off x="3168823" y="1825881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C1333EC-853E-A114-1C45-F3E34F67A38A}"/>
                </a:ext>
              </a:extLst>
            </p:cNvPr>
            <p:cNvSpPr txBox="1"/>
            <p:nvPr/>
          </p:nvSpPr>
          <p:spPr>
            <a:xfrm>
              <a:off x="346666" y="390516"/>
              <a:ext cx="601736" cy="288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90F225-FF9B-A46E-FB1F-4002E121AF1E}"/>
                </a:ext>
              </a:extLst>
            </p:cNvPr>
            <p:cNvSpPr txBox="1"/>
            <p:nvPr/>
          </p:nvSpPr>
          <p:spPr>
            <a:xfrm>
              <a:off x="1138154" y="762187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Py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15891D-AFBD-BD53-EDB2-D09E641475B3}"/>
                </a:ext>
              </a:extLst>
            </p:cNvPr>
            <p:cNvSpPr txBox="1"/>
            <p:nvPr/>
          </p:nvSpPr>
          <p:spPr>
            <a:xfrm>
              <a:off x="3420797" y="526574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Cl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FE0A82D-ED80-E63B-FAC5-416B27929B2A}"/>
                </a:ext>
              </a:extLst>
            </p:cNvPr>
            <p:cNvSpPr txBox="1"/>
            <p:nvPr/>
          </p:nvSpPr>
          <p:spPr>
            <a:xfrm>
              <a:off x="346666" y="2425494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Cal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AC3A90-B612-3FF6-01A4-6A848208FBC4}"/>
                </a:ext>
              </a:extLst>
            </p:cNvPr>
            <p:cNvSpPr txBox="1"/>
            <p:nvPr/>
          </p:nvSpPr>
          <p:spPr>
            <a:xfrm>
              <a:off x="1586138" y="2256521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Dol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F6E704F-BCDA-D680-F8E8-80DB295790DB}"/>
                </a:ext>
              </a:extLst>
            </p:cNvPr>
            <p:cNvSpPr txBox="1"/>
            <p:nvPr/>
          </p:nvSpPr>
          <p:spPr>
            <a:xfrm>
              <a:off x="995218" y="1509354"/>
              <a:ext cx="64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Cal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2AB3A65-4DD3-825C-35B1-CE03ABCD8FAB}"/>
              </a:ext>
            </a:extLst>
          </p:cNvPr>
          <p:cNvSpPr txBox="1"/>
          <p:nvPr/>
        </p:nvSpPr>
        <p:spPr>
          <a:xfrm>
            <a:off x="6351342" y="1043208"/>
            <a:ext cx="544144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Georgia" panose="02040502050405020303" pitchFamily="18" charset="0"/>
              </a:rPr>
              <a:t>Microstructure of sample shows heterogeneity of the formation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Dissolution of pyrites creates a localized pH drop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Carbonates dissolve in response to pH drop, creating voids that increase permeability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Feldspars breakdown to form more clay minerals in the formation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Dissolution of minerals cause increased ionic composition of fluids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High ionic compositions lead to precipitation of new minerals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BEB9D5-289B-3FCE-68C9-2B669F4149F2}"/>
              </a:ext>
            </a:extLst>
          </p:cNvPr>
          <p:cNvSpPr txBox="1"/>
          <p:nvPr/>
        </p:nvSpPr>
        <p:spPr>
          <a:xfrm>
            <a:off x="313454" y="4034705"/>
            <a:ext cx="751556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EDS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EDA68-23CF-5110-CD55-529377B2388A}"/>
              </a:ext>
            </a:extLst>
          </p:cNvPr>
          <p:cNvSpPr txBox="1">
            <a:spLocks/>
          </p:cNvSpPr>
          <p:nvPr/>
        </p:nvSpPr>
        <p:spPr>
          <a:xfrm>
            <a:off x="3574093" y="216877"/>
            <a:ext cx="5036507" cy="536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  <a:endParaRPr lang="en-US" sz="2800" b="1" dirty="0">
              <a:solidFill>
                <a:srgbClr val="00206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144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1326" y="179105"/>
            <a:ext cx="8918532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208" y="877704"/>
            <a:ext cx="10683798" cy="5797733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Oxygenated fluids cause breakdown of pyrite, which introduces acidity in fluid to cause breakdown of carbonates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Increased Ca concentration due to breakdown of Carbonates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High Si concentration in effluent from breakdown of feldspar, biogenic silica and exchange at clay mineral sites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The uptake of Al and Mg elements is believed to be in precipitation of clay minerals (</a:t>
            </a:r>
            <a:r>
              <a:rPr lang="en-US" sz="1800" dirty="0" err="1">
                <a:latin typeface="Georgia" panose="02040502050405020303" pitchFamily="18" charset="0"/>
                <a:cs typeface="Times New Roman" panose="02020603050405020304" pitchFamily="18" charset="0"/>
              </a:rPr>
              <a:t>illite</a:t>
            </a: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During reaction, feldspar composition decreases whilst </a:t>
            </a:r>
            <a:r>
              <a:rPr lang="en-US" sz="1800" dirty="0" err="1">
                <a:latin typeface="Georgia" panose="02040502050405020303" pitchFamily="18" charset="0"/>
                <a:cs typeface="Times New Roman" panose="02020603050405020304" pitchFamily="18" charset="0"/>
              </a:rPr>
              <a:t>illite</a:t>
            </a: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 composition increases  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Break down of feldspar and formation of clay minerals leads to introduction of ductile behavior in rock</a:t>
            </a:r>
          </a:p>
          <a:p>
            <a:pPr algn="just">
              <a:lnSpc>
                <a:spcPct val="100000"/>
              </a:lnSpc>
            </a:pPr>
            <a:endParaRPr lang="en-US" sz="1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1800" dirty="0">
                <a:latin typeface="Georgia" panose="02040502050405020303" pitchFamily="18" charset="0"/>
                <a:cs typeface="Times New Roman" panose="02020603050405020304" pitchFamily="18" charset="0"/>
              </a:rPr>
              <a:t>Confining pressures are effective in closing fractures under ductile conditions</a:t>
            </a:r>
          </a:p>
          <a:p>
            <a:pPr algn="just">
              <a:lnSpc>
                <a:spcPct val="100000"/>
              </a:lnSpc>
            </a:pPr>
            <a:endParaRPr lang="en-US" sz="18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en-US" sz="16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US" sz="1200" dirty="0">
                <a:latin typeface="Georgia" panose="02040502050405020303" pitchFamily="18" charset="0"/>
              </a:rPr>
            </a:br>
            <a:endParaRPr lang="en-US" sz="1200" dirty="0">
              <a:latin typeface="Georgia" panose="02040502050405020303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86592" y="6492875"/>
            <a:ext cx="2743200" cy="365125"/>
          </a:xfrm>
        </p:spPr>
        <p:txBody>
          <a:bodyPr/>
          <a:lstStyle/>
          <a:p>
            <a:fld id="{3E6760D5-C8F1-4153-B235-003BFAD3B57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27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9187" y="219814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ACKNOWLEDGEMENTS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01874"/>
            <a:ext cx="10515600" cy="567429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authors acknowledge:</a:t>
            </a:r>
          </a:p>
          <a:p>
            <a:pPr algn="just">
              <a:lnSpc>
                <a:spcPct val="12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 Award DE-FE0031776 from the Office of Fossil Energy’s, Oil and Natural Gas Program, U.S. Department of Energy</a:t>
            </a:r>
          </a:p>
          <a:p>
            <a:pPr algn="just">
              <a:lnSpc>
                <a:spcPct val="2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Joseph 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Technical Project Officer, National Energy Technology Laboratory</a:t>
            </a:r>
          </a:p>
          <a:p>
            <a:pPr algn="just">
              <a:lnSpc>
                <a:spcPct val="2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Lisa Whitworth and Brent Johnson of Oklahoma State University Microscopy Laboratory </a:t>
            </a:r>
          </a:p>
          <a:p>
            <a:pPr algn="just">
              <a:lnSpc>
                <a:spcPct val="110000"/>
              </a:lnSpc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Brian Killian and Barry Dean of Continental Resources for providing samples and Caney well production histories respectively 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authors are grateful to Barrier Material and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Geomimicry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laboratory and Research Group; Dr. Xiong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Fengyang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Dr. Allan Katende for their support</a:t>
            </a:r>
          </a:p>
          <a:p>
            <a:pPr>
              <a:lnSpc>
                <a:spcPct val="200000"/>
              </a:lnSpc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3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1608" y="219814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01874"/>
            <a:ext cx="10515600" cy="5674290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Dove, P.M. 1995. Kinetic and thermodynamic controls on silica reactivity in weathering environments, in: White, A.F. and Brantley, S.L.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Chemical Weathering Rates of Silicate Minerals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pp. 235–290.</a:t>
            </a: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Knauss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K.G., and T.J.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Wolery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1988. The dissolution kinetics of quartz as a function of pH and time at 70 C.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Geochim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Cosmochim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52, 43–53.</a:t>
            </a: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Olabode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A.O. 2017.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Diagenesis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Formation Stress in Fracture Conductivity of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Shaly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Rocks; Experimental-Modelling Approach in CO</a:t>
            </a:r>
            <a:r>
              <a:rPr lang="en-US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-Rock Interactions.</a:t>
            </a: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Tester, J.W., W.G. Worley, B.A. Robinson, C.O. Grigsby, and J.L.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Feerer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1994. Correlating quartz dissolution kinetics in pure water from 25 to 625C.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Geochim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Cosmochim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58, 2407–2420.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240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713" y="770960"/>
            <a:ext cx="10521862" cy="5585390"/>
          </a:xfrm>
        </p:spPr>
        <p:txBody>
          <a:bodyPr>
            <a:normAutofit/>
          </a:bodyPr>
          <a:lstStyle/>
          <a:p>
            <a:pPr algn="ctr"/>
            <a:r>
              <a:rPr lang="en-US" sz="115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08C38782-D43D-ADAF-875B-030C0227D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35" y="548680"/>
            <a:ext cx="3863473" cy="840362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ADB13398-3CB7-9DA6-65F2-A931057FF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35" y="5535752"/>
            <a:ext cx="3169740" cy="1013112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25561906-EA5C-958F-E267-5736EFB59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2320" y="471403"/>
            <a:ext cx="2922346" cy="1033041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A43931D-A3EF-0294-9623-444DFE353E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7659" y="5273383"/>
            <a:ext cx="1735875" cy="153785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3E13942-4823-A3A7-9BC6-76F38DDB8F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6591" y="5032598"/>
            <a:ext cx="2125331" cy="1825402"/>
          </a:xfrm>
          <a:prstGeom prst="rect">
            <a:avLst/>
          </a:prstGeom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6953A700-1CD4-221A-9C1E-8A745B4CCB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0668" y="214868"/>
            <a:ext cx="3029952" cy="1289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C6B17-D9CB-2621-4576-F77AD1D950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007" y="2718753"/>
            <a:ext cx="1408298" cy="14204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CBE007-006F-8672-686E-AE8F899199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5732" y="2718753"/>
            <a:ext cx="1408298" cy="142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04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831" y="150416"/>
            <a:ext cx="6067816" cy="536749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9972"/>
            <a:ext cx="6226479" cy="538619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Introduction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Objectives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Materials and Methodology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Results and Discussions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Conclusions</a:t>
            </a:r>
          </a:p>
        </p:txBody>
      </p:sp>
      <p:sp>
        <p:nvSpPr>
          <p:cNvPr id="7" name="Text Box 28"/>
          <p:cNvSpPr txBox="1"/>
          <p:nvPr/>
        </p:nvSpPr>
        <p:spPr>
          <a:xfrm>
            <a:off x="5499385" y="5777643"/>
            <a:ext cx="5458265" cy="559446"/>
          </a:xfrm>
          <a:prstGeom prst="rect">
            <a:avLst/>
          </a:prstGeom>
          <a:solidFill>
            <a:prstClr val="white"/>
          </a:solid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000"/>
              </a:spcAft>
            </a:pPr>
            <a:r>
              <a:rPr lang="en-US" sz="1600" i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Fig. 1: Caney core on display at workshop in OKC, February 2020</a:t>
            </a:r>
          </a:p>
          <a:p>
            <a:pPr>
              <a:spcAft>
                <a:spcPts val="1000"/>
              </a:spcAft>
            </a:pPr>
            <a:r>
              <a:rPr lang="en-US" sz="1600" i="1" dirty="0">
                <a:solidFill>
                  <a:srgbClr val="222222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  <a:endParaRPr lang="en-US" sz="1050" i="1" dirty="0">
              <a:solidFill>
                <a:srgbClr val="44546A"/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634596" y="6356350"/>
            <a:ext cx="719203" cy="365125"/>
          </a:xfrm>
        </p:spPr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385" y="926240"/>
            <a:ext cx="5323324" cy="4737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1016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6973" y="227275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5468" y="764024"/>
            <a:ext cx="11761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The Caney Formation is of Upper Mississippian age and correlates with Barnett Shale of Northern Texas and the Fayetteville Shale of Northeastern Oklahoma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468" y="1774827"/>
            <a:ext cx="50354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Area for our work is the Caney Formation in the Ardmore Basin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This formation is replete with hydrocarbons but has high clay content that renders it an ultra low permeability formation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However, advancements in horizontal drilling and fracturing technologies makes it profitable to recover hydrocarbons from this formation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black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256" y="6048643"/>
            <a:ext cx="11761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Knowledge on geochemical responses of the formation to Hydraulic Fracturing Fluids (HFFs) is currently limited</a:t>
            </a:r>
            <a:endParaRPr lang="en-US" sz="2000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99341" y="5498854"/>
            <a:ext cx="538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1600" i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Fig. 2: Geological map of Oklahoma, showing Ardmore Basin area and location of Caney Wells </a:t>
            </a:r>
            <a:r>
              <a:rPr lang="en-US" sz="1600" b="1" i="1" dirty="0">
                <a:solidFill>
                  <a:srgbClr val="00206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(Blue Star)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699341" y="1548521"/>
            <a:ext cx="5382147" cy="3950333"/>
            <a:chOff x="0" y="0"/>
            <a:chExt cx="5962650" cy="4592320"/>
          </a:xfrm>
        </p:grpSpPr>
        <p:pic>
          <p:nvPicPr>
            <p:cNvPr id="12" name="Picture 11" descr="C:\Users\Awejori\Desktop\attende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" y="0"/>
              <a:ext cx="5943600" cy="45923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grpSp>
          <p:nvGrpSpPr>
            <p:cNvPr id="13" name="Group 12"/>
            <p:cNvGrpSpPr/>
            <p:nvPr/>
          </p:nvGrpSpPr>
          <p:grpSpPr>
            <a:xfrm>
              <a:off x="0" y="430172"/>
              <a:ext cx="4581525" cy="4162148"/>
              <a:chOff x="0" y="-84178"/>
              <a:chExt cx="4581525" cy="4162148"/>
            </a:xfrm>
          </p:grpSpPr>
          <p:sp>
            <p:nvSpPr>
              <p:cNvPr id="14" name="5-Point Star 13"/>
              <p:cNvSpPr/>
              <p:nvPr/>
            </p:nvSpPr>
            <p:spPr>
              <a:xfrm>
                <a:off x="2209800" y="190500"/>
                <a:ext cx="200025" cy="161925"/>
              </a:xfrm>
              <a:prstGeom prst="star5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 flipH="1" flipV="1">
                <a:off x="0" y="2371725"/>
                <a:ext cx="1847850" cy="170624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3038475" y="2390775"/>
                <a:ext cx="1543050" cy="168719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1847850" y="3486150"/>
                <a:ext cx="1181100" cy="581025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8" name="Text Box 7"/>
              <p:cNvSpPr txBox="1"/>
              <p:nvPr/>
            </p:nvSpPr>
            <p:spPr>
              <a:xfrm>
                <a:off x="2443413" y="-84178"/>
                <a:ext cx="1885950" cy="2762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Location of Caney Well</a:t>
                </a:r>
                <a:endParaRPr lang="en-US" sz="1100" dirty="0">
                  <a:solidFill>
                    <a:srgbClr val="00206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0611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9874" y="175451"/>
            <a:ext cx="5036507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8" y="826718"/>
            <a:ext cx="5147767" cy="5529632"/>
          </a:xfrm>
        </p:spPr>
        <p:txBody>
          <a:bodyPr numCol="1">
            <a:noAutofit/>
          </a:bodyPr>
          <a:lstStyle/>
          <a:p>
            <a:pPr marL="0" indent="0" algn="just">
              <a:buClr>
                <a:schemeClr val="accent1"/>
              </a:buClr>
              <a:buNone/>
            </a:pPr>
            <a:r>
              <a:rPr lang="en-US" sz="20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Our work is aimed at achieving the following objectives:</a:t>
            </a:r>
          </a:p>
          <a:p>
            <a:pPr marL="0" indent="0" algn="just">
              <a:buClr>
                <a:schemeClr val="accent1"/>
              </a:buClr>
              <a:buNone/>
            </a:pPr>
            <a:endParaRPr lang="en-US" sz="1400" b="1" dirty="0">
              <a:solidFill>
                <a:srgbClr val="00206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r>
              <a:rPr lang="en-US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To undertake comprehensive evaluation of chemical and mineralogical composition of Caney Formation</a:t>
            </a:r>
          </a:p>
          <a:p>
            <a:pPr marL="285750" indent="-285750" algn="just">
              <a:buClr>
                <a:schemeClr val="accent1"/>
              </a:buClr>
            </a:pPr>
            <a:endParaRPr lang="en-US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r>
              <a:rPr lang="en-US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To explore the geochemical response of the formation to Hydraulic Fracturing Fluid (HFF) – Mineralogical Changes and scale formation</a:t>
            </a:r>
          </a:p>
          <a:p>
            <a:pPr marL="0" indent="0" algn="just">
              <a:buClr>
                <a:schemeClr val="accent1"/>
              </a:buClr>
              <a:buNone/>
            </a:pPr>
            <a:endParaRPr lang="en-US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r>
              <a:rPr lang="en-US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To assess the potential of  clay swelling, migration of fines</a:t>
            </a:r>
          </a:p>
          <a:p>
            <a:pPr marL="285750" indent="-285750" algn="just">
              <a:buClr>
                <a:schemeClr val="accent1"/>
              </a:buClr>
            </a:pPr>
            <a:endParaRPr lang="en-US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r>
              <a:rPr lang="en-US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To evaluate the impact of mineralogical changes, scale formation and clay minerals on petrophysics of the reservoir</a:t>
            </a:r>
          </a:p>
          <a:p>
            <a:pPr marL="285750" indent="-285750" algn="just">
              <a:buClr>
                <a:schemeClr val="accent1"/>
              </a:buClr>
            </a:pPr>
            <a:endParaRPr lang="en-US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endParaRPr lang="en-US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1"/>
              </a:buClr>
            </a:pPr>
            <a:endParaRPr lang="en-US" sz="1800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9730" y="5719348"/>
            <a:ext cx="5987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Fig. 3: Schematic of Geochemical Rock-Fluid Interaction following hydraulic fracturing of reservoir formation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99342" y="1073213"/>
            <a:ext cx="5636713" cy="4485719"/>
            <a:chOff x="-107212" y="-5396"/>
            <a:chExt cx="6474262" cy="5292610"/>
          </a:xfrm>
        </p:grpSpPr>
        <p:grpSp>
          <p:nvGrpSpPr>
            <p:cNvPr id="18" name="Group 17"/>
            <p:cNvGrpSpPr>
              <a:grpSpLocks/>
            </p:cNvGrpSpPr>
            <p:nvPr/>
          </p:nvGrpSpPr>
          <p:grpSpPr bwMode="auto">
            <a:xfrm>
              <a:off x="-107212" y="-5396"/>
              <a:ext cx="6474262" cy="5292610"/>
              <a:chOff x="1070962" y="1061643"/>
              <a:chExt cx="64740" cy="52928"/>
            </a:xfrm>
          </p:grpSpPr>
          <p:grpSp>
            <p:nvGrpSpPr>
              <p:cNvPr id="20" name="Group 19"/>
              <p:cNvGrpSpPr>
                <a:grpSpLocks/>
              </p:cNvGrpSpPr>
              <p:nvPr/>
            </p:nvGrpSpPr>
            <p:grpSpPr bwMode="auto">
              <a:xfrm>
                <a:off x="1070962" y="1061643"/>
                <a:ext cx="64740" cy="52928"/>
                <a:chOff x="1070963" y="1061643"/>
                <a:chExt cx="64739" cy="52927"/>
              </a:xfrm>
            </p:grpSpPr>
            <p:pic>
              <p:nvPicPr>
                <p:cNvPr id="23" name="Picture 22" descr="Drawing 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5158" y="1064307"/>
                  <a:ext cx="60544" cy="502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5B9BD5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dk1">
                          <a:lumMod val="0"/>
                          <a:lumOff val="0"/>
                        </a:schemeClr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dk1">
                            <a:lumMod val="0"/>
                            <a:lumOff val="0"/>
                          </a:schemeClr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4" name="Text Box 5"/>
                <p:cNvSpPr txBox="1">
                  <a:spLocks noChangeArrowheads="1"/>
                </p:cNvSpPr>
                <p:nvPr/>
              </p:nvSpPr>
              <p:spPr bwMode="auto">
                <a:xfrm rot="15921028">
                  <a:off x="1091448" y="1098200"/>
                  <a:ext cx="17451" cy="45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5B9BD5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dk1">
                          <a:lumMod val="0"/>
                          <a:lumOff val="0"/>
                        </a:schemeClr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vert270" wrap="square" lIns="36576" tIns="36576" rIns="36576" bIns="36576" anchor="t" anchorCtr="0" upright="1"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2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Scale formation</a:t>
                  </a:r>
                  <a:endPara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1096084" y="1068620"/>
                  <a:ext cx="20375" cy="44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5B9BD5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dk1">
                          <a:lumMod val="0"/>
                          <a:lumOff val="0"/>
                        </a:schemeClr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36576" tIns="36576" rIns="36576" bIns="36576" anchor="t" anchorCtr="0" upright="1"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Clay fines migration</a:t>
                  </a:r>
                  <a:endParaRPr lang="en-US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114129" y="1075545"/>
                  <a:ext cx="19577" cy="66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5B9BD5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dk1">
                          <a:lumMod val="0"/>
                          <a:lumOff val="0"/>
                        </a:schemeClr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36576" tIns="36576" rIns="36576" bIns="36576" anchor="t" anchorCtr="0" upright="1"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2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Mineral Precipitation</a:t>
                  </a:r>
                  <a:endPara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AutoShape 8"/>
                <p:cNvSpPr>
                  <a:spLocks noChangeArrowheads="1"/>
                </p:cNvSpPr>
                <p:nvPr/>
              </p:nvSpPr>
              <p:spPr bwMode="auto">
                <a:xfrm>
                  <a:off x="1073823" y="1064307"/>
                  <a:ext cx="4175" cy="733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dk1">
                    <a:lumMod val="0"/>
                    <a:lumOff val="0"/>
                  </a:schemeClr>
                </a:solidFill>
                <a:ln w="25400">
                  <a:solidFill>
                    <a:srgbClr val="FFFF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dk1">
                            <a:lumMod val="0"/>
                            <a:lumOff val="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36576" tIns="36576" rIns="36576" bIns="36576" anchor="t" anchorCtr="0" upright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070963" y="1061643"/>
                  <a:ext cx="11577" cy="3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5B9BD5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dk1">
                          <a:lumMod val="0"/>
                          <a:lumOff val="0"/>
                        </a:schemeClr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36576" tIns="36576" rIns="36576" bIns="36576" anchor="t" anchorCtr="0" upright="1"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80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Wellhead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1" name="Text Box 10"/>
              <p:cNvSpPr txBox="1">
                <a:spLocks noChangeArrowheads="1"/>
              </p:cNvSpPr>
              <p:nvPr/>
            </p:nvSpPr>
            <p:spPr bwMode="auto">
              <a:xfrm>
                <a:off x="1079487" y="1075007"/>
                <a:ext cx="19761" cy="40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Hydraulic Fractures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11"/>
              <p:cNvSpPr txBox="1">
                <a:spLocks noChangeArrowheads="1"/>
              </p:cNvSpPr>
              <p:nvPr/>
            </p:nvSpPr>
            <p:spPr bwMode="auto">
              <a:xfrm rot="16200000">
                <a:off x="1066815" y="1077444"/>
                <a:ext cx="14333" cy="44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vert270" wrap="square" lIns="36576" tIns="36576" rIns="36576" bIns="36576" anchor="t" anchorCtr="0" upright="1"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Fracking Fluid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3388102" y="2955435"/>
              <a:ext cx="2037550" cy="391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Clay fines migration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8900002" y="4720756"/>
            <a:ext cx="1704536" cy="56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Mineral Dissolution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6392539" y="4658045"/>
            <a:ext cx="1720530" cy="34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Hydraulic Fractures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625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5</a:t>
            </a:fld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658F276-762F-917A-7E1D-90AAD250B210}"/>
              </a:ext>
            </a:extLst>
          </p:cNvPr>
          <p:cNvGrpSpPr/>
          <p:nvPr/>
        </p:nvGrpSpPr>
        <p:grpSpPr>
          <a:xfrm>
            <a:off x="527714" y="735452"/>
            <a:ext cx="11259625" cy="5772185"/>
            <a:chOff x="527714" y="735452"/>
            <a:chExt cx="11259625" cy="577218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F7A9336-F7DA-59B9-AEA1-B3D4C5261D40}"/>
                </a:ext>
              </a:extLst>
            </p:cNvPr>
            <p:cNvGrpSpPr/>
            <p:nvPr/>
          </p:nvGrpSpPr>
          <p:grpSpPr>
            <a:xfrm>
              <a:off x="527714" y="1301681"/>
              <a:ext cx="3648891" cy="5121859"/>
              <a:chOff x="527714" y="1301681"/>
              <a:chExt cx="3648891" cy="5121859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DDF4C4DB-7B70-AE42-68E9-93141CFE4550}"/>
                  </a:ext>
                </a:extLst>
              </p:cNvPr>
              <p:cNvGrpSpPr/>
              <p:nvPr/>
            </p:nvGrpSpPr>
            <p:grpSpPr>
              <a:xfrm>
                <a:off x="527714" y="1337480"/>
                <a:ext cx="3648890" cy="5086060"/>
                <a:chOff x="586854" y="699624"/>
                <a:chExt cx="3708720" cy="5547938"/>
              </a:xfrm>
            </p:grpSpPr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22253188-F124-8499-4213-A1C91260EFA0}"/>
                    </a:ext>
                  </a:extLst>
                </p:cNvPr>
                <p:cNvGrpSpPr/>
                <p:nvPr/>
              </p:nvGrpSpPr>
              <p:grpSpPr>
                <a:xfrm rot="5400000">
                  <a:off x="-289576" y="2757376"/>
                  <a:ext cx="5547938" cy="1432433"/>
                  <a:chOff x="1055759" y="1477634"/>
                  <a:chExt cx="5547938" cy="1432433"/>
                </a:xfrm>
              </p:grpSpPr>
              <p:sp>
                <p:nvSpPr>
                  <p:cNvPr id="9" name="Plus Sign 8">
                    <a:extLst>
                      <a:ext uri="{FF2B5EF4-FFF2-40B4-BE49-F238E27FC236}">
                        <a16:creationId xmlns:a16="http://schemas.microsoft.com/office/drawing/2014/main" id="{4D913663-F6F9-02D2-20D0-8EA05AC560B7}"/>
                      </a:ext>
                    </a:extLst>
                  </p:cNvPr>
                  <p:cNvSpPr/>
                  <p:nvPr/>
                </p:nvSpPr>
                <p:spPr>
                  <a:xfrm rot="16047103">
                    <a:off x="2564377" y="2018247"/>
                    <a:ext cx="274320" cy="382137"/>
                  </a:xfrm>
                  <a:prstGeom prst="mathPlus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" name="Arrow: Right 9">
                    <a:extLst>
                      <a:ext uri="{FF2B5EF4-FFF2-40B4-BE49-F238E27FC236}">
                        <a16:creationId xmlns:a16="http://schemas.microsoft.com/office/drawing/2014/main" id="{75B28342-D7BE-1C42-225C-D953D7B54571}"/>
                      </a:ext>
                    </a:extLst>
                  </p:cNvPr>
                  <p:cNvSpPr/>
                  <p:nvPr/>
                </p:nvSpPr>
                <p:spPr>
                  <a:xfrm>
                    <a:off x="4403333" y="2095529"/>
                    <a:ext cx="627797" cy="259307"/>
                  </a:xfrm>
                  <a:prstGeom prst="rightArrow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4887D57F-E73A-CCCF-EBB3-F4542062F402}"/>
                      </a:ext>
                    </a:extLst>
                  </p:cNvPr>
                  <p:cNvGrpSpPr/>
                  <p:nvPr/>
                </p:nvGrpSpPr>
                <p:grpSpPr>
                  <a:xfrm>
                    <a:off x="1055759" y="1583720"/>
                    <a:ext cx="1318143" cy="1309023"/>
                    <a:chOff x="1055759" y="1583720"/>
                    <a:chExt cx="1318143" cy="1309023"/>
                  </a:xfrm>
                </p:grpSpPr>
                <p:sp>
                  <p:nvSpPr>
                    <p:cNvPr id="3" name="Oval 2">
                      <a:extLst>
                        <a:ext uri="{FF2B5EF4-FFF2-40B4-BE49-F238E27FC236}">
                          <a16:creationId xmlns:a16="http://schemas.microsoft.com/office/drawing/2014/main" id="{85DECFF6-F592-A8B3-23DE-257ABA09EF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5759" y="1583720"/>
                      <a:ext cx="1318143" cy="1309023"/>
                    </a:xfrm>
                    <a:prstGeom prst="ellipse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" name="TextBox 14">
                      <a:extLst>
                        <a:ext uri="{FF2B5EF4-FFF2-40B4-BE49-F238E27FC236}">
                          <a16:creationId xmlns:a16="http://schemas.microsoft.com/office/drawing/2014/main" id="{5932CCA6-BF1E-CA64-7A59-7590883973AB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956762" y="1867973"/>
                      <a:ext cx="1273532" cy="7050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Georgia" panose="02040502050405020303" pitchFamily="18" charset="0"/>
                        </a:rPr>
                        <a:t>Rock</a:t>
                      </a:r>
                    </a:p>
                    <a:p>
                      <a:pPr algn="ctr"/>
                      <a:r>
                        <a:rPr lang="en-US" b="1" dirty="0">
                          <a:latin typeface="Georgia" panose="02040502050405020303" pitchFamily="18" charset="0"/>
                        </a:rPr>
                        <a:t>Powder</a:t>
                      </a:r>
                    </a:p>
                  </p:txBody>
                </p:sp>
              </p:grp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2CC7618C-69FA-7EF8-698C-DA0ED45EB54E}"/>
                      </a:ext>
                    </a:extLst>
                  </p:cNvPr>
                  <p:cNvGrpSpPr/>
                  <p:nvPr/>
                </p:nvGrpSpPr>
                <p:grpSpPr>
                  <a:xfrm>
                    <a:off x="2953518" y="1583719"/>
                    <a:ext cx="1318143" cy="1309023"/>
                    <a:chOff x="2953518" y="1583719"/>
                    <a:chExt cx="1318143" cy="1309023"/>
                  </a:xfrm>
                </p:grpSpPr>
                <p:sp>
                  <p:nvSpPr>
                    <p:cNvPr id="7" name="Oval 6">
                      <a:extLst>
                        <a:ext uri="{FF2B5EF4-FFF2-40B4-BE49-F238E27FC236}">
                          <a16:creationId xmlns:a16="http://schemas.microsoft.com/office/drawing/2014/main" id="{EA5BED46-818F-F12A-C284-97F49DDF4E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3518" y="1583719"/>
                      <a:ext cx="1318143" cy="1309023"/>
                    </a:xfrm>
                    <a:prstGeom prst="ellipse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" name="TextBox 15">
                      <a:extLst>
                        <a:ext uri="{FF2B5EF4-FFF2-40B4-BE49-F238E27FC236}">
                          <a16:creationId xmlns:a16="http://schemas.microsoft.com/office/drawing/2014/main" id="{F50E79ED-9732-4B2A-24A9-400A7C0730BF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3109177" y="2055175"/>
                      <a:ext cx="943787" cy="3693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Georgia" panose="02040502050405020303" pitchFamily="18" charset="0"/>
                        </a:rPr>
                        <a:t>Fluid</a:t>
                      </a:r>
                    </a:p>
                  </p:txBody>
                </p:sp>
              </p:grpSp>
              <p:grpSp>
                <p:nvGrpSpPr>
                  <p:cNvPr id="41" name="Group 40">
                    <a:extLst>
                      <a:ext uri="{FF2B5EF4-FFF2-40B4-BE49-F238E27FC236}">
                        <a16:creationId xmlns:a16="http://schemas.microsoft.com/office/drawing/2014/main" id="{200C5AD4-9C8F-259D-A330-3B1180D46C74}"/>
                      </a:ext>
                    </a:extLst>
                  </p:cNvPr>
                  <p:cNvGrpSpPr/>
                  <p:nvPr/>
                </p:nvGrpSpPr>
                <p:grpSpPr>
                  <a:xfrm>
                    <a:off x="5166133" y="1477634"/>
                    <a:ext cx="1437564" cy="1432433"/>
                    <a:chOff x="5166133" y="1477634"/>
                    <a:chExt cx="1437564" cy="1432433"/>
                  </a:xfrm>
                </p:grpSpPr>
                <p:sp>
                  <p:nvSpPr>
                    <p:cNvPr id="12" name="Oval 11">
                      <a:extLst>
                        <a:ext uri="{FF2B5EF4-FFF2-40B4-BE49-F238E27FC236}">
                          <a16:creationId xmlns:a16="http://schemas.microsoft.com/office/drawing/2014/main" id="{EC41A40D-4E86-99F5-8E50-F43FB8DA6F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66133" y="1477634"/>
                      <a:ext cx="1437564" cy="1432433"/>
                    </a:xfrm>
                    <a:prstGeom prst="ellipse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8" name="TextBox 37">
                      <a:extLst>
                        <a:ext uri="{FF2B5EF4-FFF2-40B4-BE49-F238E27FC236}">
                          <a16:creationId xmlns:a16="http://schemas.microsoft.com/office/drawing/2014/main" id="{946DDD2A-D5B5-FAEE-BFD4-02B2C209D24D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5373031" y="2009185"/>
                      <a:ext cx="943787" cy="3693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Georgia" panose="02040502050405020303" pitchFamily="18" charset="0"/>
                        </a:rPr>
                        <a:t>Oven</a:t>
                      </a:r>
                    </a:p>
                  </p:txBody>
                </p:sp>
              </p:grp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957EEA79-43AF-578E-7AFB-2CFF90BE502A}"/>
                    </a:ext>
                  </a:extLst>
                </p:cNvPr>
                <p:cNvGrpSpPr/>
                <p:nvPr/>
              </p:nvGrpSpPr>
              <p:grpSpPr>
                <a:xfrm>
                  <a:off x="586854" y="892416"/>
                  <a:ext cx="1356639" cy="5355146"/>
                  <a:chOff x="586854" y="892416"/>
                  <a:chExt cx="1356639" cy="5355146"/>
                </a:xfrm>
              </p:grpSpPr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B9DBA286-CD77-D715-66BE-853D4A2598AC}"/>
                      </a:ext>
                    </a:extLst>
                  </p:cNvPr>
                  <p:cNvGrpSpPr/>
                  <p:nvPr/>
                </p:nvGrpSpPr>
                <p:grpSpPr>
                  <a:xfrm>
                    <a:off x="754619" y="892416"/>
                    <a:ext cx="1188874" cy="1207522"/>
                    <a:chOff x="754619" y="892416"/>
                    <a:chExt cx="1188874" cy="1207522"/>
                  </a:xfrm>
                </p:grpSpPr>
                <p:sp>
                  <p:nvSpPr>
                    <p:cNvPr id="44" name="Text Box 13">
                      <a:extLst>
                        <a:ext uri="{FF2B5EF4-FFF2-40B4-BE49-F238E27FC236}">
                          <a16:creationId xmlns:a16="http://schemas.microsoft.com/office/drawing/2014/main" id="{B214DA7A-3D6C-B2BE-759B-11168D1EC1F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4619" y="892416"/>
                      <a:ext cx="899242" cy="286847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 V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5" name="Text Box 13">
                      <a:extLst>
                        <a:ext uri="{FF2B5EF4-FFF2-40B4-BE49-F238E27FC236}">
                          <a16:creationId xmlns:a16="http://schemas.microsoft.com/office/drawing/2014/main" id="{7F4625E2-0C34-B071-89E3-D905395DEF2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4868" y="1228901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V1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6" name="Text Box 13">
                      <a:extLst>
                        <a:ext uri="{FF2B5EF4-FFF2-40B4-BE49-F238E27FC236}">
                          <a16:creationId xmlns:a16="http://schemas.microsoft.com/office/drawing/2014/main" id="{D6B23B43-A3D4-912D-320C-BE595889BDE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42745" y="1538128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V2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7" name="Text Box 13">
                      <a:extLst>
                        <a:ext uri="{FF2B5EF4-FFF2-40B4-BE49-F238E27FC236}">
                          <a16:creationId xmlns:a16="http://schemas.microsoft.com/office/drawing/2014/main" id="{AC842FCF-D4F9-B91E-22C0-9008FEFA1C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50549" y="1840350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V3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53" name="Text Box 13">
                    <a:extLst>
                      <a:ext uri="{FF2B5EF4-FFF2-40B4-BE49-F238E27FC236}">
                        <a16:creationId xmlns:a16="http://schemas.microsoft.com/office/drawing/2014/main" id="{3285A672-6049-2C93-29F6-D1F52C9E769C}"/>
                      </a:ext>
                    </a:extLst>
                  </p:cNvPr>
                  <p:cNvSpPr txBox="1"/>
                  <p:nvPr/>
                </p:nvSpPr>
                <p:spPr>
                  <a:xfrm>
                    <a:off x="586854" y="3166933"/>
                    <a:ext cx="1094964" cy="613497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6350">
                    <a:solidFill>
                      <a:prstClr val="black"/>
                    </a:solidFill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200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Fracturing Fluid</a:t>
                    </a:r>
                    <a:endParaRPr lang="en-US" sz="12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2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2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" name="Text Box 13">
                    <a:extLst>
                      <a:ext uri="{FF2B5EF4-FFF2-40B4-BE49-F238E27FC236}">
                        <a16:creationId xmlns:a16="http://schemas.microsoft.com/office/drawing/2014/main" id="{D45D6451-1A5E-3607-F996-7C0000986FF1}"/>
                      </a:ext>
                    </a:extLst>
                  </p:cNvPr>
                  <p:cNvSpPr txBox="1"/>
                  <p:nvPr/>
                </p:nvSpPr>
                <p:spPr>
                  <a:xfrm>
                    <a:off x="586854" y="5256474"/>
                    <a:ext cx="1094964" cy="991088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6350">
                    <a:solidFill>
                      <a:prstClr val="black"/>
                    </a:solidFill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95</a:t>
                    </a:r>
                    <a:r>
                      <a:rPr lang="en-US" sz="1200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o</a:t>
                    </a:r>
                    <a:r>
                      <a:rPr lang="en-US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4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Atm. Pressure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5AEA6ADE-53CE-416C-2A8F-87757B0A3DF6}"/>
                    </a:ext>
                  </a:extLst>
                </p:cNvPr>
                <p:cNvGrpSpPr/>
                <p:nvPr/>
              </p:nvGrpSpPr>
              <p:grpSpPr>
                <a:xfrm>
                  <a:off x="3001371" y="892416"/>
                  <a:ext cx="1294203" cy="5355146"/>
                  <a:chOff x="3001371" y="892416"/>
                  <a:chExt cx="1294203" cy="5355146"/>
                </a:xfrm>
              </p:grpSpPr>
              <p:grpSp>
                <p:nvGrpSpPr>
                  <p:cNvPr id="52" name="Group 51">
                    <a:extLst>
                      <a:ext uri="{FF2B5EF4-FFF2-40B4-BE49-F238E27FC236}">
                        <a16:creationId xmlns:a16="http://schemas.microsoft.com/office/drawing/2014/main" id="{92672B15-8E2F-CDDB-F6CE-507FDFE89137}"/>
                      </a:ext>
                    </a:extLst>
                  </p:cNvPr>
                  <p:cNvGrpSpPr/>
                  <p:nvPr/>
                </p:nvGrpSpPr>
                <p:grpSpPr>
                  <a:xfrm>
                    <a:off x="3001371" y="892416"/>
                    <a:ext cx="1132696" cy="1207522"/>
                    <a:chOff x="3001371" y="892416"/>
                    <a:chExt cx="1132696" cy="1207522"/>
                  </a:xfrm>
                </p:grpSpPr>
                <p:sp>
                  <p:nvSpPr>
                    <p:cNvPr id="43" name="Text Box 13">
                      <a:extLst>
                        <a:ext uri="{FF2B5EF4-FFF2-40B4-BE49-F238E27FC236}">
                          <a16:creationId xmlns:a16="http://schemas.microsoft.com/office/drawing/2014/main" id="{4B34C7BF-FDDD-A682-292A-632410DDDAB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61653" y="892416"/>
                      <a:ext cx="872414" cy="261801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Well H</a:t>
                      </a:r>
                      <a:endParaRPr lang="en-US" sz="14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4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4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8" name="Text Box 13">
                      <a:extLst>
                        <a:ext uri="{FF2B5EF4-FFF2-40B4-BE49-F238E27FC236}">
                          <a16:creationId xmlns:a16="http://schemas.microsoft.com/office/drawing/2014/main" id="{0BE839D9-9EB8-2B5F-5F5F-9A54D55A202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66157" y="1209089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H1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9" name="Text Box 13">
                      <a:extLst>
                        <a:ext uri="{FF2B5EF4-FFF2-40B4-BE49-F238E27FC236}">
                          <a16:creationId xmlns:a16="http://schemas.microsoft.com/office/drawing/2014/main" id="{F28D3A8E-877A-1A7F-227C-2E5879E353E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26162" y="1537017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H1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50" name="Text Box 13">
                      <a:extLst>
                        <a:ext uri="{FF2B5EF4-FFF2-40B4-BE49-F238E27FC236}">
                          <a16:creationId xmlns:a16="http://schemas.microsoft.com/office/drawing/2014/main" id="{872044AF-A96B-203C-8892-EAC89E05D72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01371" y="1840350"/>
                      <a:ext cx="492944" cy="259588"/>
                    </a:xfrm>
                    <a:prstGeom prst="rect">
                      <a:avLst/>
                    </a:prstGeom>
                    <a:solidFill>
                      <a:schemeClr val="accent4">
                        <a:lumMod val="40000"/>
                        <a:lumOff val="60000"/>
                      </a:schemeClr>
                    </a:solidFill>
                    <a:ln w="6350">
                      <a:solidFill>
                        <a:prstClr val="black"/>
                      </a:solidFill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H1</a:t>
                      </a: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54" name="Text Box 13">
                    <a:extLst>
                      <a:ext uri="{FF2B5EF4-FFF2-40B4-BE49-F238E27FC236}">
                        <a16:creationId xmlns:a16="http://schemas.microsoft.com/office/drawing/2014/main" id="{ECF7960F-DECA-34DC-CCFD-4D951E3ECE20}"/>
                      </a:ext>
                    </a:extLst>
                  </p:cNvPr>
                  <p:cNvSpPr txBox="1"/>
                  <p:nvPr/>
                </p:nvSpPr>
                <p:spPr>
                  <a:xfrm>
                    <a:off x="3200610" y="3166933"/>
                    <a:ext cx="1094964" cy="613497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6350">
                    <a:solidFill>
                      <a:prstClr val="black"/>
                    </a:solidFill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200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Deionized 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2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Water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2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2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" name="Text Box 13">
                    <a:extLst>
                      <a:ext uri="{FF2B5EF4-FFF2-40B4-BE49-F238E27FC236}">
                        <a16:creationId xmlns:a16="http://schemas.microsoft.com/office/drawing/2014/main" id="{69BAEA23-6896-4A20-5CE0-C0C830DDFEE1}"/>
                      </a:ext>
                    </a:extLst>
                  </p:cNvPr>
                  <p:cNvSpPr txBox="1"/>
                  <p:nvPr/>
                </p:nvSpPr>
                <p:spPr>
                  <a:xfrm>
                    <a:off x="3261653" y="5275418"/>
                    <a:ext cx="1033921" cy="972144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6350">
                    <a:solidFill>
                      <a:prstClr val="black"/>
                    </a:solidFill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600" b="1" dirty="0"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7-days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600" b="1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30-days</a:t>
                    </a: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6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0" marR="0" algn="ctr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endParaRPr lang="en-US" sz="1600" b="1" dirty="0">
                      <a:effectLst/>
                      <a:latin typeface="Georgia" panose="0204050205040502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1BF6FEA4-2473-2C59-4575-C238E86E6517}"/>
                  </a:ext>
                </a:extLst>
              </p:cNvPr>
              <p:cNvSpPr/>
              <p:nvPr/>
            </p:nvSpPr>
            <p:spPr>
              <a:xfrm>
                <a:off x="527715" y="1301681"/>
                <a:ext cx="3648890" cy="5121859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FDC64FC-CA98-805F-3A8B-F55B28B3B640}"/>
                </a:ext>
              </a:extLst>
            </p:cNvPr>
            <p:cNvGrpSpPr/>
            <p:nvPr/>
          </p:nvGrpSpPr>
          <p:grpSpPr>
            <a:xfrm>
              <a:off x="4723527" y="1301681"/>
              <a:ext cx="3404755" cy="5121859"/>
              <a:chOff x="5329296" y="1301681"/>
              <a:chExt cx="2559119" cy="512185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E88A46B6-0245-D286-66B8-23B43E9A5294}"/>
                  </a:ext>
                </a:extLst>
              </p:cNvPr>
              <p:cNvGrpSpPr/>
              <p:nvPr/>
            </p:nvGrpSpPr>
            <p:grpSpPr>
              <a:xfrm>
                <a:off x="5329296" y="1745206"/>
                <a:ext cx="2559119" cy="4419882"/>
                <a:chOff x="5467166" y="1144377"/>
                <a:chExt cx="2601080" cy="4821262"/>
              </a:xfrm>
            </p:grpSpPr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EEE43A0F-E87B-2F13-92D7-FF89AF0CB5FF}"/>
                    </a:ext>
                  </a:extLst>
                </p:cNvPr>
                <p:cNvSpPr txBox="1"/>
                <p:nvPr/>
              </p:nvSpPr>
              <p:spPr>
                <a:xfrm>
                  <a:off x="5506093" y="3166933"/>
                  <a:ext cx="2550872" cy="402872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X-Ray Diffraction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1EB507B6-3100-A26D-E421-274CCA3EA025}"/>
                    </a:ext>
                  </a:extLst>
                </p:cNvPr>
                <p:cNvSpPr txBox="1"/>
                <p:nvPr/>
              </p:nvSpPr>
              <p:spPr>
                <a:xfrm>
                  <a:off x="5506094" y="1144377"/>
                  <a:ext cx="2562150" cy="70502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Scanning Electron Microscopy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796E2113-C722-C82E-7479-40A1DCBDCA05}"/>
                    </a:ext>
                  </a:extLst>
                </p:cNvPr>
                <p:cNvSpPr txBox="1"/>
                <p:nvPr/>
              </p:nvSpPr>
              <p:spPr>
                <a:xfrm>
                  <a:off x="5506094" y="3812083"/>
                  <a:ext cx="2550872" cy="100718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Inductively Coupled Plasma Mass Spectroscopy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0EB99C58-8E84-41E4-458C-EFBBC7231B55}"/>
                    </a:ext>
                  </a:extLst>
                </p:cNvPr>
                <p:cNvSpPr txBox="1"/>
                <p:nvPr/>
              </p:nvSpPr>
              <p:spPr>
                <a:xfrm>
                  <a:off x="5506095" y="2114020"/>
                  <a:ext cx="2562151" cy="70502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Energy Dispersive Spectroscopy</a:t>
                  </a:r>
                </a:p>
              </p:txBody>
            </p:sp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0FFF9D49-F16F-8762-011F-A33F59F73BE1}"/>
                    </a:ext>
                  </a:extLst>
                </p:cNvPr>
                <p:cNvGrpSpPr/>
                <p:nvPr/>
              </p:nvGrpSpPr>
              <p:grpSpPr>
                <a:xfrm>
                  <a:off x="5467166" y="5569465"/>
                  <a:ext cx="2589801" cy="396174"/>
                  <a:chOff x="5467166" y="5569465"/>
                  <a:chExt cx="2589801" cy="396174"/>
                </a:xfrm>
              </p:grpSpPr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E00DB204-5C02-E292-8E4F-8A8E114A8F71}"/>
                      </a:ext>
                    </a:extLst>
                  </p:cNvPr>
                  <p:cNvSpPr txBox="1"/>
                  <p:nvPr/>
                </p:nvSpPr>
                <p:spPr>
                  <a:xfrm>
                    <a:off x="5467166" y="5596307"/>
                    <a:ext cx="1094964" cy="36933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dirty="0">
                        <a:latin typeface="Georgia" panose="02040502050405020303" pitchFamily="18" charset="0"/>
                      </a:rPr>
                      <a:t>Before</a:t>
                    </a:r>
                  </a:p>
                </p:txBody>
              </p:sp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CFD2CCC4-7FA4-9C8C-A7D1-EB4A3EAC038A}"/>
                      </a:ext>
                    </a:extLst>
                  </p:cNvPr>
                  <p:cNvSpPr txBox="1"/>
                  <p:nvPr/>
                </p:nvSpPr>
                <p:spPr>
                  <a:xfrm>
                    <a:off x="7117058" y="5569465"/>
                    <a:ext cx="939909" cy="36933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dirty="0">
                        <a:latin typeface="Georgia" panose="02040502050405020303" pitchFamily="18" charset="0"/>
                      </a:rPr>
                      <a:t>After</a:t>
                    </a:r>
                  </a:p>
                </p:txBody>
              </p:sp>
              <p:sp>
                <p:nvSpPr>
                  <p:cNvPr id="72" name="Arrow: Right 71">
                    <a:extLst>
                      <a:ext uri="{FF2B5EF4-FFF2-40B4-BE49-F238E27FC236}">
                        <a16:creationId xmlns:a16="http://schemas.microsoft.com/office/drawing/2014/main" id="{D764B9A8-4C82-F713-2A0D-2915F7CC8FF6}"/>
                      </a:ext>
                    </a:extLst>
                  </p:cNvPr>
                  <p:cNvSpPr/>
                  <p:nvPr/>
                </p:nvSpPr>
                <p:spPr>
                  <a:xfrm>
                    <a:off x="6644606" y="5673454"/>
                    <a:ext cx="431442" cy="157128"/>
                  </a:xfrm>
                  <a:prstGeom prst="rightArrow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77EC667-1E6C-BBDC-324D-F4D0085DED9D}"/>
                  </a:ext>
                </a:extLst>
              </p:cNvPr>
              <p:cNvSpPr/>
              <p:nvPr/>
            </p:nvSpPr>
            <p:spPr>
              <a:xfrm>
                <a:off x="5355912" y="1301681"/>
                <a:ext cx="2532503" cy="5121859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2312E1E-CA33-587D-6D00-7E74049C1503}"/>
                </a:ext>
              </a:extLst>
            </p:cNvPr>
            <p:cNvGrpSpPr/>
            <p:nvPr/>
          </p:nvGrpSpPr>
          <p:grpSpPr>
            <a:xfrm>
              <a:off x="8530146" y="1278066"/>
              <a:ext cx="3257193" cy="5229571"/>
              <a:chOff x="8407092" y="1278066"/>
              <a:chExt cx="3257193" cy="5229571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C71BDC6-6C13-E62A-405E-C090CA137FB8}"/>
                  </a:ext>
                </a:extLst>
              </p:cNvPr>
              <p:cNvGrpSpPr/>
              <p:nvPr/>
            </p:nvGrpSpPr>
            <p:grpSpPr>
              <a:xfrm>
                <a:off x="8581262" y="1563814"/>
                <a:ext cx="2992547" cy="4943823"/>
                <a:chOff x="8772453" y="946511"/>
                <a:chExt cx="3041615" cy="5392785"/>
              </a:xfrm>
            </p:grpSpPr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DCA6C73E-5EA5-7D56-37B5-CEED166CAFDF}"/>
                    </a:ext>
                  </a:extLst>
                </p:cNvPr>
                <p:cNvSpPr txBox="1"/>
                <p:nvPr/>
              </p:nvSpPr>
              <p:spPr>
                <a:xfrm>
                  <a:off x="9013993" y="2597381"/>
                  <a:ext cx="2505269" cy="64633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Mineralogical Compositions</a:t>
                  </a:r>
                </a:p>
              </p:txBody>
            </p:sp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449B4F76-C2EE-0A61-5F3C-E210FAF06E54}"/>
                    </a:ext>
                  </a:extLst>
                </p:cNvPr>
                <p:cNvSpPr txBox="1"/>
                <p:nvPr/>
              </p:nvSpPr>
              <p:spPr>
                <a:xfrm>
                  <a:off x="9013993" y="1626996"/>
                  <a:ext cx="2505269" cy="64633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Chemical Compositions</a:t>
                  </a:r>
                </a:p>
              </p:txBody>
            </p:sp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44888BFE-5BF2-CBC4-E630-FD48DFAA11BB}"/>
                    </a:ext>
                  </a:extLst>
                </p:cNvPr>
                <p:cNvSpPr txBox="1"/>
                <p:nvPr/>
              </p:nvSpPr>
              <p:spPr>
                <a:xfrm>
                  <a:off x="9013993" y="3559780"/>
                  <a:ext cx="2505269" cy="369332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Effluent Chemistry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F89A0AF-1F66-BC03-74F2-D369F9BF0D36}"/>
                    </a:ext>
                  </a:extLst>
                </p:cNvPr>
                <p:cNvSpPr txBox="1"/>
                <p:nvPr/>
              </p:nvSpPr>
              <p:spPr>
                <a:xfrm>
                  <a:off x="8996576" y="946511"/>
                  <a:ext cx="2505269" cy="369332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latin typeface="Georgia" panose="02040502050405020303" pitchFamily="18" charset="0"/>
                    </a:rPr>
                    <a:t>Microstructure</a:t>
                  </a:r>
                </a:p>
              </p:txBody>
            </p:sp>
            <p:sp>
              <p:nvSpPr>
                <p:cNvPr id="11" name="Plus Sign 10">
                  <a:extLst>
                    <a:ext uri="{FF2B5EF4-FFF2-40B4-BE49-F238E27FC236}">
                      <a16:creationId xmlns:a16="http://schemas.microsoft.com/office/drawing/2014/main" id="{AEBB251A-0528-A3AA-D571-B3BD53B06AF1}"/>
                    </a:ext>
                  </a:extLst>
                </p:cNvPr>
                <p:cNvSpPr/>
                <p:nvPr/>
              </p:nvSpPr>
              <p:spPr>
                <a:xfrm>
                  <a:off x="10184869" y="1368503"/>
                  <a:ext cx="163514" cy="188971"/>
                </a:xfrm>
                <a:prstGeom prst="mathPlus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Plus Sign 12">
                  <a:extLst>
                    <a:ext uri="{FF2B5EF4-FFF2-40B4-BE49-F238E27FC236}">
                      <a16:creationId xmlns:a16="http://schemas.microsoft.com/office/drawing/2014/main" id="{48835FBD-9D60-87F2-0900-447F77A89A0A}"/>
                    </a:ext>
                  </a:extLst>
                </p:cNvPr>
                <p:cNvSpPr/>
                <p:nvPr/>
              </p:nvSpPr>
              <p:spPr>
                <a:xfrm>
                  <a:off x="10184869" y="2331226"/>
                  <a:ext cx="163514" cy="188971"/>
                </a:xfrm>
                <a:prstGeom prst="mathPlus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Plus Sign 13">
                  <a:extLst>
                    <a:ext uri="{FF2B5EF4-FFF2-40B4-BE49-F238E27FC236}">
                      <a16:creationId xmlns:a16="http://schemas.microsoft.com/office/drawing/2014/main" id="{B0661663-BD08-D736-FE1D-A683CC2F4A70}"/>
                    </a:ext>
                  </a:extLst>
                </p:cNvPr>
                <p:cNvSpPr/>
                <p:nvPr/>
              </p:nvSpPr>
              <p:spPr>
                <a:xfrm>
                  <a:off x="10225859" y="3284709"/>
                  <a:ext cx="163514" cy="188971"/>
                </a:xfrm>
                <a:prstGeom prst="mathPlus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Arrow: Down 16">
                  <a:extLst>
                    <a:ext uri="{FF2B5EF4-FFF2-40B4-BE49-F238E27FC236}">
                      <a16:creationId xmlns:a16="http://schemas.microsoft.com/office/drawing/2014/main" id="{2C9934AC-E0B1-2344-8FB6-CD8B3E891266}"/>
                    </a:ext>
                  </a:extLst>
                </p:cNvPr>
                <p:cNvSpPr/>
                <p:nvPr/>
              </p:nvSpPr>
              <p:spPr>
                <a:xfrm>
                  <a:off x="10225859" y="4007715"/>
                  <a:ext cx="163514" cy="237464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945BFA29-DA3C-BADB-5F68-7C838BF4FA90}"/>
                    </a:ext>
                  </a:extLst>
                </p:cNvPr>
                <p:cNvGrpSpPr/>
                <p:nvPr/>
              </p:nvGrpSpPr>
              <p:grpSpPr>
                <a:xfrm>
                  <a:off x="8772453" y="4353234"/>
                  <a:ext cx="3041615" cy="1986062"/>
                  <a:chOff x="8772453" y="4353234"/>
                  <a:chExt cx="3041615" cy="1986062"/>
                </a:xfrm>
              </p:grpSpPr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3E1D969A-EEE0-4803-9613-7D81E1543854}"/>
                      </a:ext>
                    </a:extLst>
                  </p:cNvPr>
                  <p:cNvSpPr/>
                  <p:nvPr/>
                </p:nvSpPr>
                <p:spPr>
                  <a:xfrm>
                    <a:off x="8772453" y="4353234"/>
                    <a:ext cx="3041615" cy="1986062"/>
                  </a:xfrm>
                  <a:prstGeom prst="ellips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E81D18B-07F7-E71A-D323-B7A2B7A86602}"/>
                      </a:ext>
                    </a:extLst>
                  </p:cNvPr>
                  <p:cNvSpPr txBox="1"/>
                  <p:nvPr/>
                </p:nvSpPr>
                <p:spPr>
                  <a:xfrm>
                    <a:off x="9089643" y="4748541"/>
                    <a:ext cx="2591153" cy="12003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dirty="0">
                        <a:latin typeface="Georgia" panose="02040502050405020303" pitchFamily="18" charset="0"/>
                      </a:rPr>
                      <a:t>Characterization of Alterations caused by Geochemical Reaction</a:t>
                    </a:r>
                  </a:p>
                </p:txBody>
              </p:sp>
            </p:grpSp>
          </p:grp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9782788-F76D-142C-16DD-544BC73B624B}"/>
                  </a:ext>
                </a:extLst>
              </p:cNvPr>
              <p:cNvSpPr/>
              <p:nvPr/>
            </p:nvSpPr>
            <p:spPr>
              <a:xfrm>
                <a:off x="8407092" y="1278066"/>
                <a:ext cx="3257193" cy="5223537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6059EB9-74DB-FD95-CDC9-142E84731C9A}"/>
                </a:ext>
              </a:extLst>
            </p:cNvPr>
            <p:cNvGrpSpPr/>
            <p:nvPr/>
          </p:nvGrpSpPr>
          <p:grpSpPr>
            <a:xfrm>
              <a:off x="539370" y="735452"/>
              <a:ext cx="11213636" cy="542614"/>
              <a:chOff x="539370" y="735452"/>
              <a:chExt cx="11213636" cy="542614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4917140-CC12-BF5C-9E38-60311185B414}"/>
                  </a:ext>
                </a:extLst>
              </p:cNvPr>
              <p:cNvSpPr txBox="1"/>
              <p:nvPr/>
            </p:nvSpPr>
            <p:spPr>
              <a:xfrm>
                <a:off x="539370" y="737791"/>
                <a:ext cx="3648890" cy="30777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Georgia" panose="02040502050405020303" pitchFamily="18" charset="0"/>
                  </a:rPr>
                  <a:t>STATIC BATCH EXPERIMENT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188A71A-EFD8-270D-13C1-DCE2806C2C26}"/>
                  </a:ext>
                </a:extLst>
              </p:cNvPr>
              <p:cNvSpPr txBox="1"/>
              <p:nvPr/>
            </p:nvSpPr>
            <p:spPr>
              <a:xfrm>
                <a:off x="4758936" y="735452"/>
                <a:ext cx="3369344" cy="30777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Georgia" panose="02040502050405020303" pitchFamily="18" charset="0"/>
                  </a:rPr>
                  <a:t>DATA ACQUISITION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7EFA724-ED8A-3DED-7253-2BA33DAFEA46}"/>
                  </a:ext>
                </a:extLst>
              </p:cNvPr>
              <p:cNvSpPr txBox="1"/>
              <p:nvPr/>
            </p:nvSpPr>
            <p:spPr>
              <a:xfrm>
                <a:off x="8495813" y="754846"/>
                <a:ext cx="3257193" cy="5232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Georgia" panose="02040502050405020303" pitchFamily="18" charset="0"/>
                  </a:rPr>
                  <a:t>DATA ANALYSES AND INTEGRATION</a:t>
                </a:r>
              </a:p>
            </p:txBody>
          </p:sp>
        </p:grp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E5387FB1-3EE3-F144-7A7D-9162FBA12B92}"/>
                </a:ext>
              </a:extLst>
            </p:cNvPr>
            <p:cNvSpPr/>
            <p:nvPr/>
          </p:nvSpPr>
          <p:spPr>
            <a:xfrm>
              <a:off x="4276619" y="3455333"/>
              <a:ext cx="423517" cy="1440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BADFA597-60FD-F251-64AE-4A36966198FA}"/>
                </a:ext>
              </a:extLst>
            </p:cNvPr>
            <p:cNvSpPr/>
            <p:nvPr/>
          </p:nvSpPr>
          <p:spPr>
            <a:xfrm>
              <a:off x="8131173" y="3386721"/>
              <a:ext cx="423517" cy="1440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itle 1">
            <a:extLst>
              <a:ext uri="{FF2B5EF4-FFF2-40B4-BE49-F238E27FC236}">
                <a16:creationId xmlns:a16="http://schemas.microsoft.com/office/drawing/2014/main" id="{E804EF29-1F91-3436-2812-17C3AF1ED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937" y="179510"/>
            <a:ext cx="6735674" cy="5367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MATERIALS AND METHODOLOGY</a:t>
            </a:r>
          </a:p>
        </p:txBody>
      </p:sp>
    </p:spTree>
    <p:extLst>
      <p:ext uri="{BB962C8B-B14F-4D97-AF65-F5344CB8AC3E}">
        <p14:creationId xmlns:p14="http://schemas.microsoft.com/office/powerpoint/2010/main" val="11107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992" y="247146"/>
            <a:ext cx="5637756" cy="5367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6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897040" y="797772"/>
            <a:ext cx="8693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Initial Mineralogical Compositions of Rock Samples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A6D7B8-20C6-10EE-410E-70F85647BD61}"/>
              </a:ext>
            </a:extLst>
          </p:cNvPr>
          <p:cNvSpPr txBox="1"/>
          <p:nvPr/>
        </p:nvSpPr>
        <p:spPr>
          <a:xfrm>
            <a:off x="7565634" y="1918147"/>
            <a:ext cx="41801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Georgia" panose="02040502050405020303" pitchFamily="18" charset="0"/>
              </a:rPr>
              <a:t>Predominant minerals in rocks are Quartz, Feldspar, Carbonate and </a:t>
            </a:r>
            <a:r>
              <a:rPr lang="en-US" dirty="0" err="1">
                <a:latin typeface="Georgia" panose="02040502050405020303" pitchFamily="18" charset="0"/>
              </a:rPr>
              <a:t>Illite</a:t>
            </a:r>
            <a:r>
              <a:rPr lang="en-US" dirty="0">
                <a:latin typeface="Georgia" panose="02040502050405020303" pitchFamily="18" charset="0"/>
              </a:rPr>
              <a:t> with subordinate Pyrite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Two samples were taken for two sampling intervals in Well V. These were sampled at close interval (˜5ft)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Significant difference in mineralogy of samples taken from the same sampling interval highlights the highly heterogeneous nature of formation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217EB9-E7DB-3EEA-6205-212E08384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91" y="1000971"/>
            <a:ext cx="7438372" cy="572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39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992" y="247146"/>
            <a:ext cx="5637756" cy="5367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7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132764" y="797772"/>
            <a:ext cx="9184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Mineralogical Composition Changes of Rock Samples – Well V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A6D7B8-20C6-10EE-410E-70F85647BD61}"/>
              </a:ext>
            </a:extLst>
          </p:cNvPr>
          <p:cNvSpPr txBox="1"/>
          <p:nvPr/>
        </p:nvSpPr>
        <p:spPr>
          <a:xfrm>
            <a:off x="7298354" y="1918147"/>
            <a:ext cx="44473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Georgia" panose="02040502050405020303" pitchFamily="18" charset="0"/>
              </a:rPr>
              <a:t>Mineralogical changes observed in Well V samples are as follows: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Pyrite breakdown occurs mostly within the first 7 days of reaction 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Composition of quartz drops after 7 days but remains relatively constant after that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Feldspar composition generally shows a downward trend after reaction for 7 days and 30 days respectively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 err="1">
                <a:latin typeface="Georgia" panose="02040502050405020303" pitchFamily="18" charset="0"/>
              </a:rPr>
              <a:t>Illite</a:t>
            </a:r>
            <a:r>
              <a:rPr lang="en-US" dirty="0">
                <a:latin typeface="Georgia" panose="02040502050405020303" pitchFamily="18" charset="0"/>
              </a:rPr>
              <a:t> composition shows an increasing trend over 7 days and 30 days</a:t>
            </a:r>
          </a:p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A431408-486B-B723-B81D-3E8553E1B67D}"/>
              </a:ext>
            </a:extLst>
          </p:cNvPr>
          <p:cNvGrpSpPr/>
          <p:nvPr/>
        </p:nvGrpSpPr>
        <p:grpSpPr>
          <a:xfrm>
            <a:off x="0" y="1213310"/>
            <a:ext cx="7339792" cy="5644690"/>
            <a:chOff x="0" y="1213310"/>
            <a:chExt cx="7339792" cy="564469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E734DB7-287F-777E-0AD4-A2AF04DC0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213310"/>
              <a:ext cx="7339792" cy="564469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17398F-5601-E34C-3C2C-17F09DE23ABA}"/>
                </a:ext>
              </a:extLst>
            </p:cNvPr>
            <p:cNvSpPr/>
            <p:nvPr/>
          </p:nvSpPr>
          <p:spPr>
            <a:xfrm>
              <a:off x="1337481" y="1918147"/>
              <a:ext cx="1201003" cy="395039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9D05C7A-E822-8FA1-5C4A-30F4D98ED53C}"/>
                </a:ext>
              </a:extLst>
            </p:cNvPr>
            <p:cNvSpPr/>
            <p:nvPr/>
          </p:nvSpPr>
          <p:spPr>
            <a:xfrm>
              <a:off x="2573386" y="1933575"/>
              <a:ext cx="1235905" cy="395039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EE8D152-0B07-9F74-B426-E83A8C5BB8A6}"/>
                </a:ext>
              </a:extLst>
            </p:cNvPr>
            <p:cNvSpPr/>
            <p:nvPr/>
          </p:nvSpPr>
          <p:spPr>
            <a:xfrm>
              <a:off x="3809291" y="1933575"/>
              <a:ext cx="1235905" cy="395039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D5911C-1C3E-AD77-DE99-5B5072CC4343}"/>
                </a:ext>
              </a:extLst>
            </p:cNvPr>
            <p:cNvSpPr/>
            <p:nvPr/>
          </p:nvSpPr>
          <p:spPr>
            <a:xfrm>
              <a:off x="5045196" y="1943310"/>
              <a:ext cx="1235905" cy="395039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1869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992" y="247146"/>
            <a:ext cx="5637756" cy="5367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BBA0B-21FA-09F8-E654-EC4910BE02C9}"/>
              </a:ext>
            </a:extLst>
          </p:cNvPr>
          <p:cNvSpPr txBox="1"/>
          <p:nvPr/>
        </p:nvSpPr>
        <p:spPr>
          <a:xfrm>
            <a:off x="7298354" y="1918147"/>
            <a:ext cx="44473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Georgia" panose="02040502050405020303" pitchFamily="18" charset="0"/>
              </a:rPr>
              <a:t>Mineralogical changes observed in Well H samples are as follows: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Pyrite breakdown occurs mostly within the first 7 days of reaction 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Composition of quartz drops after 7 days but remains relatively constant after that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>
                <a:latin typeface="Georgia" panose="02040502050405020303" pitchFamily="18" charset="0"/>
              </a:rPr>
              <a:t>Feldspar composition generally shows a downward trend after reaction for 7 days and 30days respectively</a:t>
            </a:r>
          </a:p>
          <a:p>
            <a:pPr algn="just"/>
            <a:endParaRPr lang="en-US" dirty="0">
              <a:latin typeface="Georgia" panose="02040502050405020303" pitchFamily="18" charset="0"/>
            </a:endParaRPr>
          </a:p>
          <a:p>
            <a:pPr algn="just"/>
            <a:r>
              <a:rPr lang="en-US" dirty="0" err="1">
                <a:latin typeface="Georgia" panose="02040502050405020303" pitchFamily="18" charset="0"/>
              </a:rPr>
              <a:t>Illite</a:t>
            </a:r>
            <a:r>
              <a:rPr lang="en-US" dirty="0">
                <a:latin typeface="Georgia" panose="02040502050405020303" pitchFamily="18" charset="0"/>
              </a:rPr>
              <a:t> composition shows an increasing trend over 7 days and 30 days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4ED311-B224-E382-8EB2-DD24E0795652}"/>
              </a:ext>
            </a:extLst>
          </p:cNvPr>
          <p:cNvSpPr txBox="1"/>
          <p:nvPr/>
        </p:nvSpPr>
        <p:spPr>
          <a:xfrm>
            <a:off x="1132764" y="797772"/>
            <a:ext cx="9184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Mineralogical Composition Changes of Rock Samples – Well H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D6C60A-6FB8-835A-EBA6-E39E9840F9EE}"/>
              </a:ext>
            </a:extLst>
          </p:cNvPr>
          <p:cNvGrpSpPr/>
          <p:nvPr/>
        </p:nvGrpSpPr>
        <p:grpSpPr>
          <a:xfrm>
            <a:off x="0" y="1211759"/>
            <a:ext cx="7452595" cy="5731441"/>
            <a:chOff x="0" y="1211759"/>
            <a:chExt cx="7452595" cy="573144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0821975-14E8-6D0F-F684-02D27A71B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211759"/>
              <a:ext cx="7452595" cy="573144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5785066-6FB6-F70E-4B8C-AB370B9B7196}"/>
                </a:ext>
              </a:extLst>
            </p:cNvPr>
            <p:cNvGrpSpPr/>
            <p:nvPr/>
          </p:nvGrpSpPr>
          <p:grpSpPr>
            <a:xfrm>
              <a:off x="1337481" y="1897039"/>
              <a:ext cx="5059533" cy="4072042"/>
              <a:chOff x="1337481" y="1897039"/>
              <a:chExt cx="5059533" cy="407204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1115248-942A-BBA2-F53A-0BA36383A0A1}"/>
                  </a:ext>
                </a:extLst>
              </p:cNvPr>
              <p:cNvSpPr/>
              <p:nvPr/>
            </p:nvSpPr>
            <p:spPr>
              <a:xfrm>
                <a:off x="1337481" y="1897039"/>
                <a:ext cx="1686511" cy="4067033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E8C5E6C-68F1-9B91-FC40-78FF4357204B}"/>
                  </a:ext>
                </a:extLst>
              </p:cNvPr>
              <p:cNvSpPr/>
              <p:nvPr/>
            </p:nvSpPr>
            <p:spPr>
              <a:xfrm>
                <a:off x="3023992" y="1899314"/>
                <a:ext cx="1686511" cy="4067033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E76F64A-88D5-693E-9973-8FB02E6E203B}"/>
                  </a:ext>
                </a:extLst>
              </p:cNvPr>
              <p:cNvSpPr/>
              <p:nvPr/>
            </p:nvSpPr>
            <p:spPr>
              <a:xfrm>
                <a:off x="4710503" y="1902048"/>
                <a:ext cx="1686511" cy="4067033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8115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0993" y="115720"/>
            <a:ext cx="7678455" cy="536749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RESULTS – Post-Reaction XRD Peaks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9</a:t>
            </a:fld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64889" y="4369713"/>
            <a:ext cx="5218655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</a:rPr>
              <a:t>Background compositions increased rapidly in the first 7-days and largely within the clay portions of the XRD peaks – Amorphous phases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9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</a:rPr>
              <a:t>Amorphous phases in the clay section may be due to dispersion of clays during rock-fluid interactions</a:t>
            </a:r>
            <a:endParaRPr lang="en-US" dirty="0">
              <a:latin typeface="Georgia" panose="02040502050405020303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13399" y="2108137"/>
            <a:ext cx="2401011" cy="1561619"/>
            <a:chOff x="1110735" y="1487892"/>
            <a:chExt cx="2401011" cy="1561619"/>
          </a:xfrm>
        </p:grpSpPr>
        <p:sp>
          <p:nvSpPr>
            <p:cNvPr id="8" name="Text Box 13"/>
            <p:cNvSpPr txBox="1"/>
            <p:nvPr/>
          </p:nvSpPr>
          <p:spPr>
            <a:xfrm>
              <a:off x="1682350" y="1487892"/>
              <a:ext cx="676215" cy="32112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Qtz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13"/>
            <p:cNvSpPr txBox="1"/>
            <p:nvPr/>
          </p:nvSpPr>
          <p:spPr>
            <a:xfrm>
              <a:off x="1110735" y="2728387"/>
              <a:ext cx="676215" cy="3211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Clay</a:t>
              </a:r>
            </a:p>
          </p:txBody>
        </p:sp>
        <p:sp>
          <p:nvSpPr>
            <p:cNvPr id="10" name="Text Box 13"/>
            <p:cNvSpPr txBox="1"/>
            <p:nvPr/>
          </p:nvSpPr>
          <p:spPr>
            <a:xfrm rot="18912376">
              <a:off x="2074861" y="2728387"/>
              <a:ext cx="1436885" cy="32112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Carbonates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57744" y="892414"/>
            <a:ext cx="8517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eorgia" panose="02040502050405020303" pitchFamily="18" charset="0"/>
              </a:rPr>
              <a:t>Clay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76734" y="642642"/>
            <a:ext cx="8517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>
                <a:latin typeface="Georgia" panose="02040502050405020303" pitchFamily="18" charset="0"/>
              </a:rPr>
              <a:t>Qtz</a:t>
            </a:r>
            <a:endParaRPr lang="en-US" sz="1050" dirty="0">
              <a:latin typeface="Georgia" panose="02040502050405020303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8550171">
            <a:off x="5721504" y="1673334"/>
            <a:ext cx="13114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eorgia" panose="02040502050405020303" pitchFamily="18" charset="0"/>
              </a:rPr>
              <a:t>Carbonates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58683" y="3994532"/>
            <a:ext cx="64537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Georgia" panose="02040502050405020303" pitchFamily="18" charset="0"/>
              </a:rPr>
              <a:t>Graph: XRD Peaks for Reacted and Unreacted Samples from Well 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6093" y="5098093"/>
            <a:ext cx="58511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</a:rPr>
              <a:t>Results from XRD analyses of samples after reacting for 7-days and 30-days respectively showed reduction in peaks of most samples (quartz, feldspars and carbonates)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</a:rPr>
              <a:t>Peak reduction due to mineral dissolution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-114124" y="213837"/>
            <a:ext cx="9130137" cy="4884256"/>
            <a:chOff x="-114124" y="213837"/>
            <a:chExt cx="9130137" cy="488425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14124" y="213837"/>
              <a:ext cx="6364345" cy="488425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7817" y="216734"/>
              <a:ext cx="5148196" cy="3950935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676405" y="750586"/>
              <a:ext cx="3981339" cy="3771309"/>
              <a:chOff x="676405" y="750586"/>
              <a:chExt cx="3981339" cy="3771309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676405" y="1903956"/>
                <a:ext cx="2054269" cy="261793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/>
              <p:nvPr/>
            </p:nvCxnSpPr>
            <p:spPr>
              <a:xfrm flipV="1">
                <a:off x="1427967" y="750586"/>
                <a:ext cx="3229777" cy="120805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V="1">
                <a:off x="1889614" y="3544866"/>
                <a:ext cx="2768130" cy="9770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74436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32984</TotalTime>
  <Words>1440</Words>
  <Application>Microsoft Office PowerPoint</Application>
  <PresentationFormat>Widescreen</PresentationFormat>
  <Paragraphs>246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Georgia</vt:lpstr>
      <vt:lpstr>Times New Roman</vt:lpstr>
      <vt:lpstr>Wingdings</vt:lpstr>
      <vt:lpstr>Office Theme</vt:lpstr>
      <vt:lpstr>2_Office Theme</vt:lpstr>
      <vt:lpstr>1_Office Theme</vt:lpstr>
      <vt:lpstr>GEOCHEMICAL AND PETROPHYSICAL TRANSFORMATIONS DURING ROCK-FLUID INTERACTIONS IN CANEY FORMATION, SOUTH CENTRAL OKLAHOMA</vt:lpstr>
      <vt:lpstr>PRESENTATION OUTLINE</vt:lpstr>
      <vt:lpstr>INTRODUCTION</vt:lpstr>
      <vt:lpstr>OBJECTIVES</vt:lpstr>
      <vt:lpstr>MATERIALS AND METHODOLOGY</vt:lpstr>
      <vt:lpstr>RESULTS</vt:lpstr>
      <vt:lpstr>RESULTS</vt:lpstr>
      <vt:lpstr>RESULTS</vt:lpstr>
      <vt:lpstr>RESULTS – Post-Reaction XRD Peaks</vt:lpstr>
      <vt:lpstr>RESULTS</vt:lpstr>
      <vt:lpstr>RESULTS</vt:lpstr>
      <vt:lpstr>RESULTS</vt:lpstr>
      <vt:lpstr>PowerPoint Presentation</vt:lpstr>
      <vt:lpstr>CONCLUSIONS</vt:lpstr>
      <vt:lpstr>ACKNOWLEDGEMENTS</vt:lpstr>
      <vt:lpstr>REFERENCES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Fluid induced elemental alterations of Caney Shale</dc:title>
  <dc:creator>Awejori</dc:creator>
  <cp:lastModifiedBy>Gabriel Awejori</cp:lastModifiedBy>
  <cp:revision>153</cp:revision>
  <dcterms:created xsi:type="dcterms:W3CDTF">2022-06-04T19:18:51Z</dcterms:created>
  <dcterms:modified xsi:type="dcterms:W3CDTF">2023-03-13T13:37:03Z</dcterms:modified>
</cp:coreProperties>
</file>