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6" r:id="rId2"/>
  </p:sldMasterIdLst>
  <p:notesMasterIdLst>
    <p:notesMasterId r:id="rId34"/>
  </p:notesMasterIdLst>
  <p:sldIdLst>
    <p:sldId id="271" r:id="rId3"/>
    <p:sldId id="283" r:id="rId4"/>
    <p:sldId id="258" r:id="rId5"/>
    <p:sldId id="864" r:id="rId6"/>
    <p:sldId id="865" r:id="rId7"/>
    <p:sldId id="810" r:id="rId8"/>
    <p:sldId id="827" r:id="rId9"/>
    <p:sldId id="881" r:id="rId10"/>
    <p:sldId id="834" r:id="rId11"/>
    <p:sldId id="874" r:id="rId12"/>
    <p:sldId id="877" r:id="rId13"/>
    <p:sldId id="878" r:id="rId14"/>
    <p:sldId id="875" r:id="rId15"/>
    <p:sldId id="876" r:id="rId16"/>
    <p:sldId id="872" r:id="rId17"/>
    <p:sldId id="276" r:id="rId18"/>
    <p:sldId id="281" r:id="rId19"/>
    <p:sldId id="279" r:id="rId20"/>
    <p:sldId id="873" r:id="rId21"/>
    <p:sldId id="880" r:id="rId22"/>
    <p:sldId id="282" r:id="rId23"/>
    <p:sldId id="879" r:id="rId24"/>
    <p:sldId id="871" r:id="rId25"/>
    <p:sldId id="863" r:id="rId26"/>
    <p:sldId id="866" r:id="rId27"/>
    <p:sldId id="868" r:id="rId28"/>
    <p:sldId id="870" r:id="rId29"/>
    <p:sldId id="869" r:id="rId30"/>
    <p:sldId id="867" r:id="rId31"/>
    <p:sldId id="861" r:id="rId32"/>
    <p:sldId id="88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Georgia" panose="02040502050405020303" pitchFamily="18" charset="0"/>
                <a:ea typeface="+mn-ea"/>
                <a:cs typeface="+mn-cs"/>
              </a:defRPr>
            </a:pPr>
            <a:r>
              <a:rPr lang="en-US" sz="1600" dirty="0">
                <a:solidFill>
                  <a:schemeClr val="tx1"/>
                </a:solidFill>
              </a:rPr>
              <a:t>Ca Concentration - PF</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Georgia" panose="02040502050405020303" pitchFamily="18" charset="0"/>
              <a:ea typeface="+mn-ea"/>
              <a:cs typeface="+mn-cs"/>
            </a:defRPr>
          </a:pPr>
          <a:endParaRPr lang="en-US"/>
        </a:p>
      </c:txPr>
    </c:title>
    <c:autoTitleDeleted val="0"/>
    <c:plotArea>
      <c:layout/>
      <c:barChart>
        <c:barDir val="col"/>
        <c:grouping val="clustered"/>
        <c:varyColors val="0"/>
        <c:ser>
          <c:idx val="0"/>
          <c:order val="0"/>
          <c:tx>
            <c:strRef>
              <c:f>'All Plots'!$A$59</c:f>
              <c:strCache>
                <c:ptCount val="1"/>
                <c:pt idx="0">
                  <c:v>0 days</c:v>
                </c:pt>
              </c:strCache>
            </c:strRef>
          </c:tx>
          <c:spPr>
            <a:pattFill prst="pct60">
              <a:fgClr>
                <a:schemeClr val="bg1">
                  <a:lumMod val="50000"/>
                </a:schemeClr>
              </a:fgClr>
              <a:bgClr>
                <a:schemeClr val="bg1"/>
              </a:bgClr>
            </a:pattFill>
            <a:ln>
              <a:solidFill>
                <a:schemeClr val="tx1">
                  <a:lumMod val="75000"/>
                  <a:lumOff val="25000"/>
                </a:schemeClr>
              </a:solidFill>
            </a:ln>
            <a:effectLst/>
          </c:spPr>
          <c:invertIfNegative val="0"/>
          <c:errBars>
            <c:errBarType val="both"/>
            <c:errValType val="cust"/>
            <c:noEndCap val="0"/>
            <c:pl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plus>
            <c:min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Plots'!$B$59:$I$59</c:f>
              <c:numCache>
                <c:formatCode>0.00</c:formatCode>
                <c:ptCount val="8"/>
                <c:pt idx="0">
                  <c:v>494052.25768299995</c:v>
                </c:pt>
                <c:pt idx="1">
                  <c:v>494052.25768299995</c:v>
                </c:pt>
                <c:pt idx="2">
                  <c:v>494052.25768299995</c:v>
                </c:pt>
                <c:pt idx="3">
                  <c:v>494052.25768299995</c:v>
                </c:pt>
                <c:pt idx="4">
                  <c:v>494052.25768299995</c:v>
                </c:pt>
                <c:pt idx="5">
                  <c:v>494052.25768299995</c:v>
                </c:pt>
                <c:pt idx="6">
                  <c:v>494052.25768299995</c:v>
                </c:pt>
                <c:pt idx="7">
                  <c:v>494052.25768299995</c:v>
                </c:pt>
              </c:numCache>
            </c:numRef>
          </c:val>
          <c:extLst>
            <c:ext xmlns:c16="http://schemas.microsoft.com/office/drawing/2014/chart" uri="{C3380CC4-5D6E-409C-BE32-E72D297353CC}">
              <c16:uniqueId val="{00000000-71C7-4051-9A1C-52D71EB09353}"/>
            </c:ext>
          </c:extLst>
        </c:ser>
        <c:ser>
          <c:idx val="1"/>
          <c:order val="1"/>
          <c:tx>
            <c:strRef>
              <c:f>'All Plots'!$A$60</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plus>
            <c:min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Plots'!$B$60:$I$60</c:f>
              <c:numCache>
                <c:formatCode>0.00</c:formatCode>
                <c:ptCount val="8"/>
                <c:pt idx="0">
                  <c:v>406614.83208800002</c:v>
                </c:pt>
                <c:pt idx="1">
                  <c:v>441292.56186800002</c:v>
                </c:pt>
                <c:pt idx="2">
                  <c:v>403210.51473699999</c:v>
                </c:pt>
                <c:pt idx="3">
                  <c:v>466723.92453700001</c:v>
                </c:pt>
                <c:pt idx="4">
                  <c:v>394016.08228199999</c:v>
                </c:pt>
                <c:pt idx="5">
                  <c:v>421729.78280799999</c:v>
                </c:pt>
                <c:pt idx="6">
                  <c:v>428776.64681099996</c:v>
                </c:pt>
                <c:pt idx="7">
                  <c:v>463751.39787300007</c:v>
                </c:pt>
              </c:numCache>
            </c:numRef>
          </c:val>
          <c:extLst>
            <c:ext xmlns:c16="http://schemas.microsoft.com/office/drawing/2014/chart" uri="{C3380CC4-5D6E-409C-BE32-E72D297353CC}">
              <c16:uniqueId val="{00000001-71C7-4051-9A1C-52D71EB09353}"/>
            </c:ext>
          </c:extLst>
        </c:ser>
        <c:ser>
          <c:idx val="2"/>
          <c:order val="2"/>
          <c:tx>
            <c:strRef>
              <c:f>'All Plots'!$A$61</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plus>
            <c:min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Plots'!$B$61:$I$61</c:f>
              <c:numCache>
                <c:formatCode>0.00</c:formatCode>
                <c:ptCount val="8"/>
                <c:pt idx="0">
                  <c:v>431069.70431900001</c:v>
                </c:pt>
                <c:pt idx="1">
                  <c:v>412014.70629799995</c:v>
                </c:pt>
                <c:pt idx="2">
                  <c:v>410863.82415500004</c:v>
                </c:pt>
                <c:pt idx="3">
                  <c:v>439798.57180700003</c:v>
                </c:pt>
                <c:pt idx="4">
                  <c:v>474640.57890699996</c:v>
                </c:pt>
                <c:pt idx="5">
                  <c:v>438092.80803199997</c:v>
                </c:pt>
                <c:pt idx="6">
                  <c:v>456574.88550199999</c:v>
                </c:pt>
                <c:pt idx="7">
                  <c:v>469422.02615099994</c:v>
                </c:pt>
              </c:numCache>
            </c:numRef>
          </c:val>
          <c:extLst>
            <c:ext xmlns:c16="http://schemas.microsoft.com/office/drawing/2014/chart" uri="{C3380CC4-5D6E-409C-BE32-E72D297353CC}">
              <c16:uniqueId val="{00000002-71C7-4051-9A1C-52D71EB0935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r>
                  <a:rPr lang="en-US">
                    <a:solidFill>
                      <a:schemeClr val="tx1"/>
                    </a:solidFill>
                  </a:rPr>
                  <a:t>Sample</a:t>
                </a:r>
              </a:p>
            </c:rich>
          </c:tx>
          <c:layout>
            <c:manualLayout>
              <c:xMode val="edge"/>
              <c:yMode val="edge"/>
              <c:x val="0.4648365761864352"/>
              <c:y val="0.83040802370640532"/>
            </c:manualLayout>
          </c:layout>
          <c:overlay val="0"/>
          <c:spPr>
            <a:noFill/>
            <a:ln>
              <a:noFill/>
            </a:ln>
            <a:effectLst/>
          </c:spPr>
          <c:txPr>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crossAx val="555849736"/>
        <c:crosses val="autoZero"/>
        <c:auto val="1"/>
        <c:lblAlgn val="ctr"/>
        <c:lblOffset val="100"/>
        <c:noMultiLvlLbl val="0"/>
      </c:catAx>
      <c:valAx>
        <c:axId val="555849736"/>
        <c:scaling>
          <c:orientation val="minMax"/>
          <c:max val="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r>
                  <a:rPr lang="en-US">
                    <a:solidFill>
                      <a:schemeClr val="tx1"/>
                    </a:solidFill>
                  </a:rPr>
                  <a:t>Concentration (ppm)</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crossAx val="555848656"/>
        <c:crosses val="autoZero"/>
        <c:crossBetween val="between"/>
        <c:majorUnit val="100000"/>
        <c:dispUnits>
          <c:builtInUnit val="thousands"/>
        </c:dispUnits>
      </c:valAx>
      <c:spPr>
        <a:noFill/>
        <a:ln>
          <a:noFill/>
        </a:ln>
        <a:effectLst/>
      </c:spPr>
    </c:plotArea>
    <c:legend>
      <c:legendPos val="b"/>
      <c:layout>
        <c:manualLayout>
          <c:xMode val="edge"/>
          <c:yMode val="edge"/>
          <c:x val="0.5289375793977602"/>
          <c:y val="0.91566273731829129"/>
          <c:w val="0.46870917751328173"/>
          <c:h val="8.4337276673379327E-2"/>
        </c:manualLayout>
      </c:layout>
      <c:overlay val="0"/>
      <c:spPr>
        <a:noFill/>
        <a:ln>
          <a:noFill/>
        </a:ln>
        <a:effectLst/>
      </c:spPr>
      <c:txPr>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sz="1200" b="1">
          <a:latin typeface="Georgia" panose="02040502050405020303"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mn-ea"/>
                <a:cs typeface="+mn-cs"/>
              </a:defRPr>
            </a:pPr>
            <a:r>
              <a:rPr lang="en-US" sz="1600" b="1" i="0" u="none" strike="noStrike" kern="1200" spc="0" baseline="0" dirty="0">
                <a:solidFill>
                  <a:schemeClr val="tx1"/>
                </a:solidFill>
                <a:latin typeface="Georgia" panose="02040502050405020303" pitchFamily="18" charset="0"/>
                <a:ea typeface="+mn-ea"/>
                <a:cs typeface="+mn-cs"/>
              </a:rPr>
              <a:t>Ca Concentration - HF</a:t>
            </a:r>
          </a:p>
        </c:rich>
      </c:tx>
      <c:layout>
        <c:manualLayout>
          <c:xMode val="edge"/>
          <c:yMode val="edge"/>
          <c:x val="0.34289184364598008"/>
          <c:y val="4.5020891948741468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mn-ea"/>
              <a:cs typeface="+mn-cs"/>
            </a:defRPr>
          </a:pPr>
          <a:endParaRPr lang="en-US"/>
        </a:p>
      </c:txPr>
    </c:title>
    <c:autoTitleDeleted val="0"/>
    <c:plotArea>
      <c:layout>
        <c:manualLayout>
          <c:layoutTarget val="inner"/>
          <c:xMode val="edge"/>
          <c:yMode val="edge"/>
          <c:x val="0.15159783358280957"/>
          <c:y val="0.14823954823672697"/>
          <c:w val="0.81879617434253704"/>
          <c:h val="0.60460163353019003"/>
        </c:manualLayout>
      </c:layout>
      <c:barChart>
        <c:barDir val="col"/>
        <c:grouping val="clustered"/>
        <c:varyColors val="0"/>
        <c:ser>
          <c:idx val="2"/>
          <c:order val="0"/>
          <c:tx>
            <c:strRef>
              <c:f>'Plots 2'!$A$34</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SSD'!$B$34:$F$34</c:f>
                <c:numCache>
                  <c:formatCode>General</c:formatCode>
                  <c:ptCount val="5"/>
                  <c:pt idx="0">
                    <c:v>2986.8867909999999</c:v>
                  </c:pt>
                  <c:pt idx="1">
                    <c:v>2986.8867909999999</c:v>
                  </c:pt>
                  <c:pt idx="2">
                    <c:v>2986.8867909999999</c:v>
                  </c:pt>
                  <c:pt idx="3">
                    <c:v>2986.8867909999999</c:v>
                  </c:pt>
                  <c:pt idx="4">
                    <c:v>2986.8867909999999</c:v>
                  </c:pt>
                </c:numCache>
              </c:numRef>
            </c:plus>
            <c:minus>
              <c:numRef>
                <c:f>'Plot SSD'!$B$34:$F$34</c:f>
                <c:numCache>
                  <c:formatCode>General</c:formatCode>
                  <c:ptCount val="5"/>
                  <c:pt idx="0">
                    <c:v>2986.8867909999999</c:v>
                  </c:pt>
                  <c:pt idx="1">
                    <c:v>2986.8867909999999</c:v>
                  </c:pt>
                  <c:pt idx="2">
                    <c:v>2986.8867909999999</c:v>
                  </c:pt>
                  <c:pt idx="3">
                    <c:v>2986.8867909999999</c:v>
                  </c:pt>
                  <c:pt idx="4">
                    <c:v>2986.8867909999999</c:v>
                  </c:pt>
                </c:numCache>
              </c:numRef>
            </c:minus>
            <c:spPr>
              <a:noFill/>
              <a:ln w="9525" cap="flat" cmpd="sng" algn="ctr">
                <a:solidFill>
                  <a:schemeClr val="tx1">
                    <a:lumMod val="65000"/>
                    <a:lumOff val="35000"/>
                  </a:schemeClr>
                </a:solidFill>
                <a:round/>
              </a:ln>
              <a:effectLst/>
            </c:spPr>
          </c:errBars>
          <c:val>
            <c:numRef>
              <c:f>'Plots 2'!$B$34:$F$34</c:f>
              <c:numCache>
                <c:formatCode>0.0</c:formatCode>
                <c:ptCount val="5"/>
                <c:pt idx="0">
                  <c:v>64587.667818000002</c:v>
                </c:pt>
                <c:pt idx="1">
                  <c:v>64587.667818000002</c:v>
                </c:pt>
                <c:pt idx="2">
                  <c:v>64587.667818000002</c:v>
                </c:pt>
                <c:pt idx="3">
                  <c:v>64587.667818000002</c:v>
                </c:pt>
                <c:pt idx="4">
                  <c:v>64587.667818000002</c:v>
                </c:pt>
              </c:numCache>
            </c:numRef>
          </c:val>
          <c:extLst>
            <c:ext xmlns:c16="http://schemas.microsoft.com/office/drawing/2014/chart" uri="{C3380CC4-5D6E-409C-BE32-E72D297353CC}">
              <c16:uniqueId val="{00000000-201D-4F7B-97BB-3173EBE6C033}"/>
            </c:ext>
          </c:extLst>
        </c:ser>
        <c:ser>
          <c:idx val="0"/>
          <c:order val="1"/>
          <c:tx>
            <c:strRef>
              <c:f>'Plots 2'!$A$35</c:f>
              <c:strCache>
                <c:ptCount val="1"/>
                <c:pt idx="0">
                  <c:v>7 days</c:v>
                </c:pt>
              </c:strCache>
            </c:strRef>
          </c:tx>
          <c:spPr>
            <a:pattFill prst="dkDnDiag">
              <a:fgClr>
                <a:srgbClr val="0070C0"/>
              </a:fgClr>
              <a:bgClr>
                <a:schemeClr val="bg1"/>
              </a:bgClr>
            </a:pattFill>
            <a:ln>
              <a:solidFill>
                <a:schemeClr val="accent1">
                  <a:lumMod val="50000"/>
                </a:schemeClr>
              </a:solidFill>
            </a:ln>
            <a:effectLst/>
          </c:spPr>
          <c:invertIfNegative val="0"/>
          <c:errBars>
            <c:errBarType val="both"/>
            <c:errValType val="cust"/>
            <c:noEndCap val="0"/>
            <c:plus>
              <c:numRef>
                <c:f>'Plot SSD'!$B$35:$F$35</c:f>
                <c:numCache>
                  <c:formatCode>General</c:formatCode>
                  <c:ptCount val="5"/>
                  <c:pt idx="0">
                    <c:v>1425.6150440000001</c:v>
                  </c:pt>
                  <c:pt idx="1">
                    <c:v>4427.9109699999999</c:v>
                  </c:pt>
                  <c:pt idx="2">
                    <c:v>2358.1883550000002</c:v>
                  </c:pt>
                  <c:pt idx="3">
                    <c:v>1600.8363870000001</c:v>
                  </c:pt>
                  <c:pt idx="4">
                    <c:v>3609.9845170000003</c:v>
                  </c:pt>
                </c:numCache>
              </c:numRef>
            </c:plus>
            <c:minus>
              <c:numRef>
                <c:f>'Plot SSD'!$B$35:$F$35</c:f>
                <c:numCache>
                  <c:formatCode>General</c:formatCode>
                  <c:ptCount val="5"/>
                  <c:pt idx="0">
                    <c:v>1425.6150440000001</c:v>
                  </c:pt>
                  <c:pt idx="1">
                    <c:v>4427.9109699999999</c:v>
                  </c:pt>
                  <c:pt idx="2">
                    <c:v>2358.1883550000002</c:v>
                  </c:pt>
                  <c:pt idx="3">
                    <c:v>1600.8363870000001</c:v>
                  </c:pt>
                  <c:pt idx="4">
                    <c:v>3609.9845170000003</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2'!$B$35:$F$35</c:f>
              <c:numCache>
                <c:formatCode>0.0</c:formatCode>
                <c:ptCount val="5"/>
                <c:pt idx="0">
                  <c:v>64553.707466</c:v>
                </c:pt>
                <c:pt idx="1">
                  <c:v>79761.007903999998</c:v>
                </c:pt>
                <c:pt idx="2">
                  <c:v>76438.092604999998</c:v>
                </c:pt>
                <c:pt idx="3">
                  <c:v>64662.162405000003</c:v>
                </c:pt>
                <c:pt idx="4">
                  <c:v>67431.312417000008</c:v>
                </c:pt>
              </c:numCache>
            </c:numRef>
          </c:val>
          <c:extLst>
            <c:ext xmlns:c16="http://schemas.microsoft.com/office/drawing/2014/chart" uri="{C3380CC4-5D6E-409C-BE32-E72D297353CC}">
              <c16:uniqueId val="{00000001-201D-4F7B-97BB-3173EBE6C033}"/>
            </c:ext>
          </c:extLst>
        </c:ser>
        <c:ser>
          <c:idx val="1"/>
          <c:order val="2"/>
          <c:tx>
            <c:strRef>
              <c:f>'Plots 2'!$A$36</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SSD'!$B$36:$F$36</c:f>
                <c:numCache>
                  <c:formatCode>General</c:formatCode>
                  <c:ptCount val="5"/>
                  <c:pt idx="0">
                    <c:v>3157.8174449999997</c:v>
                  </c:pt>
                  <c:pt idx="1">
                    <c:v>1869.5785409999999</c:v>
                  </c:pt>
                  <c:pt idx="2">
                    <c:v>3656.6409810000005</c:v>
                  </c:pt>
                  <c:pt idx="3">
                    <c:v>2836.2631149999997</c:v>
                  </c:pt>
                  <c:pt idx="4">
                    <c:v>3116.2408339999997</c:v>
                  </c:pt>
                </c:numCache>
              </c:numRef>
            </c:plus>
            <c:minus>
              <c:numRef>
                <c:f>'Plot SSD'!$B$36:$F$36</c:f>
                <c:numCache>
                  <c:formatCode>General</c:formatCode>
                  <c:ptCount val="5"/>
                  <c:pt idx="0">
                    <c:v>3157.8174449999997</c:v>
                  </c:pt>
                  <c:pt idx="1">
                    <c:v>1869.5785409999999</c:v>
                  </c:pt>
                  <c:pt idx="2">
                    <c:v>3656.6409810000005</c:v>
                  </c:pt>
                  <c:pt idx="3">
                    <c:v>2836.2631149999997</c:v>
                  </c:pt>
                  <c:pt idx="4">
                    <c:v>3116.2408339999997</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2'!$B$36:$F$36</c:f>
              <c:numCache>
                <c:formatCode>0.0</c:formatCode>
                <c:ptCount val="5"/>
                <c:pt idx="0">
                  <c:v>74269.473716000008</c:v>
                </c:pt>
                <c:pt idx="1">
                  <c:v>68096.322056999998</c:v>
                </c:pt>
                <c:pt idx="2">
                  <c:v>76177.103309999991</c:v>
                </c:pt>
                <c:pt idx="3">
                  <c:v>77720.565688000002</c:v>
                </c:pt>
                <c:pt idx="4">
                  <c:v>69471.569300000003</c:v>
                </c:pt>
              </c:numCache>
            </c:numRef>
          </c:val>
          <c:extLst>
            <c:ext xmlns:c16="http://schemas.microsoft.com/office/drawing/2014/chart" uri="{C3380CC4-5D6E-409C-BE32-E72D297353CC}">
              <c16:uniqueId val="{00000002-201D-4F7B-97BB-3173EBE6C033}"/>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mn-ea"/>
                    <a:cs typeface="+mn-cs"/>
                  </a:defRPr>
                </a:pPr>
                <a:r>
                  <a:rPr lang="en-US" sz="1200" b="1" i="0" u="none" strike="noStrike" kern="1200" baseline="0">
                    <a:solidFill>
                      <a:schemeClr val="tx1"/>
                    </a:solidFill>
                    <a:latin typeface="Georgia" panose="02040502050405020303" pitchFamily="18" charset="0"/>
                    <a:ea typeface="+mn-ea"/>
                    <a:cs typeface="+mn-cs"/>
                  </a:rPr>
                  <a:t>Sample</a:t>
                </a:r>
              </a:p>
            </c:rich>
          </c:tx>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50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mn-ea"/>
                    <a:cs typeface="+mn-cs"/>
                  </a:defRPr>
                </a:pPr>
                <a:r>
                  <a:rPr lang="en-US" sz="1200" b="1" i="0" u="none" strike="noStrike" kern="1200" baseline="0" dirty="0">
                    <a:solidFill>
                      <a:schemeClr val="tx1"/>
                    </a:solidFill>
                    <a:latin typeface="Georgia" panose="02040502050405020303" pitchFamily="18" charset="0"/>
                    <a:ea typeface="+mn-ea"/>
                    <a:cs typeface="+mn-cs"/>
                  </a:rPr>
                  <a:t>Concentration (ppm)</a:t>
                </a:r>
              </a:p>
            </c:rich>
          </c:tx>
          <c:layout>
            <c:manualLayout>
              <c:xMode val="edge"/>
              <c:yMode val="edge"/>
              <c:x val="1.5552046147865949E-2"/>
              <c:y val="0.19550163432108167"/>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000"/>
        <c:dispUnits>
          <c:builtInUnit val="thousands"/>
        </c:dispUnits>
      </c:valAx>
      <c:spPr>
        <a:noFill/>
        <a:ln>
          <a:noFill/>
        </a:ln>
        <a:effectLst/>
      </c:spPr>
    </c:plotArea>
    <c:legend>
      <c:legendPos val="b"/>
      <c:layout>
        <c:manualLayout>
          <c:xMode val="edge"/>
          <c:yMode val="edge"/>
          <c:x val="0.39659873101716803"/>
          <c:y val="0.87958817083729357"/>
          <c:w val="0.58169829217648239"/>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baseline="0" dirty="0">
                <a:solidFill>
                  <a:schemeClr val="tx1"/>
                </a:solidFill>
                <a:latin typeface="Georgia" panose="02040502050405020303" pitchFamily="18" charset="0"/>
                <a:ea typeface="Cambria" panose="02040503050406030204" pitchFamily="18" charset="0"/>
                <a:cs typeface="+mn-cs"/>
              </a:rPr>
              <a:t>Si Concentration - PF</a:t>
            </a:r>
          </a:p>
        </c:rich>
      </c:tx>
      <c:layout>
        <c:manualLayout>
          <c:xMode val="edge"/>
          <c:yMode val="edge"/>
          <c:x val="0.30541832604344027"/>
          <c:y val="3.4136148764950081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1729379874134613"/>
          <c:y val="7.6955970497462486E-2"/>
          <c:w val="0.82481631256507593"/>
          <c:h val="0.68339288777256801"/>
        </c:manualLayout>
      </c:layout>
      <c:barChart>
        <c:barDir val="col"/>
        <c:grouping val="clustered"/>
        <c:varyColors val="0"/>
        <c:ser>
          <c:idx val="0"/>
          <c:order val="0"/>
          <c:tx>
            <c:strRef>
              <c:f>'All Plots'!$A$41</c:f>
              <c:strCache>
                <c:ptCount val="1"/>
                <c:pt idx="0">
                  <c:v>0 days</c:v>
                </c:pt>
              </c:strCache>
            </c:strRef>
          </c:tx>
          <c:spPr>
            <a:pattFill prst="pct60">
              <a:fgClr>
                <a:schemeClr val="bg1">
                  <a:lumMod val="50000"/>
                </a:schemeClr>
              </a:fgClr>
              <a:bgClr>
                <a:schemeClr val="bg1"/>
              </a:bgClr>
            </a:pattFill>
            <a:ln>
              <a:solidFill>
                <a:schemeClr val="tx1"/>
              </a:solidFill>
            </a:ln>
            <a:effectLst/>
          </c:spPr>
          <c:invertIfNegative val="0"/>
          <c:errBars>
            <c:errBarType val="both"/>
            <c:errValType val="cust"/>
            <c:noEndCap val="0"/>
            <c:pl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plus>
            <c:min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Plots'!$B$41:$I$41</c:f>
              <c:numCache>
                <c:formatCode>0.00</c:formatCode>
                <c:ptCount val="8"/>
                <c:pt idx="0">
                  <c:v>22182.635389999999</c:v>
                </c:pt>
                <c:pt idx="1">
                  <c:v>22182.635389999999</c:v>
                </c:pt>
                <c:pt idx="2">
                  <c:v>22182.635389999999</c:v>
                </c:pt>
                <c:pt idx="3">
                  <c:v>22182.635389999999</c:v>
                </c:pt>
                <c:pt idx="4">
                  <c:v>22182.635389999999</c:v>
                </c:pt>
                <c:pt idx="5">
                  <c:v>22182.635389999999</c:v>
                </c:pt>
                <c:pt idx="6">
                  <c:v>22182.635389999999</c:v>
                </c:pt>
                <c:pt idx="7">
                  <c:v>22182.635389999999</c:v>
                </c:pt>
              </c:numCache>
            </c:numRef>
          </c:val>
          <c:extLst>
            <c:ext xmlns:c16="http://schemas.microsoft.com/office/drawing/2014/chart" uri="{C3380CC4-5D6E-409C-BE32-E72D297353CC}">
              <c16:uniqueId val="{00000000-1D32-4FA1-AE7A-F165EAE057B3}"/>
            </c:ext>
          </c:extLst>
        </c:ser>
        <c:ser>
          <c:idx val="1"/>
          <c:order val="1"/>
          <c:tx>
            <c:strRef>
              <c:f>'All Plots'!$A$42</c:f>
              <c:strCache>
                <c:ptCount val="1"/>
                <c:pt idx="0">
                  <c:v>7 days</c:v>
                </c:pt>
              </c:strCache>
            </c:strRef>
          </c:tx>
          <c:spPr>
            <a:pattFill prst="dkDnDiag">
              <a:fgClr>
                <a:schemeClr val="accent1"/>
              </a:fgClr>
              <a:bgClr>
                <a:schemeClr val="bg1"/>
              </a:bgClr>
            </a:pattFill>
            <a:ln>
              <a:solidFill>
                <a:schemeClr val="tx1"/>
              </a:solidFill>
            </a:ln>
            <a:effectLst/>
          </c:spPr>
          <c:invertIfNegative val="0"/>
          <c:errBars>
            <c:errBarType val="both"/>
            <c:errValType val="cust"/>
            <c:noEndCap val="0"/>
            <c:pl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plus>
            <c:min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Plots'!$B$42:$I$42</c:f>
              <c:numCache>
                <c:formatCode>0.00</c:formatCode>
                <c:ptCount val="8"/>
                <c:pt idx="0">
                  <c:v>26156.748307999998</c:v>
                </c:pt>
                <c:pt idx="1">
                  <c:v>39861.673989000003</c:v>
                </c:pt>
                <c:pt idx="2">
                  <c:v>34208.981845000002</c:v>
                </c:pt>
                <c:pt idx="3">
                  <c:v>26551.161898999999</c:v>
                </c:pt>
                <c:pt idx="4">
                  <c:v>22421.146109000001</c:v>
                </c:pt>
                <c:pt idx="5">
                  <c:v>26178.564782000001</c:v>
                </c:pt>
                <c:pt idx="6">
                  <c:v>40650.582907000004</c:v>
                </c:pt>
                <c:pt idx="7">
                  <c:v>24740.688297000001</c:v>
                </c:pt>
              </c:numCache>
            </c:numRef>
          </c:val>
          <c:extLst>
            <c:ext xmlns:c16="http://schemas.microsoft.com/office/drawing/2014/chart" uri="{C3380CC4-5D6E-409C-BE32-E72D297353CC}">
              <c16:uniqueId val="{00000001-1D32-4FA1-AE7A-F165EAE057B3}"/>
            </c:ext>
          </c:extLst>
        </c:ser>
        <c:ser>
          <c:idx val="2"/>
          <c:order val="2"/>
          <c:tx>
            <c:strRef>
              <c:f>'All Plots'!$A$43</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plus>
            <c:min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Plots'!$B$43:$I$43</c:f>
              <c:numCache>
                <c:formatCode>0.00</c:formatCode>
                <c:ptCount val="8"/>
                <c:pt idx="0">
                  <c:v>55978.787322000004</c:v>
                </c:pt>
                <c:pt idx="1">
                  <c:v>56257.737199999996</c:v>
                </c:pt>
                <c:pt idx="2">
                  <c:v>61934.853236000003</c:v>
                </c:pt>
                <c:pt idx="3">
                  <c:v>49012.858876999999</c:v>
                </c:pt>
                <c:pt idx="4">
                  <c:v>42277.265571999997</c:v>
                </c:pt>
                <c:pt idx="5">
                  <c:v>49179.569278999996</c:v>
                </c:pt>
                <c:pt idx="6">
                  <c:v>49306.798474999996</c:v>
                </c:pt>
                <c:pt idx="7">
                  <c:v>51828.439087000006</c:v>
                </c:pt>
              </c:numCache>
            </c:numRef>
          </c:val>
          <c:extLst>
            <c:ext xmlns:c16="http://schemas.microsoft.com/office/drawing/2014/chart" uri="{C3380CC4-5D6E-409C-BE32-E72D297353CC}">
              <c16:uniqueId val="{00000002-1D32-4FA1-AE7A-F165EAE057B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6560355508731821"/>
              <c:y val="0.8448127063864189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7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2.0468610950472622E-2"/>
              <c:y val="0.19647117457187374"/>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crossAx val="555848656"/>
        <c:crosses val="autoZero"/>
        <c:crossBetween val="between"/>
        <c:majorUnit val="10000"/>
        <c:dispUnits>
          <c:builtInUnit val="thousands"/>
        </c:dispUnits>
      </c:valAx>
      <c:spPr>
        <a:solidFill>
          <a:schemeClr val="bg1"/>
        </a:solidFill>
        <a:ln>
          <a:solidFill>
            <a:schemeClr val="bg1"/>
          </a:solidFill>
        </a:ln>
        <a:effectLst/>
      </c:spPr>
    </c:plotArea>
    <c:legend>
      <c:legendPos val="b"/>
      <c:layout>
        <c:manualLayout>
          <c:xMode val="edge"/>
          <c:yMode val="edge"/>
          <c:x val="0.55265700609145918"/>
          <c:y val="0.916511317731311"/>
          <c:w val="0.43783530326683023"/>
          <c:h val="8.3488693095752409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spc="0" baseline="0" dirty="0">
                <a:solidFill>
                  <a:schemeClr val="tx1"/>
                </a:solidFill>
                <a:latin typeface="Georgia" panose="02040502050405020303" pitchFamily="18" charset="0"/>
                <a:ea typeface="Cambria" panose="02040503050406030204" pitchFamily="18" charset="0"/>
                <a:cs typeface="+mn-cs"/>
              </a:rPr>
              <a:t>Si Concentration - HF</a:t>
            </a:r>
          </a:p>
        </c:rich>
      </c:tx>
      <c:layout>
        <c:manualLayout>
          <c:xMode val="edge"/>
          <c:yMode val="edge"/>
          <c:x val="0.26588887241733528"/>
          <c:y val="4.6294602561526732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2653821849665628"/>
          <c:y val="0.18122704237501347"/>
          <c:w val="0.76132962124411152"/>
          <c:h val="0.56800610544181984"/>
        </c:manualLayout>
      </c:layout>
      <c:barChart>
        <c:barDir val="col"/>
        <c:grouping val="clustered"/>
        <c:varyColors val="0"/>
        <c:ser>
          <c:idx val="2"/>
          <c:order val="0"/>
          <c:tx>
            <c:strRef>
              <c:f>'Plots 2'!$A$22</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SSD'!$B$22:$F$22</c:f>
                <c:numCache>
                  <c:formatCode>General</c:formatCode>
                  <c:ptCount val="5"/>
                  <c:pt idx="0">
                    <c:v>189.607935</c:v>
                  </c:pt>
                  <c:pt idx="1">
                    <c:v>189.607935</c:v>
                  </c:pt>
                  <c:pt idx="2">
                    <c:v>189.607935</c:v>
                  </c:pt>
                  <c:pt idx="3">
                    <c:v>189.607935</c:v>
                  </c:pt>
                  <c:pt idx="4">
                    <c:v>189.607935</c:v>
                  </c:pt>
                </c:numCache>
              </c:numRef>
            </c:plus>
            <c:minus>
              <c:numRef>
                <c:f>'Plot SSD'!$B$22:$F$22</c:f>
                <c:numCache>
                  <c:formatCode>General</c:formatCode>
                  <c:ptCount val="5"/>
                  <c:pt idx="0">
                    <c:v>189.607935</c:v>
                  </c:pt>
                  <c:pt idx="1">
                    <c:v>189.607935</c:v>
                  </c:pt>
                  <c:pt idx="2">
                    <c:v>189.607935</c:v>
                  </c:pt>
                  <c:pt idx="3">
                    <c:v>189.607935</c:v>
                  </c:pt>
                  <c:pt idx="4">
                    <c:v>189.607935</c:v>
                  </c:pt>
                </c:numCache>
              </c:numRef>
            </c:minus>
            <c:spPr>
              <a:noFill/>
              <a:ln w="9525" cap="flat" cmpd="sng" algn="ctr">
                <a:solidFill>
                  <a:schemeClr val="tx1">
                    <a:lumMod val="65000"/>
                    <a:lumOff val="35000"/>
                  </a:schemeClr>
                </a:solidFill>
                <a:round/>
              </a:ln>
              <a:effectLst/>
            </c:spPr>
          </c:errBars>
          <c:val>
            <c:numRef>
              <c:f>'Plots 2'!$B$22:$F$22</c:f>
              <c:numCache>
                <c:formatCode>0.0</c:formatCode>
                <c:ptCount val="5"/>
                <c:pt idx="0">
                  <c:v>6011.3891109999995</c:v>
                </c:pt>
                <c:pt idx="1">
                  <c:v>6011.3891109999995</c:v>
                </c:pt>
                <c:pt idx="2">
                  <c:v>6011.3891109999995</c:v>
                </c:pt>
                <c:pt idx="3">
                  <c:v>6011.3891109999995</c:v>
                </c:pt>
                <c:pt idx="4">
                  <c:v>6011.3891109999995</c:v>
                </c:pt>
              </c:numCache>
            </c:numRef>
          </c:val>
          <c:extLst>
            <c:ext xmlns:c16="http://schemas.microsoft.com/office/drawing/2014/chart" uri="{C3380CC4-5D6E-409C-BE32-E72D297353CC}">
              <c16:uniqueId val="{00000000-87AC-4E3F-944C-14AB107DB258}"/>
            </c:ext>
          </c:extLst>
        </c:ser>
        <c:ser>
          <c:idx val="0"/>
          <c:order val="1"/>
          <c:tx>
            <c:strRef>
              <c:f>'Plots 2'!$A$23</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'Plot SSD'!$B$23:$F$23</c:f>
                <c:numCache>
                  <c:formatCode>General</c:formatCode>
                  <c:ptCount val="5"/>
                  <c:pt idx="0">
                    <c:v>309.809303</c:v>
                  </c:pt>
                  <c:pt idx="1">
                    <c:v>416.04935999999998</c:v>
                  </c:pt>
                  <c:pt idx="2">
                    <c:v>289.51576600000004</c:v>
                  </c:pt>
                  <c:pt idx="3">
                    <c:v>1259.9376600000001</c:v>
                  </c:pt>
                  <c:pt idx="4">
                    <c:v>460.50303300000002</c:v>
                  </c:pt>
                </c:numCache>
              </c:numRef>
            </c:plus>
            <c:minus>
              <c:numRef>
                <c:f>'Plot SSD'!$B$23:$F$23</c:f>
                <c:numCache>
                  <c:formatCode>General</c:formatCode>
                  <c:ptCount val="5"/>
                  <c:pt idx="0">
                    <c:v>309.809303</c:v>
                  </c:pt>
                  <c:pt idx="1">
                    <c:v>416.04935999999998</c:v>
                  </c:pt>
                  <c:pt idx="2">
                    <c:v>289.51576600000004</c:v>
                  </c:pt>
                  <c:pt idx="3">
                    <c:v>1259.9376600000001</c:v>
                  </c:pt>
                  <c:pt idx="4">
                    <c:v>460.50303300000002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2'!$B$23:$F$23</c:f>
              <c:numCache>
                <c:formatCode>0.0</c:formatCode>
                <c:ptCount val="5"/>
                <c:pt idx="0">
                  <c:v>15838.815868</c:v>
                </c:pt>
                <c:pt idx="1">
                  <c:v>15244.624906999999</c:v>
                </c:pt>
                <c:pt idx="2">
                  <c:v>17204.350427000001</c:v>
                </c:pt>
                <c:pt idx="3">
                  <c:v>34429.414835000003</c:v>
                </c:pt>
                <c:pt idx="4">
                  <c:v>18478.707999999999</c:v>
                </c:pt>
              </c:numCache>
            </c:numRef>
          </c:val>
          <c:extLst>
            <c:ext xmlns:c16="http://schemas.microsoft.com/office/drawing/2014/chart" uri="{C3380CC4-5D6E-409C-BE32-E72D297353CC}">
              <c16:uniqueId val="{00000001-87AC-4E3F-944C-14AB107DB258}"/>
            </c:ext>
          </c:extLst>
        </c:ser>
        <c:ser>
          <c:idx val="1"/>
          <c:order val="2"/>
          <c:tx>
            <c:strRef>
              <c:f>'Plots 2'!$A$24</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SSD'!$B$24:$F$24</c:f>
                <c:numCache>
                  <c:formatCode>General</c:formatCode>
                  <c:ptCount val="5"/>
                  <c:pt idx="0">
                    <c:v>3605.8963630000003</c:v>
                  </c:pt>
                  <c:pt idx="1">
                    <c:v>403.080646</c:v>
                  </c:pt>
                  <c:pt idx="2">
                    <c:v>633.57227899999998</c:v>
                  </c:pt>
                  <c:pt idx="3">
                    <c:v>417.00708900000001</c:v>
                  </c:pt>
                  <c:pt idx="4">
                    <c:v>2346.5243770000002</c:v>
                  </c:pt>
                </c:numCache>
              </c:numRef>
            </c:plus>
            <c:minus>
              <c:numRef>
                <c:f>'Plot SSD'!$B$24:$F$24</c:f>
                <c:numCache>
                  <c:formatCode>General</c:formatCode>
                  <c:ptCount val="5"/>
                  <c:pt idx="0">
                    <c:v>3605.8963630000003</c:v>
                  </c:pt>
                  <c:pt idx="1">
                    <c:v>403.080646</c:v>
                  </c:pt>
                  <c:pt idx="2">
                    <c:v>633.57227899999998</c:v>
                  </c:pt>
                  <c:pt idx="3">
                    <c:v>417.00708900000001</c:v>
                  </c:pt>
                  <c:pt idx="4">
                    <c:v>2346.5243770000002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2'!$B$24:$F$24</c:f>
              <c:numCache>
                <c:formatCode>0.0</c:formatCode>
                <c:ptCount val="5"/>
                <c:pt idx="0">
                  <c:v>58376.291719999994</c:v>
                </c:pt>
                <c:pt idx="1">
                  <c:v>30831.662842999998</c:v>
                </c:pt>
                <c:pt idx="2">
                  <c:v>27068.316233000001</c:v>
                </c:pt>
                <c:pt idx="3">
                  <c:v>30624.821121000001</c:v>
                </c:pt>
                <c:pt idx="4">
                  <c:v>46484.491244999997</c:v>
                </c:pt>
              </c:numCache>
            </c:numRef>
          </c:val>
          <c:extLst>
            <c:ext xmlns:c16="http://schemas.microsoft.com/office/drawing/2014/chart" uri="{C3380CC4-5D6E-409C-BE32-E72D297353CC}">
              <c16:uniqueId val="{00000002-87AC-4E3F-944C-14AB107DB258}"/>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7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7.4477627137932781E-4"/>
              <c:y val="0.21148368833458778"/>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00"/>
        <c:dispUnits>
          <c:builtInUnit val="thousands"/>
        </c:dispUnits>
      </c:valAx>
      <c:spPr>
        <a:noFill/>
        <a:ln>
          <a:noFill/>
        </a:ln>
        <a:effectLst/>
      </c:spPr>
    </c:plotArea>
    <c:legend>
      <c:legendPos val="b"/>
      <c:layout>
        <c:manualLayout>
          <c:xMode val="edge"/>
          <c:yMode val="edge"/>
          <c:x val="0.44417740488672486"/>
          <c:y val="0.90979182428807603"/>
          <c:w val="0.55268184454055258"/>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Cambria" panose="02040503050406030204" pitchFamily="18" charset="0"/>
                <a:cs typeface="+mn-cs"/>
              </a:defRPr>
            </a:pPr>
            <a:r>
              <a:rPr lang="en-US" sz="1600" b="1" i="0" u="none" strike="noStrike" kern="1200" baseline="0" dirty="0">
                <a:solidFill>
                  <a:schemeClr val="tx1"/>
                </a:solidFill>
                <a:latin typeface="Georgia" panose="02040502050405020303" pitchFamily="18" charset="0"/>
                <a:ea typeface="Cambria" panose="02040503050406030204" pitchFamily="18" charset="0"/>
                <a:cs typeface="+mn-cs"/>
              </a:rPr>
              <a:t>Al Concentration - PF</a:t>
            </a:r>
          </a:p>
        </c:rich>
      </c:tx>
      <c:layout>
        <c:manualLayout>
          <c:xMode val="edge"/>
          <c:yMode val="edge"/>
          <c:x val="0.27605860535728888"/>
          <c:y val="3.7297997139854801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barChart>
        <c:barDir val="col"/>
        <c:grouping val="clustered"/>
        <c:varyColors val="0"/>
        <c:ser>
          <c:idx val="0"/>
          <c:order val="0"/>
          <c:tx>
            <c:strRef>
              <c:f>'All Plots'!$A$35</c:f>
              <c:strCache>
                <c:ptCount val="1"/>
                <c:pt idx="0">
                  <c:v>0 days</c:v>
                </c:pt>
              </c:strCache>
            </c:strRef>
          </c:tx>
          <c:spPr>
            <a:pattFill prst="pct60">
              <a:fgClr>
                <a:schemeClr val="bg1">
                  <a:lumMod val="50000"/>
                </a:schemeClr>
              </a:fgClr>
              <a:bgClr>
                <a:schemeClr val="bg1"/>
              </a:bgClr>
            </a:pattFill>
            <a:ln>
              <a:solidFill>
                <a:schemeClr val="tx1"/>
              </a:solidFill>
            </a:ln>
            <a:effectLst/>
          </c:spPr>
          <c:invertIfNegative val="0"/>
          <c:errBars>
            <c:errBarType val="both"/>
            <c:errValType val="cust"/>
            <c:noEndCap val="0"/>
            <c:pl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plus>
            <c:min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Plots'!$B$35:$I$35</c:f>
              <c:numCache>
                <c:formatCode>0.00</c:formatCode>
                <c:ptCount val="8"/>
                <c:pt idx="0">
                  <c:v>107.78259299999999</c:v>
                </c:pt>
                <c:pt idx="1">
                  <c:v>107.78259299999999</c:v>
                </c:pt>
                <c:pt idx="2">
                  <c:v>107.78259299999999</c:v>
                </c:pt>
                <c:pt idx="3">
                  <c:v>107.78259299999999</c:v>
                </c:pt>
                <c:pt idx="4">
                  <c:v>107.78259299999999</c:v>
                </c:pt>
                <c:pt idx="5">
                  <c:v>107.78259299999999</c:v>
                </c:pt>
                <c:pt idx="6">
                  <c:v>107.78259299999999</c:v>
                </c:pt>
                <c:pt idx="7">
                  <c:v>107.78259299999999</c:v>
                </c:pt>
              </c:numCache>
            </c:numRef>
          </c:val>
          <c:extLst>
            <c:ext xmlns:c16="http://schemas.microsoft.com/office/drawing/2014/chart" uri="{C3380CC4-5D6E-409C-BE32-E72D297353CC}">
              <c16:uniqueId val="{00000000-B304-4668-948E-88E2AF184A07}"/>
            </c:ext>
          </c:extLst>
        </c:ser>
        <c:ser>
          <c:idx val="1"/>
          <c:order val="1"/>
          <c:tx>
            <c:strRef>
              <c:f>'All Plots'!$A$36</c:f>
              <c:strCache>
                <c:ptCount val="1"/>
                <c:pt idx="0">
                  <c:v>7 days</c:v>
                </c:pt>
              </c:strCache>
            </c:strRef>
          </c:tx>
          <c:spPr>
            <a:pattFill prst="dkDnDiag">
              <a:fgClr>
                <a:schemeClr val="accent1"/>
              </a:fgClr>
              <a:bgClr>
                <a:schemeClr val="bg1"/>
              </a:bgClr>
            </a:pattFill>
            <a:ln>
              <a:solidFill>
                <a:schemeClr val="tx1"/>
              </a:solidFill>
            </a:ln>
            <a:effectLst/>
          </c:spPr>
          <c:invertIfNegative val="0"/>
          <c:errBars>
            <c:errBarType val="both"/>
            <c:errValType val="cust"/>
            <c:noEndCap val="0"/>
            <c:pl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plus>
            <c:min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Plots'!$B$36:$I$36</c:f>
              <c:numCache>
                <c:formatCode>0.00</c:formatCode>
                <c:ptCount val="8"/>
                <c:pt idx="0">
                  <c:v>170.41360400000002</c:v>
                </c:pt>
                <c:pt idx="1">
                  <c:v>343.741308</c:v>
                </c:pt>
                <c:pt idx="2">
                  <c:v>171.29244500000001</c:v>
                </c:pt>
                <c:pt idx="3">
                  <c:v>162.84034800000001</c:v>
                </c:pt>
                <c:pt idx="4">
                  <c:v>103.894757</c:v>
                </c:pt>
                <c:pt idx="5">
                  <c:v>159.94440800000001</c:v>
                </c:pt>
                <c:pt idx="6">
                  <c:v>156.15930399999999</c:v>
                </c:pt>
                <c:pt idx="7">
                  <c:v>146.51871199999999</c:v>
                </c:pt>
              </c:numCache>
            </c:numRef>
          </c:val>
          <c:extLst>
            <c:ext xmlns:c16="http://schemas.microsoft.com/office/drawing/2014/chart" uri="{C3380CC4-5D6E-409C-BE32-E72D297353CC}">
              <c16:uniqueId val="{00000001-B304-4668-948E-88E2AF184A07}"/>
            </c:ext>
          </c:extLst>
        </c:ser>
        <c:ser>
          <c:idx val="2"/>
          <c:order val="2"/>
          <c:tx>
            <c:strRef>
              <c:f>'All Plots'!$A$37</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plus>
            <c:min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Plots'!$B$37:$I$37</c:f>
              <c:numCache>
                <c:formatCode>0.00</c:formatCode>
                <c:ptCount val="8"/>
                <c:pt idx="0">
                  <c:v>118.62438</c:v>
                </c:pt>
                <c:pt idx="1">
                  <c:v>102.672411</c:v>
                </c:pt>
                <c:pt idx="2">
                  <c:v>101.36178</c:v>
                </c:pt>
                <c:pt idx="3">
                  <c:v>90.431198999999992</c:v>
                </c:pt>
                <c:pt idx="4">
                  <c:v>91.880633000000003</c:v>
                </c:pt>
                <c:pt idx="5">
                  <c:v>99.331406999999999</c:v>
                </c:pt>
                <c:pt idx="6">
                  <c:v>87.345267000000007</c:v>
                </c:pt>
                <c:pt idx="7">
                  <c:v>84.658297000000005</c:v>
                </c:pt>
              </c:numCache>
            </c:numRef>
          </c:val>
          <c:extLst>
            <c:ext xmlns:c16="http://schemas.microsoft.com/office/drawing/2014/chart" uri="{C3380CC4-5D6E-409C-BE32-E72D297353CC}">
              <c16:uniqueId val="{00000002-B304-4668-948E-88E2AF184A07}"/>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5529739358853433"/>
              <c:y val="0.8249212367463773"/>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2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5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1.4110889522824431E-2"/>
              <c:y val="0.18624551388384031"/>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lgn="ctr" rtl="0">
              <a:defRPr lang="en-US" sz="12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crossAx val="555848656"/>
        <c:crosses val="autoZero"/>
        <c:crossBetween val="between"/>
        <c:majorUnit val="100"/>
        <c:dispUnits>
          <c:builtInUnit val="thousands"/>
        </c:dispUnits>
      </c:valAx>
      <c:spPr>
        <a:noFill/>
        <a:ln>
          <a:noFill/>
        </a:ln>
        <a:effectLst/>
      </c:spPr>
    </c:plotArea>
    <c:legend>
      <c:legendPos val="b"/>
      <c:layout>
        <c:manualLayout>
          <c:xMode val="edge"/>
          <c:yMode val="edge"/>
          <c:x val="0.54429382312593233"/>
          <c:y val="0.91285763761347538"/>
          <c:w val="0.45570613197159882"/>
          <c:h val="8.4469874587812896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b="1">
          <a:latin typeface="Cambria" panose="02040503050406030204" pitchFamily="18" charset="0"/>
          <a:ea typeface="Cambria" panose="02040503050406030204" pitchFamily="18"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spc="0" baseline="0" dirty="0">
                <a:solidFill>
                  <a:schemeClr val="tx1"/>
                </a:solidFill>
                <a:latin typeface="Georgia" panose="02040502050405020303" pitchFamily="18" charset="0"/>
                <a:ea typeface="Cambria" panose="02040503050406030204" pitchFamily="18" charset="0"/>
                <a:cs typeface="+mn-cs"/>
              </a:rPr>
              <a:t>Al Concentration – HF </a:t>
            </a:r>
          </a:p>
        </c:rich>
      </c:tx>
      <c:layout>
        <c:manualLayout>
          <c:xMode val="edge"/>
          <c:yMode val="edge"/>
          <c:x val="0.26078166385027041"/>
          <c:y val="8.2921732522796346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7390241408241008"/>
          <c:y val="0.18106697069080499"/>
          <c:w val="0.78906055566816202"/>
          <c:h val="0.51437803511175395"/>
        </c:manualLayout>
      </c:layout>
      <c:barChart>
        <c:barDir val="col"/>
        <c:grouping val="clustered"/>
        <c:varyColors val="0"/>
        <c:ser>
          <c:idx val="2"/>
          <c:order val="0"/>
          <c:tx>
            <c:strRef>
              <c:f>'Plots 2'!$A$16</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SSD'!$B$16:$F$16</c:f>
                <c:numCache>
                  <c:formatCode>General</c:formatCode>
                  <c:ptCount val="5"/>
                  <c:pt idx="0">
                    <c:v>13.404584</c:v>
                  </c:pt>
                  <c:pt idx="1">
                    <c:v>13.404584</c:v>
                  </c:pt>
                  <c:pt idx="2">
                    <c:v>13.404584</c:v>
                  </c:pt>
                  <c:pt idx="3">
                    <c:v>13.404584</c:v>
                  </c:pt>
                  <c:pt idx="4">
                    <c:v>13.404584</c:v>
                  </c:pt>
                </c:numCache>
              </c:numRef>
            </c:plus>
            <c:minus>
              <c:numRef>
                <c:f>'Plot SSD'!$B$16:$F$16</c:f>
                <c:numCache>
                  <c:formatCode>General</c:formatCode>
                  <c:ptCount val="5"/>
                  <c:pt idx="0">
                    <c:v>13.404584</c:v>
                  </c:pt>
                  <c:pt idx="1">
                    <c:v>13.404584</c:v>
                  </c:pt>
                  <c:pt idx="2">
                    <c:v>13.404584</c:v>
                  </c:pt>
                  <c:pt idx="3">
                    <c:v>13.404584</c:v>
                  </c:pt>
                  <c:pt idx="4">
                    <c:v>13.404584</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2'!$B$16:$F$16</c:f>
              <c:numCache>
                <c:formatCode>0.0</c:formatCode>
                <c:ptCount val="5"/>
                <c:pt idx="0">
                  <c:v>272.65251499999999</c:v>
                </c:pt>
                <c:pt idx="1">
                  <c:v>272.65251499999999</c:v>
                </c:pt>
                <c:pt idx="2">
                  <c:v>272.65251499999999</c:v>
                </c:pt>
                <c:pt idx="3">
                  <c:v>272.65251499999999</c:v>
                </c:pt>
                <c:pt idx="4">
                  <c:v>272.65251499999999</c:v>
                </c:pt>
              </c:numCache>
            </c:numRef>
          </c:val>
          <c:extLst>
            <c:ext xmlns:c16="http://schemas.microsoft.com/office/drawing/2014/chart" uri="{C3380CC4-5D6E-409C-BE32-E72D297353CC}">
              <c16:uniqueId val="{00000000-BDFC-44BE-BD47-B60C30291810}"/>
            </c:ext>
          </c:extLst>
        </c:ser>
        <c:ser>
          <c:idx val="0"/>
          <c:order val="1"/>
          <c:tx>
            <c:strRef>
              <c:f>'Plots 2'!$A$17</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'Plot SSD'!$B$17:$F$17</c:f>
                <c:numCache>
                  <c:formatCode>General</c:formatCode>
                  <c:ptCount val="5"/>
                  <c:pt idx="0">
                    <c:v>8.2169539999999994</c:v>
                  </c:pt>
                  <c:pt idx="1">
                    <c:v>3.6665370000000004</c:v>
                  </c:pt>
                  <c:pt idx="2">
                    <c:v>10.723376</c:v>
                  </c:pt>
                  <c:pt idx="3">
                    <c:v>10.0932</c:v>
                  </c:pt>
                  <c:pt idx="4">
                    <c:v>10.867156999999999</c:v>
                  </c:pt>
                </c:numCache>
              </c:numRef>
            </c:plus>
            <c:minus>
              <c:numRef>
                <c:f>'Plot SSD'!$B$17:$F$17</c:f>
                <c:numCache>
                  <c:formatCode>General</c:formatCode>
                  <c:ptCount val="5"/>
                  <c:pt idx="0">
                    <c:v>8.2169539999999994</c:v>
                  </c:pt>
                  <c:pt idx="1">
                    <c:v>3.6665370000000004</c:v>
                  </c:pt>
                  <c:pt idx="2">
                    <c:v>10.723376</c:v>
                  </c:pt>
                  <c:pt idx="3">
                    <c:v>10.0932</c:v>
                  </c:pt>
                  <c:pt idx="4">
                    <c:v>10.867156999999999</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2'!$B$17:$F$17</c:f>
              <c:numCache>
                <c:formatCode>0.0</c:formatCode>
                <c:ptCount val="5"/>
                <c:pt idx="0">
                  <c:v>359.22359499999999</c:v>
                </c:pt>
                <c:pt idx="1">
                  <c:v>415.83601999999996</c:v>
                </c:pt>
                <c:pt idx="2">
                  <c:v>326.73803399999997</c:v>
                </c:pt>
                <c:pt idx="3">
                  <c:v>307.672303</c:v>
                </c:pt>
                <c:pt idx="4">
                  <c:v>309.525666</c:v>
                </c:pt>
              </c:numCache>
            </c:numRef>
          </c:val>
          <c:extLst>
            <c:ext xmlns:c16="http://schemas.microsoft.com/office/drawing/2014/chart" uri="{C3380CC4-5D6E-409C-BE32-E72D297353CC}">
              <c16:uniqueId val="{00000001-BDFC-44BE-BD47-B60C30291810}"/>
            </c:ext>
          </c:extLst>
        </c:ser>
        <c:ser>
          <c:idx val="1"/>
          <c:order val="2"/>
          <c:tx>
            <c:strRef>
              <c:f>'Plots 2'!$A$18</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SSD'!$B$18:$F$18</c:f>
                <c:numCache>
                  <c:formatCode>General</c:formatCode>
                  <c:ptCount val="5"/>
                  <c:pt idx="0">
                    <c:v>9.9186460000000007</c:v>
                  </c:pt>
                  <c:pt idx="1">
                    <c:v>16.698363000000001</c:v>
                  </c:pt>
                  <c:pt idx="2">
                    <c:v>6.5191239999999997</c:v>
                  </c:pt>
                  <c:pt idx="3">
                    <c:v>11.028774</c:v>
                  </c:pt>
                  <c:pt idx="4">
                    <c:v>5.6801900000000005</c:v>
                  </c:pt>
                </c:numCache>
              </c:numRef>
            </c:plus>
            <c:minus>
              <c:numRef>
                <c:f>'Plot SSD'!$B$18:$F$18</c:f>
                <c:numCache>
                  <c:formatCode>General</c:formatCode>
                  <c:ptCount val="5"/>
                  <c:pt idx="0">
                    <c:v>9.9186460000000007</c:v>
                  </c:pt>
                  <c:pt idx="1">
                    <c:v>16.698363000000001</c:v>
                  </c:pt>
                  <c:pt idx="2">
                    <c:v>6.5191239999999997</c:v>
                  </c:pt>
                  <c:pt idx="3">
                    <c:v>11.028774</c:v>
                  </c:pt>
                  <c:pt idx="4">
                    <c:v>5.6801900000000005</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2'!$B$18:$F$18</c:f>
              <c:numCache>
                <c:formatCode>0.0</c:formatCode>
                <c:ptCount val="5"/>
                <c:pt idx="0">
                  <c:v>293.97244599999999</c:v>
                </c:pt>
                <c:pt idx="1">
                  <c:v>265.23597799999999</c:v>
                </c:pt>
                <c:pt idx="2">
                  <c:v>300.78232600000001</c:v>
                </c:pt>
                <c:pt idx="3">
                  <c:v>300.94939699999998</c:v>
                </c:pt>
                <c:pt idx="4">
                  <c:v>298.33261900000002</c:v>
                </c:pt>
              </c:numCache>
            </c:numRef>
          </c:val>
          <c:extLst>
            <c:ext xmlns:c16="http://schemas.microsoft.com/office/drawing/2014/chart" uri="{C3380CC4-5D6E-409C-BE32-E72D297353CC}">
              <c16:uniqueId val="{00000002-BDFC-44BE-BD47-B60C30291810}"/>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5235132332060474"/>
              <c:y val="0.79086971860899768"/>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5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1.9532247937622305E-2"/>
              <c:y val="0.19494118381538236"/>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
        <c:dispUnits>
          <c:builtInUnit val="thousands"/>
        </c:dispUnits>
      </c:valAx>
      <c:spPr>
        <a:noFill/>
        <a:ln>
          <a:noFill/>
        </a:ln>
        <a:effectLst/>
      </c:spPr>
    </c:plotArea>
    <c:legend>
      <c:legendPos val="b"/>
      <c:layout>
        <c:manualLayout>
          <c:xMode val="edge"/>
          <c:yMode val="edge"/>
          <c:x val="0.42919203773320236"/>
          <c:y val="0.89663677103588879"/>
          <c:w val="0.56829092177397578"/>
          <c:h val="9.020810677588284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3T05:28:58.374"/>
    </inkml:context>
    <inkml:brush xml:id="br0">
      <inkml:brushProperty name="width" value="0.2" units="cm"/>
      <inkml:brushProperty name="height" value="0.2" units="cm"/>
    </inkml:brush>
  </inkml:definitions>
  <inkml:trace contextRef="#ctx0" brushRef="#br0">9390 0 24575,'0'793'0,"-1"-779"0,-2-1 0,-1 1 0,1-1 0,-3 0 0,1 0 0,-2 0 0,1-2 0,-1 2 0,-2-1 0,0 0 0,0-1 0,-13 11 0,-42 66 0,51-68 0,-2-2 0,0 0 0,-1 0 0,-2-1 0,1 0 0,-1-1 0,-2-2 0,-27 17 0,45-30 0,-5 4 0,-2-1 0,2 1 0,-2-1 0,0 0 0,-1-1 0,1 1 0,0-2 0,-1 1 0,1-2 0,-1 0 0,-18 3 0,-122-8 0,124 2 0,-1 1 0,1-1 0,-1 4 0,-49 4 0,-8 11 0,-175 32 0,163-33 0,54-9 0,-2-1 0,-69 3 0,-67-12 0,-148 4 0,188 16 0,87-9 0,-89 4 0,-5-15 0,69 2 0,2 1 0,-146 17 0,67 10 0,14-1 0,-222 15 0,246-37 0,-140-9 0,236 1 0,2 0 0,-1 0 0,1-1 0,1-2 0,-1 1 0,-32-17 0,31 14 0,3 1 0,-2 0 0,0 2 0,0-1 0,-2 2 0,-38-5 0,-419 4 0,246 10 0,-2381-4 0,2569 3 0,1 1 0,-76 14 0,72-9 0,31-4 0,0 0 0,0 1 0,0 0 0,1 2 0,0-2 0,-27 20 0,-33 16 0,51-33 0,1-2 0,-2 1 0,0-1 0,0-2 0,0 0 0,0-2 0,-35 2 0,-191-8 0,103-1 0,111 2 0,-1-1 0,1-2 0,2-2 0,-52-12 0,49 9 0,1 2 0,-1 0 0,-76-4 0,-224 15-1365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B8F3BE-9DA3-4E6F-A8FF-BDCE3BFF8D2D}" type="datetimeFigureOut">
              <a:rPr lang="en-US" smtClean="0"/>
              <a:t>20-Dec-23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C78F1-3DE6-4D25-A3FE-EBF32D0C292A}" type="slidenum">
              <a:rPr lang="en-US" smtClean="0"/>
              <a:t>‹#›</a:t>
            </a:fld>
            <a:endParaRPr lang="en-US"/>
          </a:p>
        </p:txBody>
      </p:sp>
    </p:spTree>
    <p:extLst>
      <p:ext uri="{BB962C8B-B14F-4D97-AF65-F5344CB8AC3E}">
        <p14:creationId xmlns:p14="http://schemas.microsoft.com/office/powerpoint/2010/main" val="4149331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20483F-633A-4D4D-A948-CDCE67B5AC41}"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7019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F47274-4CF3-4870-964A-8DF056A412F5}"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380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74B42-D5D7-4A9C-9720-F445324FEDAA}"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1545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39EA56-BBCF-4BA6-B1F7-445B2C48D302}"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3701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ultiple Speak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Picture Placeholder 33"/>
          <p:cNvSpPr>
            <a:spLocks noGrp="1"/>
          </p:cNvSpPr>
          <p:nvPr>
            <p:ph type="pic" sz="quarter" idx="28" hasCustomPrompt="1"/>
          </p:nvPr>
        </p:nvSpPr>
        <p:spPr>
          <a:xfrm>
            <a:off x="0" y="1013550"/>
            <a:ext cx="3048000" cy="2415450"/>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4" name="Picture Placeholder 33"/>
          <p:cNvSpPr>
            <a:spLocks noGrp="1"/>
          </p:cNvSpPr>
          <p:nvPr>
            <p:ph type="pic" sz="quarter" idx="40" hasCustomPrompt="1"/>
          </p:nvPr>
        </p:nvSpPr>
        <p:spPr>
          <a:xfrm>
            <a:off x="3045341" y="1013552"/>
            <a:ext cx="3048000" cy="2415447"/>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6" name="Picture Placeholder 33"/>
          <p:cNvSpPr>
            <a:spLocks noGrp="1"/>
          </p:cNvSpPr>
          <p:nvPr>
            <p:ph type="pic" sz="quarter" idx="41" hasCustomPrompt="1"/>
          </p:nvPr>
        </p:nvSpPr>
        <p:spPr>
          <a:xfrm>
            <a:off x="6094894" y="1013552"/>
            <a:ext cx="3048000" cy="2415448"/>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7" name="Picture Placeholder 33"/>
          <p:cNvSpPr>
            <a:spLocks noGrp="1"/>
          </p:cNvSpPr>
          <p:nvPr>
            <p:ph type="pic" sz="quarter" idx="42" hasCustomPrompt="1"/>
          </p:nvPr>
        </p:nvSpPr>
        <p:spPr>
          <a:xfrm>
            <a:off x="9139592" y="1013549"/>
            <a:ext cx="3048000" cy="2415449"/>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4" name="Content Placeholder 3"/>
          <p:cNvSpPr>
            <a:spLocks noGrp="1"/>
          </p:cNvSpPr>
          <p:nvPr>
            <p:ph sz="quarter" idx="46" hasCustomPrompt="1"/>
          </p:nvPr>
        </p:nvSpPr>
        <p:spPr>
          <a:xfrm>
            <a:off x="675270"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23" name="Content Placeholder 3"/>
          <p:cNvSpPr>
            <a:spLocks noGrp="1"/>
          </p:cNvSpPr>
          <p:nvPr>
            <p:ph sz="quarter" idx="47" hasCustomPrompt="1"/>
          </p:nvPr>
        </p:nvSpPr>
        <p:spPr>
          <a:xfrm>
            <a:off x="3603991"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28" name="Content Placeholder 3"/>
          <p:cNvSpPr>
            <a:spLocks noGrp="1"/>
          </p:cNvSpPr>
          <p:nvPr>
            <p:ph sz="quarter" idx="48" hasCustomPrompt="1"/>
          </p:nvPr>
        </p:nvSpPr>
        <p:spPr>
          <a:xfrm>
            <a:off x="6558860"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30" name="Content Placeholder 3"/>
          <p:cNvSpPr>
            <a:spLocks noGrp="1"/>
          </p:cNvSpPr>
          <p:nvPr>
            <p:ph sz="quarter" idx="49" hasCustomPrompt="1"/>
          </p:nvPr>
        </p:nvSpPr>
        <p:spPr>
          <a:xfrm>
            <a:off x="9538402"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18" name="Text Placeholder 35">
            <a:extLst>
              <a:ext uri="{FF2B5EF4-FFF2-40B4-BE49-F238E27FC236}">
                <a16:creationId xmlns:a16="http://schemas.microsoft.com/office/drawing/2014/main" id="{B4350EF7-346F-C947-9FF3-E26A617180B3}"/>
              </a:ext>
            </a:extLst>
          </p:cNvPr>
          <p:cNvSpPr>
            <a:spLocks noGrp="1"/>
          </p:cNvSpPr>
          <p:nvPr>
            <p:ph type="body" sz="quarter" idx="11" hasCustomPrompt="1"/>
          </p:nvPr>
        </p:nvSpPr>
        <p:spPr>
          <a:xfrm>
            <a:off x="299966" y="3508194"/>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19" name="Text Placeholder 37">
            <a:extLst>
              <a:ext uri="{FF2B5EF4-FFF2-40B4-BE49-F238E27FC236}">
                <a16:creationId xmlns:a16="http://schemas.microsoft.com/office/drawing/2014/main" id="{3D7B0DFA-E54C-DC46-956F-3D70808CAAB0}"/>
              </a:ext>
            </a:extLst>
          </p:cNvPr>
          <p:cNvSpPr>
            <a:spLocks noGrp="1"/>
          </p:cNvSpPr>
          <p:nvPr>
            <p:ph type="body" sz="quarter" idx="12" hasCustomPrompt="1"/>
          </p:nvPr>
        </p:nvSpPr>
        <p:spPr>
          <a:xfrm>
            <a:off x="675269"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21" name="Text Placeholder 35">
            <a:extLst>
              <a:ext uri="{FF2B5EF4-FFF2-40B4-BE49-F238E27FC236}">
                <a16:creationId xmlns:a16="http://schemas.microsoft.com/office/drawing/2014/main" id="{52BD290D-83DB-6248-BD18-6BD3BC044349}"/>
              </a:ext>
            </a:extLst>
          </p:cNvPr>
          <p:cNvSpPr>
            <a:spLocks noGrp="1"/>
          </p:cNvSpPr>
          <p:nvPr>
            <p:ph type="body" sz="quarter" idx="33" hasCustomPrompt="1"/>
          </p:nvPr>
        </p:nvSpPr>
        <p:spPr>
          <a:xfrm>
            <a:off x="6186312" y="3491424"/>
            <a:ext cx="2739869" cy="79993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25" name="Text Placeholder 37">
            <a:extLst>
              <a:ext uri="{FF2B5EF4-FFF2-40B4-BE49-F238E27FC236}">
                <a16:creationId xmlns:a16="http://schemas.microsoft.com/office/drawing/2014/main" id="{E94D53EB-7644-3D44-B32F-C27BCD015B5C}"/>
              </a:ext>
            </a:extLst>
          </p:cNvPr>
          <p:cNvSpPr>
            <a:spLocks noGrp="1"/>
          </p:cNvSpPr>
          <p:nvPr>
            <p:ph type="body" sz="quarter" idx="43" hasCustomPrompt="1"/>
          </p:nvPr>
        </p:nvSpPr>
        <p:spPr>
          <a:xfrm>
            <a:off x="3603557"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31" name="Text Placeholder 37">
            <a:extLst>
              <a:ext uri="{FF2B5EF4-FFF2-40B4-BE49-F238E27FC236}">
                <a16:creationId xmlns:a16="http://schemas.microsoft.com/office/drawing/2014/main" id="{BE9D1EF8-32CC-1B4A-B637-F5A6AA728539}"/>
              </a:ext>
            </a:extLst>
          </p:cNvPr>
          <p:cNvSpPr>
            <a:spLocks noGrp="1"/>
          </p:cNvSpPr>
          <p:nvPr>
            <p:ph type="body" sz="quarter" idx="44" hasCustomPrompt="1"/>
          </p:nvPr>
        </p:nvSpPr>
        <p:spPr>
          <a:xfrm>
            <a:off x="6558860" y="4236201"/>
            <a:ext cx="1994768" cy="665860"/>
          </a:xfrm>
          <a:prstGeom prst="rect">
            <a:avLst/>
          </a:prstGeom>
        </p:spPr>
        <p:txBody>
          <a:bodyPr anchor="t">
            <a:normAutofit/>
          </a:bodyPr>
          <a:lstStyle>
            <a:lvl1pPr marL="0" indent="0" algn="ctr">
              <a:spcAft>
                <a:spcPts val="0"/>
              </a:spcAft>
              <a:buNone/>
              <a:defRPr sz="1600" b="1" i="0">
                <a:solidFill>
                  <a:schemeClr val="accent5"/>
                </a:solidFill>
                <a:latin typeface="Montserrat SemiBold" pitchFamily="2" charset="77"/>
                <a:cs typeface="Montserrat SemiBold" pitchFamily="2" charset="77"/>
              </a:defRPr>
            </a:lvl1pPr>
          </a:lstStyle>
          <a:p>
            <a:pPr lvl="0"/>
            <a:r>
              <a:rPr lang="en-US" dirty="0"/>
              <a:t>Job Title</a:t>
            </a:r>
          </a:p>
        </p:txBody>
      </p:sp>
      <p:sp>
        <p:nvSpPr>
          <p:cNvPr id="32" name="Text Placeholder 37">
            <a:extLst>
              <a:ext uri="{FF2B5EF4-FFF2-40B4-BE49-F238E27FC236}">
                <a16:creationId xmlns:a16="http://schemas.microsoft.com/office/drawing/2014/main" id="{AAFD34BB-6CA7-A543-B70E-8BAB9ABBAF6E}"/>
              </a:ext>
            </a:extLst>
          </p:cNvPr>
          <p:cNvSpPr>
            <a:spLocks noGrp="1"/>
          </p:cNvSpPr>
          <p:nvPr>
            <p:ph type="body" sz="quarter" idx="45" hasCustomPrompt="1"/>
          </p:nvPr>
        </p:nvSpPr>
        <p:spPr>
          <a:xfrm>
            <a:off x="9533798"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37" name="Text Placeholder 35">
            <a:extLst>
              <a:ext uri="{FF2B5EF4-FFF2-40B4-BE49-F238E27FC236}">
                <a16:creationId xmlns:a16="http://schemas.microsoft.com/office/drawing/2014/main" id="{A39D7ED1-60FB-1248-9558-2209C8F2625C}"/>
              </a:ext>
            </a:extLst>
          </p:cNvPr>
          <p:cNvSpPr>
            <a:spLocks noGrp="1"/>
          </p:cNvSpPr>
          <p:nvPr>
            <p:ph type="body" sz="quarter" idx="50" hasCustomPrompt="1"/>
          </p:nvPr>
        </p:nvSpPr>
        <p:spPr>
          <a:xfrm>
            <a:off x="3243139" y="3508194"/>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38" name="Text Placeholder 35">
            <a:extLst>
              <a:ext uri="{FF2B5EF4-FFF2-40B4-BE49-F238E27FC236}">
                <a16:creationId xmlns:a16="http://schemas.microsoft.com/office/drawing/2014/main" id="{D6BD319F-BE04-EA49-9D4B-6229241AC8DD}"/>
              </a:ext>
            </a:extLst>
          </p:cNvPr>
          <p:cNvSpPr>
            <a:spLocks noGrp="1"/>
          </p:cNvSpPr>
          <p:nvPr>
            <p:ph type="body" sz="quarter" idx="51" hasCustomPrompt="1"/>
          </p:nvPr>
        </p:nvSpPr>
        <p:spPr>
          <a:xfrm>
            <a:off x="9158494" y="3499809"/>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Tree>
    <p:extLst>
      <p:ext uri="{BB962C8B-B14F-4D97-AF65-F5344CB8AC3E}">
        <p14:creationId xmlns:p14="http://schemas.microsoft.com/office/powerpoint/2010/main" val="3609900504"/>
      </p:ext>
    </p:extLst>
  </p:cSld>
  <p:clrMapOvr>
    <a:masterClrMapping/>
  </p:clrMapOvr>
  <p:extLst>
    <p:ext uri="{DCECCB84-F9BA-43D5-87BE-67443E8EF086}">
      <p15:sldGuideLst xmlns:p15="http://schemas.microsoft.com/office/powerpoint/2012/main">
        <p15:guide id="1" orient="horz" pos="30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Spons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F21BA5E8-12C1-EB7E-3B4A-39F03242C08B}"/>
              </a:ext>
            </a:extLst>
          </p:cNvPr>
          <p:cNvSpPr>
            <a:spLocks noGrp="1"/>
          </p:cNvSpPr>
          <p:nvPr>
            <p:ph sz="quarter" idx="14" hasCustomPrompt="1"/>
          </p:nvPr>
        </p:nvSpPr>
        <p:spPr>
          <a:xfrm>
            <a:off x="1553253" y="3429275"/>
            <a:ext cx="4102100" cy="1498600"/>
          </a:xfrm>
          <a:prstGeom prst="rect">
            <a:avLst/>
          </a:prstGeom>
        </p:spPr>
        <p:txBody>
          <a:bodyPr anchor="ctr"/>
          <a:lstStyle>
            <a:lvl1pPr marL="0" indent="0" algn="ctr">
              <a:buNone/>
              <a:defRPr sz="1867" baseline="0">
                <a:solidFill>
                  <a:schemeClr val="bg1">
                    <a:lumMod val="75000"/>
                  </a:schemeClr>
                </a:solidFill>
              </a:defRPr>
            </a:lvl1pPr>
          </a:lstStyle>
          <a:p>
            <a:pPr lvl="0"/>
            <a:r>
              <a:rPr lang="en-US" dirty="0"/>
              <a:t>[Company Logo Here]</a:t>
            </a:r>
          </a:p>
        </p:txBody>
      </p:sp>
      <p:sp>
        <p:nvSpPr>
          <p:cNvPr id="6" name="TextBox 5">
            <a:extLst>
              <a:ext uri="{FF2B5EF4-FFF2-40B4-BE49-F238E27FC236}">
                <a16:creationId xmlns:a16="http://schemas.microsoft.com/office/drawing/2014/main" id="{1B89A581-85F8-4393-CDDA-A4A0070BD389}"/>
              </a:ext>
            </a:extLst>
          </p:cNvPr>
          <p:cNvSpPr txBox="1"/>
          <p:nvPr userDrawn="1"/>
        </p:nvSpPr>
        <p:spPr>
          <a:xfrm>
            <a:off x="1239439" y="2619551"/>
            <a:ext cx="4690641" cy="461665"/>
          </a:xfrm>
          <a:prstGeom prst="rect">
            <a:avLst/>
          </a:prstGeom>
          <a:noFill/>
        </p:spPr>
        <p:txBody>
          <a:bodyPr wrap="square" rtlCol="0">
            <a:spAutoFit/>
          </a:bodyPr>
          <a:lstStyle/>
          <a:p>
            <a:pPr algn="ctr"/>
            <a:r>
              <a:rPr lang="en-US" sz="2400" b="0" i="0" spc="400" dirty="0">
                <a:solidFill>
                  <a:schemeClr val="bg1"/>
                </a:solidFill>
                <a:latin typeface="Montserrat" pitchFamily="2" charset="77"/>
                <a:cs typeface="Myriad Pro"/>
              </a:rPr>
              <a:t>TO OUR SPONSORS!</a:t>
            </a:r>
          </a:p>
        </p:txBody>
      </p:sp>
      <p:sp>
        <p:nvSpPr>
          <p:cNvPr id="7" name="TextBox 6">
            <a:extLst>
              <a:ext uri="{FF2B5EF4-FFF2-40B4-BE49-F238E27FC236}">
                <a16:creationId xmlns:a16="http://schemas.microsoft.com/office/drawing/2014/main" id="{C011FC6A-272F-23F7-0A19-89703B0178E0}"/>
              </a:ext>
            </a:extLst>
          </p:cNvPr>
          <p:cNvSpPr txBox="1"/>
          <p:nvPr userDrawn="1"/>
        </p:nvSpPr>
        <p:spPr>
          <a:xfrm>
            <a:off x="867540" y="311227"/>
            <a:ext cx="5524326" cy="2308324"/>
          </a:xfrm>
          <a:prstGeom prst="rect">
            <a:avLst/>
          </a:prstGeom>
          <a:noFill/>
        </p:spPr>
        <p:txBody>
          <a:bodyPr wrap="square" rtlCol="0">
            <a:spAutoFit/>
          </a:bodyPr>
          <a:lstStyle/>
          <a:p>
            <a:pPr algn="ctr"/>
            <a:r>
              <a:rPr lang="en-US" sz="7200" b="1" i="0" cap="all" baseline="0" dirty="0">
                <a:solidFill>
                  <a:schemeClr val="bg1"/>
                </a:solidFill>
                <a:latin typeface="Montserrat" pitchFamily="2" charset="77"/>
                <a:cs typeface="Myriad Pro"/>
              </a:rPr>
              <a:t>Thank you</a:t>
            </a:r>
          </a:p>
        </p:txBody>
      </p:sp>
    </p:spTree>
    <p:extLst>
      <p:ext uri="{BB962C8B-B14F-4D97-AF65-F5344CB8AC3E}">
        <p14:creationId xmlns:p14="http://schemas.microsoft.com/office/powerpoint/2010/main" val="4292494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userDrawn="1"/>
        </p:nvSpPr>
        <p:spPr>
          <a:xfrm>
            <a:off x="404527" y="1141988"/>
            <a:ext cx="5524326" cy="1107996"/>
          </a:xfrm>
          <a:prstGeom prst="rect">
            <a:avLst/>
          </a:prstGeom>
          <a:noFill/>
        </p:spPr>
        <p:txBody>
          <a:bodyPr wrap="square" rtlCol="0">
            <a:spAutoFit/>
          </a:bodyPr>
          <a:lstStyle/>
          <a:p>
            <a:pPr algn="l"/>
            <a:r>
              <a:rPr lang="en-US" sz="6600" b="1" i="0" cap="all" baseline="0" dirty="0">
                <a:solidFill>
                  <a:schemeClr val="bg1"/>
                </a:solidFill>
                <a:latin typeface="Montserrat" pitchFamily="2" charset="77"/>
                <a:cs typeface="Myriad Pro"/>
              </a:rPr>
              <a:t>Thank you</a:t>
            </a:r>
          </a:p>
        </p:txBody>
      </p:sp>
      <p:sp>
        <p:nvSpPr>
          <p:cNvPr id="6" name="Text Placeholder 5">
            <a:extLst>
              <a:ext uri="{FF2B5EF4-FFF2-40B4-BE49-F238E27FC236}">
                <a16:creationId xmlns:a16="http://schemas.microsoft.com/office/drawing/2014/main" id="{9639621C-BD24-4945-8344-1C676BE8696C}"/>
              </a:ext>
            </a:extLst>
          </p:cNvPr>
          <p:cNvSpPr>
            <a:spLocks noGrp="1"/>
          </p:cNvSpPr>
          <p:nvPr>
            <p:ph type="body" sz="quarter" idx="10" hasCustomPrompt="1"/>
          </p:nvPr>
        </p:nvSpPr>
        <p:spPr>
          <a:xfrm>
            <a:off x="645826" y="3225305"/>
            <a:ext cx="6491574" cy="1851025"/>
          </a:xfrm>
          <a:prstGeom prst="rect">
            <a:avLst/>
          </a:prstGeom>
        </p:spPr>
        <p:txBody>
          <a:bodyPr/>
          <a:lstStyle>
            <a:lvl1pPr marL="0" indent="0" algn="l">
              <a:buNone/>
              <a:defRPr sz="2400" b="0" i="0">
                <a:solidFill>
                  <a:schemeClr val="bg1"/>
                </a:solidFill>
                <a:latin typeface="Montserrat" pitchFamily="2" charset="77"/>
              </a:defRPr>
            </a:lvl1pPr>
            <a:lvl2pPr>
              <a:defRPr sz="1800">
                <a:solidFill>
                  <a:schemeClr val="bg1"/>
                </a:solidFill>
                <a:latin typeface="Libre Franklin" pitchFamily="2" charset="77"/>
              </a:defRPr>
            </a:lvl2pPr>
            <a:lvl3pPr>
              <a:defRPr sz="1800">
                <a:solidFill>
                  <a:schemeClr val="bg1"/>
                </a:solidFill>
                <a:latin typeface="Libre Franklin" pitchFamily="2" charset="77"/>
              </a:defRPr>
            </a:lvl3pPr>
            <a:lvl4pPr>
              <a:defRPr sz="1800">
                <a:solidFill>
                  <a:schemeClr val="bg1"/>
                </a:solidFill>
                <a:latin typeface="Libre Franklin" pitchFamily="2" charset="77"/>
              </a:defRPr>
            </a:lvl4pPr>
            <a:lvl5pPr>
              <a:defRPr sz="1800">
                <a:solidFill>
                  <a:schemeClr val="bg1"/>
                </a:solidFill>
                <a:latin typeface="Libre Franklin" pitchFamily="2" charset="77"/>
              </a:defRPr>
            </a:lvl5pPr>
          </a:lstStyle>
          <a:p>
            <a:pPr lvl="0"/>
            <a:r>
              <a:rPr lang="en-US" dirty="0"/>
              <a:t>Closing sentence or contact information goes here.</a:t>
            </a:r>
          </a:p>
        </p:txBody>
      </p:sp>
      <p:pic>
        <p:nvPicPr>
          <p:cNvPr id="2" name="Picture 1" descr="A picture containing sunset, outdoor, water&#10;&#10;Description automatically generated">
            <a:extLst>
              <a:ext uri="{FF2B5EF4-FFF2-40B4-BE49-F238E27FC236}">
                <a16:creationId xmlns:a16="http://schemas.microsoft.com/office/drawing/2014/main" id="{1925EC2A-2F58-CD30-33BE-07FD9FFF7E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5827" y="2513080"/>
            <a:ext cx="1339850" cy="194103"/>
          </a:xfrm>
          <a:prstGeom prst="rect">
            <a:avLst/>
          </a:prstGeom>
        </p:spPr>
      </p:pic>
    </p:spTree>
    <p:extLst>
      <p:ext uri="{BB962C8B-B14F-4D97-AF65-F5344CB8AC3E}">
        <p14:creationId xmlns:p14="http://schemas.microsoft.com/office/powerpoint/2010/main" val="3020855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F47274-4CF3-4870-964A-8DF056A412F5}"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0263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46E3C6-6EA0-47DE-BEF8-DC2EB74B1EF1}"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8439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439C91-1249-4E31-A790-BEC84A20EBBC}"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5987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B41A7A-3F2D-4E57-9D24-8AD1CC87DD0F}"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0246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EB150-FCE2-4A61-87A8-D2758952E9A8}" type="datetime1">
              <a:rPr lang="en-US" smtClean="0">
                <a:solidFill>
                  <a:prstClr val="black">
                    <a:tint val="75000"/>
                  </a:prstClr>
                </a:solidFill>
              </a:rPr>
              <a:pPr/>
              <a:t>20-Dec-23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800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46E3C6-6EA0-47DE-BEF8-DC2EB74B1EF1}"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0811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D23C84-C1F6-4A10-BFEB-62648DA193DE}" type="datetime1">
              <a:rPr lang="en-US" smtClean="0">
                <a:solidFill>
                  <a:prstClr val="black">
                    <a:tint val="75000"/>
                  </a:prstClr>
                </a:solidFill>
              </a:rPr>
              <a:pPr/>
              <a:t>20-Dec-23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5145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87B43-EFC7-4416-AEE2-5B222B0285CB}" type="datetime1">
              <a:rPr lang="en-US" smtClean="0">
                <a:solidFill>
                  <a:prstClr val="black">
                    <a:tint val="75000"/>
                  </a:prstClr>
                </a:solidFill>
              </a:rPr>
              <a:pPr/>
              <a:t>20-Dec-23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91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ACC3B44-B204-4D7B-8D70-3643B88D7096}"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6673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92274B-BC5D-4E6D-AAF1-C442FE4DD041}"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44228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74B42-D5D7-4A9C-9720-F445324FEDAA}"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213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39EA56-BBCF-4BA6-B1F7-445B2C48D302}"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76367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65221" y="4460798"/>
            <a:ext cx="6912608" cy="1122583"/>
          </a:xfrm>
          <a:prstGeom prst="rect">
            <a:avLst/>
          </a:prstGeom>
        </p:spPr>
        <p:txBody>
          <a:bodyPr anchor="t">
            <a:noAutofit/>
          </a:bodyPr>
          <a:lstStyle>
            <a:lvl1pPr marL="0" indent="0" algn="l">
              <a:buNone/>
              <a:defRPr sz="2400" b="0" i="0">
                <a:solidFill>
                  <a:schemeClr val="bg1"/>
                </a:solidFill>
                <a:latin typeface="Montserrat" pitchFamily="2" charset="77"/>
                <a:cs typeface="Montserrat" pitchFamily="2" charset="77"/>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Date Here</a:t>
            </a:r>
          </a:p>
        </p:txBody>
      </p:sp>
      <p:sp>
        <p:nvSpPr>
          <p:cNvPr id="4" name="Title 3"/>
          <p:cNvSpPr>
            <a:spLocks noGrp="1"/>
          </p:cNvSpPr>
          <p:nvPr>
            <p:ph type="title" hasCustomPrompt="1"/>
          </p:nvPr>
        </p:nvSpPr>
        <p:spPr>
          <a:xfrm>
            <a:off x="465220" y="712248"/>
            <a:ext cx="6912609" cy="3596515"/>
          </a:xfrm>
          <a:prstGeom prst="rect">
            <a:avLst/>
          </a:prstGeom>
        </p:spPr>
        <p:txBody>
          <a:bodyPr/>
          <a:lstStyle>
            <a:lvl1pPr algn="l">
              <a:defRPr sz="5400" b="1" i="0">
                <a:solidFill>
                  <a:schemeClr val="bg1"/>
                </a:solidFill>
                <a:latin typeface="Montserrat" pitchFamily="2" charset="77"/>
                <a:cs typeface="Montserrat" pitchFamily="2" charset="77"/>
              </a:defRPr>
            </a:lvl1pPr>
          </a:lstStyle>
          <a:p>
            <a:r>
              <a:rPr lang="en-US" dirty="0"/>
              <a:t>Title here</a:t>
            </a:r>
          </a:p>
        </p:txBody>
      </p:sp>
    </p:spTree>
    <p:extLst>
      <p:ext uri="{BB962C8B-B14F-4D97-AF65-F5344CB8AC3E}">
        <p14:creationId xmlns:p14="http://schemas.microsoft.com/office/powerpoint/2010/main" val="715827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439C91-1249-4E31-A790-BEC84A20EBBC}"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2399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B41A7A-3F2D-4E57-9D24-8AD1CC87DD0F}"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5668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EB150-FCE2-4A61-87A8-D2758952E9A8}" type="datetime1">
              <a:rPr lang="en-US" smtClean="0">
                <a:solidFill>
                  <a:prstClr val="black">
                    <a:tint val="75000"/>
                  </a:prstClr>
                </a:solidFill>
              </a:rPr>
              <a:pPr/>
              <a:t>20-Dec-23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3752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D23C84-C1F6-4A10-BFEB-62648DA193DE}" type="datetime1">
              <a:rPr lang="en-US" smtClean="0">
                <a:solidFill>
                  <a:prstClr val="black">
                    <a:tint val="75000"/>
                  </a:prstClr>
                </a:solidFill>
              </a:rPr>
              <a:pPr/>
              <a:t>20-Dec-23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9318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87B43-EFC7-4416-AEE2-5B222B0285CB}" type="datetime1">
              <a:rPr lang="en-US" smtClean="0">
                <a:solidFill>
                  <a:prstClr val="black">
                    <a:tint val="75000"/>
                  </a:prstClr>
                </a:solidFill>
              </a:rPr>
              <a:pPr/>
              <a:t>20-Dec-23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2679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ACC3B44-B204-4D7B-8D70-3643B88D7096}"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7579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92274B-BC5D-4E6D-AAF1-C442FE4DD041}" type="datetime1">
              <a:rPr lang="en-US" smtClean="0">
                <a:solidFill>
                  <a:prstClr val="black">
                    <a:tint val="75000"/>
                  </a:prstClr>
                </a:solidFill>
              </a:rPr>
              <a:pPr/>
              <a:t>20-Dec-23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24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F543D-D1C4-4DE9-A436-0409AE2A3B3C}"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48810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08" r:id="rId12"/>
    <p:sldLayoutId id="2147483710" r:id="rId13"/>
    <p:sldLayoutId id="2147483711"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F543D-D1C4-4DE9-A436-0409AE2A3B3C}" type="datetime1">
              <a:rPr lang="en-US" smtClean="0">
                <a:solidFill>
                  <a:prstClr val="black">
                    <a:tint val="75000"/>
                  </a:prstClr>
                </a:solidFill>
              </a:rPr>
              <a:pPr/>
              <a:t>20-Dec-23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010020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1016/j.fuel.2022.125363"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ireservoir.com/case_shale.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9.sv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9.png"/><Relationship Id="rId4" Type="http://schemas.openxmlformats.org/officeDocument/2006/relationships/customXml" Target="../ink/ink1.xml"/></Relationships>
</file>

<file path=ppt/slides/_rels/slide26.xml.rels><?xml version="1.0" encoding="UTF-8" standalone="yes"?>
<Relationships xmlns="http://schemas.openxmlformats.org/package/2006/relationships"><Relationship Id="rId3" Type="http://schemas.openxmlformats.org/officeDocument/2006/relationships/image" Target="../media/image31.emf"/><Relationship Id="rId7" Type="http://schemas.openxmlformats.org/officeDocument/2006/relationships/image" Target="../media/image35.png"/><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emf"/></Relationships>
</file>

<file path=ppt/slides/_rels/slide27.xml.rels><?xml version="1.0" encoding="UTF-8" standalone="yes"?>
<Relationships xmlns="http://schemas.openxmlformats.org/package/2006/relationships"><Relationship Id="rId3" Type="http://schemas.openxmlformats.org/officeDocument/2006/relationships/image" Target="../media/image37.emf"/><Relationship Id="rId7" Type="http://schemas.openxmlformats.org/officeDocument/2006/relationships/image" Target="../media/image41.png"/><Relationship Id="rId2" Type="http://schemas.openxmlformats.org/officeDocument/2006/relationships/image" Target="../media/image36.emf"/><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698DDF-9C0D-5B4F-B143-420C71A9F1C8}"/>
              </a:ext>
            </a:extLst>
          </p:cNvPr>
          <p:cNvSpPr>
            <a:spLocks noGrp="1"/>
          </p:cNvSpPr>
          <p:nvPr>
            <p:ph type="body" idx="1"/>
          </p:nvPr>
        </p:nvSpPr>
        <p:spPr>
          <a:xfrm>
            <a:off x="888302" y="4308763"/>
            <a:ext cx="6912608" cy="1941912"/>
          </a:xfrm>
        </p:spPr>
        <p:txBody>
          <a:bodyPr/>
          <a:lstStyle/>
          <a:p>
            <a:pPr algn="ctr"/>
            <a:r>
              <a:rPr lang="en-US" b="1" dirty="0">
                <a:latin typeface="Georgia" panose="02040502050405020303" pitchFamily="18" charset="0"/>
              </a:rPr>
              <a:t>Presenter: Gabriel Awejori</a:t>
            </a:r>
          </a:p>
          <a:p>
            <a:pPr algn="ctr"/>
            <a:r>
              <a:rPr lang="en-US" b="1" dirty="0">
                <a:latin typeface="Georgia" panose="02040502050405020303" pitchFamily="18" charset="0"/>
              </a:rPr>
              <a:t>December 14, 2023</a:t>
            </a:r>
          </a:p>
        </p:txBody>
      </p:sp>
      <p:sp>
        <p:nvSpPr>
          <p:cNvPr id="3" name="Title 2">
            <a:extLst>
              <a:ext uri="{FF2B5EF4-FFF2-40B4-BE49-F238E27FC236}">
                <a16:creationId xmlns:a16="http://schemas.microsoft.com/office/drawing/2014/main" id="{66CC6086-2B04-F74B-83BE-E446E0580056}"/>
              </a:ext>
            </a:extLst>
          </p:cNvPr>
          <p:cNvSpPr>
            <a:spLocks noGrp="1"/>
          </p:cNvSpPr>
          <p:nvPr>
            <p:ph type="title"/>
          </p:nvPr>
        </p:nvSpPr>
        <p:spPr/>
        <p:txBody>
          <a:bodyPr/>
          <a:lstStyle/>
          <a:p>
            <a:r>
              <a:rPr lang="en-US" sz="4000" b="1" dirty="0">
                <a:effectLst/>
                <a:latin typeface="Georgia" panose="02040502050405020303" pitchFamily="18" charset="0"/>
                <a:ea typeface="Times New Roman" panose="02020603050405020304" pitchFamily="18" charset="0"/>
              </a:rPr>
              <a:t>Subsurface Geochemical Rock-Fluid Reaction in Caney Shale of Southern Oklahoma </a:t>
            </a:r>
            <a:endParaRPr lang="en-US" sz="4000" dirty="0"/>
          </a:p>
        </p:txBody>
      </p:sp>
    </p:spTree>
    <p:extLst>
      <p:ext uri="{BB962C8B-B14F-4D97-AF65-F5344CB8AC3E}">
        <p14:creationId xmlns:p14="http://schemas.microsoft.com/office/powerpoint/2010/main" val="57259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20-Dec-23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(Ca Concentration)</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1CB1EB80-279F-5A53-8FEA-A74E8F4428AE}"/>
              </a:ext>
            </a:extLst>
          </p:cNvPr>
          <p:cNvSpPr txBox="1"/>
          <p:nvPr/>
        </p:nvSpPr>
        <p:spPr>
          <a:xfrm>
            <a:off x="5966310" y="4572859"/>
            <a:ext cx="5844134" cy="2092881"/>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rPr>
              <a:t>Produced fluid has high initial Ca concentrations </a:t>
            </a: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Precipitation or cation exchange in clay sites </a:t>
            </a:r>
            <a:r>
              <a:rPr lang="en-US" sz="1600" dirty="0">
                <a:latin typeface="Georgia" panose="02040502050405020303" pitchFamily="18" charset="0"/>
                <a:ea typeface="Cambria" panose="02040503050406030204" pitchFamily="18" charset="0"/>
                <a:cs typeface="Times New Roman" panose="02020603050405020304" pitchFamily="18" charset="0"/>
              </a:rPr>
              <a:t>cause </a:t>
            </a:r>
            <a:r>
              <a:rPr lang="en-US" sz="1600" dirty="0">
                <a:effectLst/>
                <a:latin typeface="Georgia" panose="02040502050405020303" pitchFamily="18" charset="0"/>
                <a:ea typeface="Cambria" panose="02040503050406030204" pitchFamily="18" charset="0"/>
                <a:cs typeface="Times New Roman" panose="02020603050405020304" pitchFamily="18" charset="0"/>
              </a:rPr>
              <a:t>Ca uptake from effluent leading to decreased Ca concentrations</a:t>
            </a: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cs typeface="Times New Roman" panose="02020603050405020304" pitchFamily="18" charset="0"/>
              </a:rPr>
              <a:t>Dissolution of carbonates occur due to </a:t>
            </a:r>
            <a:r>
              <a:rPr lang="en-US" sz="1600" dirty="0">
                <a:effectLst/>
                <a:latin typeface="Georgia" panose="02040502050405020303" pitchFamily="18" charset="0"/>
                <a:ea typeface="Cambria" panose="02040503050406030204" pitchFamily="18" charset="0"/>
                <a:cs typeface="Times New Roman" panose="02020603050405020304" pitchFamily="18" charset="0"/>
              </a:rPr>
              <a:t>transient acidity caused by dissolution of pyrite</a:t>
            </a:r>
          </a:p>
          <a:p>
            <a:pPr marL="285750" indent="-285750" algn="just">
              <a:buFont typeface="Arial" panose="020B0604020202020204" pitchFamily="34" charset="0"/>
              <a:buChar char="•"/>
            </a:pPr>
            <a:endParaRPr lang="en-US" sz="800" dirty="0">
              <a:effectLst/>
              <a:latin typeface="Georgia" panose="02040502050405020303" pitchFamily="18" charset="0"/>
              <a:ea typeface="Cambria" panose="02040503050406030204" pitchFamily="18" charset="0"/>
              <a:cs typeface="Times New Roman" panose="02020603050405020304" pitchFamily="18" charset="0"/>
            </a:endParaRPr>
          </a:p>
        </p:txBody>
      </p:sp>
      <p:graphicFrame>
        <p:nvGraphicFramePr>
          <p:cNvPr id="10" name="Chart 9">
            <a:extLst>
              <a:ext uri="{FF2B5EF4-FFF2-40B4-BE49-F238E27FC236}">
                <a16:creationId xmlns:a16="http://schemas.microsoft.com/office/drawing/2014/main" id="{A88EF3CC-4FDE-5254-D205-D3ACF27559A2}"/>
              </a:ext>
            </a:extLst>
          </p:cNvPr>
          <p:cNvGraphicFramePr/>
          <p:nvPr>
            <p:extLst>
              <p:ext uri="{D42A27DB-BD31-4B8C-83A1-F6EECF244321}">
                <p14:modId xmlns:p14="http://schemas.microsoft.com/office/powerpoint/2010/main" val="3325581413"/>
              </p:ext>
            </p:extLst>
          </p:nvPr>
        </p:nvGraphicFramePr>
        <p:xfrm>
          <a:off x="5966310" y="1201685"/>
          <a:ext cx="5844134" cy="33455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C474DE1D-E139-EF45-AC45-2F4BE07EF150}"/>
              </a:ext>
            </a:extLst>
          </p:cNvPr>
          <p:cNvGraphicFramePr>
            <a:graphicFrameLocks/>
          </p:cNvGraphicFramePr>
          <p:nvPr>
            <p:extLst>
              <p:ext uri="{D42A27DB-BD31-4B8C-83A1-F6EECF244321}">
                <p14:modId xmlns:p14="http://schemas.microsoft.com/office/powerpoint/2010/main" val="3948922328"/>
              </p:ext>
            </p:extLst>
          </p:nvPr>
        </p:nvGraphicFramePr>
        <p:xfrm>
          <a:off x="381556" y="1201686"/>
          <a:ext cx="5127171" cy="3326407"/>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C08E2BD7-8BC0-1CFE-3377-EE493C0764A4}"/>
              </a:ext>
            </a:extLst>
          </p:cNvPr>
          <p:cNvSpPr txBox="1"/>
          <p:nvPr/>
        </p:nvSpPr>
        <p:spPr>
          <a:xfrm>
            <a:off x="0" y="4626686"/>
            <a:ext cx="5807940" cy="1900520"/>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rPr>
              <a:t>Ca concentrations are relatively stable because, fracturing fluid pH was circumneutral</a:t>
            </a:r>
            <a:endParaRPr lang="en-US" sz="110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Dissolution of pyrite causes transient acidity which initiates dissolution of carbonates</a:t>
            </a:r>
            <a:endParaRPr lang="en-US" sz="110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Cation exchange in clay sites also </a:t>
            </a:r>
            <a:r>
              <a:rPr lang="en-US" sz="1600" dirty="0">
                <a:latin typeface="Georgia" panose="02040502050405020303" pitchFamily="18" charset="0"/>
                <a:ea typeface="Cambria" panose="02040503050406030204" pitchFamily="18" charset="0"/>
                <a:cs typeface="Times New Roman" panose="02020603050405020304" pitchFamily="18" charset="0"/>
              </a:rPr>
              <a:t>causes </a:t>
            </a:r>
            <a:r>
              <a:rPr lang="en-US" sz="1600" dirty="0">
                <a:effectLst/>
                <a:latin typeface="Georgia" panose="02040502050405020303" pitchFamily="18" charset="0"/>
                <a:ea typeface="Cambria" panose="02040503050406030204" pitchFamily="18" charset="0"/>
                <a:cs typeface="Times New Roman" panose="02020603050405020304" pitchFamily="18" charset="0"/>
              </a:rPr>
              <a:t>Ca concentration in effluent</a:t>
            </a:r>
          </a:p>
        </p:txBody>
      </p:sp>
    </p:spTree>
    <p:extLst>
      <p:ext uri="{BB962C8B-B14F-4D97-AF65-F5344CB8AC3E}">
        <p14:creationId xmlns:p14="http://schemas.microsoft.com/office/powerpoint/2010/main" val="1101050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20-Dec-23</a:t>
            </a:fld>
            <a:endParaRPr lang="en-US" dirty="0"/>
          </a:p>
        </p:txBody>
      </p:sp>
      <p:sp>
        <p:nvSpPr>
          <p:cNvPr id="8" name="TextBox 7">
            <a:extLst>
              <a:ext uri="{FF2B5EF4-FFF2-40B4-BE49-F238E27FC236}">
                <a16:creationId xmlns:a16="http://schemas.microsoft.com/office/drawing/2014/main" id="{4F08B9FE-149C-72AB-5606-9ADE58D889D7}"/>
              </a:ext>
            </a:extLst>
          </p:cNvPr>
          <p:cNvSpPr txBox="1"/>
          <p:nvPr/>
        </p:nvSpPr>
        <p:spPr>
          <a:xfrm>
            <a:off x="5766121" y="4415030"/>
            <a:ext cx="6096000" cy="1885131"/>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sz="1600" dirty="0">
                <a:latin typeface="Georgia" panose="02040502050405020303" pitchFamily="18" charset="0"/>
              </a:rPr>
              <a:t>Dissolution of feldspar contributes to Si concentration in effluent</a:t>
            </a:r>
            <a:endParaRPr lang="en-US" sz="1100" dirty="0">
              <a:latin typeface="Georgia" panose="02040502050405020303" pitchFamily="18" charset="0"/>
            </a:endParaRPr>
          </a:p>
          <a:p>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Dissolved biogenic silica (microcrystalline quartz) and amorphous silica explains the rate of high silica concentrations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Quartz is relatively stable at experimental conditions</a:t>
            </a:r>
            <a:endParaRPr lang="en-US" sz="1100" dirty="0">
              <a:latin typeface="Georgia" panose="02040502050405020303" pitchFamily="18" charset="0"/>
            </a:endParaRPr>
          </a:p>
        </p:txBody>
      </p:sp>
      <p:graphicFrame>
        <p:nvGraphicFramePr>
          <p:cNvPr id="11" name="Chart 10">
            <a:extLst>
              <a:ext uri="{FF2B5EF4-FFF2-40B4-BE49-F238E27FC236}">
                <a16:creationId xmlns:a16="http://schemas.microsoft.com/office/drawing/2014/main" id="{1AC5ACCC-801E-6839-EC8F-C0AC4AD73FD6}"/>
              </a:ext>
            </a:extLst>
          </p:cNvPr>
          <p:cNvGraphicFramePr/>
          <p:nvPr>
            <p:extLst>
              <p:ext uri="{D42A27DB-BD31-4B8C-83A1-F6EECF244321}">
                <p14:modId xmlns:p14="http://schemas.microsoft.com/office/powerpoint/2010/main" val="360928399"/>
              </p:ext>
            </p:extLst>
          </p:nvPr>
        </p:nvGraphicFramePr>
        <p:xfrm>
          <a:off x="5929729" y="1295259"/>
          <a:ext cx="5768785" cy="30735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297297D4-7491-8ADE-A9CF-178FAE3913E1}"/>
              </a:ext>
            </a:extLst>
          </p:cNvPr>
          <p:cNvGraphicFramePr>
            <a:graphicFrameLocks/>
          </p:cNvGraphicFramePr>
          <p:nvPr>
            <p:extLst>
              <p:ext uri="{D42A27DB-BD31-4B8C-83A1-F6EECF244321}">
                <p14:modId xmlns:p14="http://schemas.microsoft.com/office/powerpoint/2010/main" val="3515574918"/>
              </p:ext>
            </p:extLst>
          </p:nvPr>
        </p:nvGraphicFramePr>
        <p:xfrm>
          <a:off x="158370" y="1295293"/>
          <a:ext cx="5342544" cy="307350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342FC012-7C42-C4DC-DC1F-FF7976FDDE26}"/>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(Si Concentration)</a:t>
            </a:r>
            <a:endParaRPr lang="en-US" sz="2800" dirty="0">
              <a:solidFill>
                <a:srgbClr val="002060"/>
              </a:solidFill>
              <a:latin typeface="Georgia" panose="02040502050405020303" pitchFamily="18" charset="0"/>
            </a:endParaRPr>
          </a:p>
        </p:txBody>
      </p:sp>
      <p:sp>
        <p:nvSpPr>
          <p:cNvPr id="5" name="TextBox 4">
            <a:extLst>
              <a:ext uri="{FF2B5EF4-FFF2-40B4-BE49-F238E27FC236}">
                <a16:creationId xmlns:a16="http://schemas.microsoft.com/office/drawing/2014/main" id="{094BFDDB-B953-A595-6424-596C9C82C112}"/>
              </a:ext>
            </a:extLst>
          </p:cNvPr>
          <p:cNvSpPr txBox="1"/>
          <p:nvPr/>
        </p:nvSpPr>
        <p:spPr>
          <a:xfrm>
            <a:off x="-29350" y="4444564"/>
            <a:ext cx="5717983" cy="1892826"/>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sz="1600" dirty="0">
                <a:latin typeface="Georgia" panose="02040502050405020303" pitchFamily="18" charset="0"/>
              </a:rPr>
              <a:t>High concentrations of Si observed on the graphs cannot be explained by quartz dissolution at the given conditions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Si in effluent is due to dissolution of feldspar and clay minerals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Dissolution of biogenic silica could explain high rate of increase in Si concentrations</a:t>
            </a:r>
          </a:p>
        </p:txBody>
      </p:sp>
    </p:spTree>
    <p:extLst>
      <p:ext uri="{BB962C8B-B14F-4D97-AF65-F5344CB8AC3E}">
        <p14:creationId xmlns:p14="http://schemas.microsoft.com/office/powerpoint/2010/main" val="2524209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20-Dec-23</a:t>
            </a:fld>
            <a:endParaRPr lang="en-US" dirty="0"/>
          </a:p>
        </p:txBody>
      </p:sp>
      <p:sp>
        <p:nvSpPr>
          <p:cNvPr id="9" name="TextBox 8">
            <a:extLst>
              <a:ext uri="{FF2B5EF4-FFF2-40B4-BE49-F238E27FC236}">
                <a16:creationId xmlns:a16="http://schemas.microsoft.com/office/drawing/2014/main" id="{83E08C75-0B34-DB21-6ECE-A233F3DA8DDA}"/>
              </a:ext>
            </a:extLst>
          </p:cNvPr>
          <p:cNvSpPr txBox="1"/>
          <p:nvPr/>
        </p:nvSpPr>
        <p:spPr>
          <a:xfrm>
            <a:off x="6081888" y="4552593"/>
            <a:ext cx="5909407" cy="1892826"/>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is mainly from the dissolution of feldspars and clay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concentrations are very low due to uptake from fluid – </a:t>
            </a:r>
            <a:r>
              <a:rPr lang="en-US" sz="1600" dirty="0" err="1">
                <a:latin typeface="Georgia" panose="02040502050405020303" pitchFamily="18" charset="0"/>
                <a:ea typeface="Cambria" panose="02040503050406030204" pitchFamily="18" charset="0"/>
              </a:rPr>
              <a:t>illite</a:t>
            </a:r>
            <a:r>
              <a:rPr lang="en-US" sz="1600" dirty="0">
                <a:latin typeface="Georgia" panose="02040502050405020303" pitchFamily="18" charset="0"/>
                <a:ea typeface="Cambria" panose="02040503050406030204" pitchFamily="18" charset="0"/>
              </a:rPr>
              <a:t> and other Al-based mineral precipitation</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Similar trends are observed for Magnesium (Mg) and Iron (Fe)</a:t>
            </a:r>
          </a:p>
        </p:txBody>
      </p:sp>
      <p:graphicFrame>
        <p:nvGraphicFramePr>
          <p:cNvPr id="12" name="Chart 11">
            <a:extLst>
              <a:ext uri="{FF2B5EF4-FFF2-40B4-BE49-F238E27FC236}">
                <a16:creationId xmlns:a16="http://schemas.microsoft.com/office/drawing/2014/main" id="{5972A581-E7C0-51F7-B4A5-B93D15A91D13}"/>
              </a:ext>
            </a:extLst>
          </p:cNvPr>
          <p:cNvGraphicFramePr/>
          <p:nvPr>
            <p:extLst>
              <p:ext uri="{D42A27DB-BD31-4B8C-83A1-F6EECF244321}">
                <p14:modId xmlns:p14="http://schemas.microsoft.com/office/powerpoint/2010/main" val="1049947425"/>
              </p:ext>
            </p:extLst>
          </p:nvPr>
        </p:nvGraphicFramePr>
        <p:xfrm>
          <a:off x="6096000" y="1193326"/>
          <a:ext cx="5909407" cy="33258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DAF7729A-B8D0-C03F-5893-4E92FA4FC59B}"/>
              </a:ext>
            </a:extLst>
          </p:cNvPr>
          <p:cNvGraphicFramePr>
            <a:graphicFrameLocks/>
          </p:cNvGraphicFramePr>
          <p:nvPr>
            <p:extLst>
              <p:ext uri="{D42A27DB-BD31-4B8C-83A1-F6EECF244321}">
                <p14:modId xmlns:p14="http://schemas.microsoft.com/office/powerpoint/2010/main" val="223216219"/>
              </p:ext>
            </p:extLst>
          </p:nvPr>
        </p:nvGraphicFramePr>
        <p:xfrm>
          <a:off x="186592" y="1193327"/>
          <a:ext cx="5503007" cy="332581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D7F86C5C-7D35-46A3-5E62-8C17A2DF53C1}"/>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(Al Concentration)</a:t>
            </a:r>
            <a:endParaRPr lang="en-US" sz="2800" dirty="0">
              <a:solidFill>
                <a:srgbClr val="002060"/>
              </a:solidFill>
              <a:latin typeface="Georgia" panose="02040502050405020303" pitchFamily="18" charset="0"/>
            </a:endParaRPr>
          </a:p>
        </p:txBody>
      </p:sp>
      <p:sp>
        <p:nvSpPr>
          <p:cNvPr id="5" name="TextBox 4">
            <a:extLst>
              <a:ext uri="{FF2B5EF4-FFF2-40B4-BE49-F238E27FC236}">
                <a16:creationId xmlns:a16="http://schemas.microsoft.com/office/drawing/2014/main" id="{9C9A363A-BF77-4C81-FD1C-6FA4831986B2}"/>
              </a:ext>
            </a:extLst>
          </p:cNvPr>
          <p:cNvSpPr txBox="1"/>
          <p:nvPr/>
        </p:nvSpPr>
        <p:spPr>
          <a:xfrm>
            <a:off x="118456" y="4541288"/>
            <a:ext cx="5571143" cy="2077492"/>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is mainly from the dissolution of feldspars and clay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entering solution is precipitated at a fast rate – </a:t>
            </a:r>
            <a:r>
              <a:rPr lang="en-US" sz="1600" dirty="0" err="1">
                <a:latin typeface="Georgia" panose="02040502050405020303" pitchFamily="18" charset="0"/>
                <a:ea typeface="Cambria" panose="02040503050406030204" pitchFamily="18" charset="0"/>
              </a:rPr>
              <a:t>Illite</a:t>
            </a:r>
            <a:r>
              <a:rPr lang="en-US" sz="1600" dirty="0">
                <a:latin typeface="Georgia" panose="02040502050405020303" pitchFamily="18" charset="0"/>
                <a:ea typeface="Cambria" panose="02040503050406030204" pitchFamily="18" charset="0"/>
              </a:rPr>
              <a:t> and Al-based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Similar trends are observed for Magnesium (Mg) and Iron (Fe)</a:t>
            </a:r>
          </a:p>
          <a:p>
            <a:pPr marL="285750" indent="-285750" algn="just">
              <a:buFont typeface="Arial" panose="020B0604020202020204" pitchFamily="34" charset="0"/>
              <a:buChar char="•"/>
            </a:pPr>
            <a:endParaRPr lang="en-US" sz="1200" dirty="0">
              <a:effectLst/>
              <a:latin typeface="Georgia" panose="02040502050405020303" pitchFamily="18" charset="0"/>
              <a:ea typeface="Calibri" panose="020F0502020204030204" pitchFamily="34" charset="0"/>
            </a:endParaRPr>
          </a:p>
        </p:txBody>
      </p:sp>
    </p:spTree>
    <p:extLst>
      <p:ext uri="{BB962C8B-B14F-4D97-AF65-F5344CB8AC3E}">
        <p14:creationId xmlns:p14="http://schemas.microsoft.com/office/powerpoint/2010/main" val="3625882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pic>
        <p:nvPicPr>
          <p:cNvPr id="3" name="Picture 2">
            <a:extLst>
              <a:ext uri="{FF2B5EF4-FFF2-40B4-BE49-F238E27FC236}">
                <a16:creationId xmlns:a16="http://schemas.microsoft.com/office/drawing/2014/main" id="{4470494A-AFF3-951B-D94F-0556CA8C737E}"/>
              </a:ext>
            </a:extLst>
          </p:cNvPr>
          <p:cNvPicPr>
            <a:picLocks noChangeAspect="1"/>
          </p:cNvPicPr>
          <p:nvPr/>
        </p:nvPicPr>
        <p:blipFill>
          <a:blip r:embed="rId2"/>
          <a:stretch>
            <a:fillRect/>
          </a:stretch>
        </p:blipFill>
        <p:spPr>
          <a:xfrm>
            <a:off x="172481" y="858132"/>
            <a:ext cx="9144000" cy="5973530"/>
          </a:xfrm>
          <a:prstGeom prst="rect">
            <a:avLst/>
          </a:prstGeom>
        </p:spPr>
      </p:pic>
      <p:pic>
        <p:nvPicPr>
          <p:cNvPr id="5" name="Picture 4">
            <a:extLst>
              <a:ext uri="{FF2B5EF4-FFF2-40B4-BE49-F238E27FC236}">
                <a16:creationId xmlns:a16="http://schemas.microsoft.com/office/drawing/2014/main" id="{9DFE31E0-5F7E-777F-6660-03BE3170EE22}"/>
              </a:ext>
            </a:extLst>
          </p:cNvPr>
          <p:cNvPicPr>
            <a:picLocks noChangeAspect="1"/>
          </p:cNvPicPr>
          <p:nvPr/>
        </p:nvPicPr>
        <p:blipFill>
          <a:blip r:embed="rId3"/>
          <a:stretch>
            <a:fillRect/>
          </a:stretch>
        </p:blipFill>
        <p:spPr>
          <a:xfrm>
            <a:off x="6221114" y="4773168"/>
            <a:ext cx="3095367" cy="2084832"/>
          </a:xfrm>
          <a:prstGeom prst="rect">
            <a:avLst/>
          </a:prstGeom>
        </p:spPr>
      </p:pic>
      <p:sp>
        <p:nvSpPr>
          <p:cNvPr id="6" name="TextBox 5">
            <a:extLst>
              <a:ext uri="{FF2B5EF4-FFF2-40B4-BE49-F238E27FC236}">
                <a16:creationId xmlns:a16="http://schemas.microsoft.com/office/drawing/2014/main" id="{CBC7B2C9-6DE8-B671-B0D6-839C14322A5C}"/>
              </a:ext>
            </a:extLst>
          </p:cNvPr>
          <p:cNvSpPr txBox="1"/>
          <p:nvPr/>
        </p:nvSpPr>
        <p:spPr>
          <a:xfrm>
            <a:off x="9316481" y="1091821"/>
            <a:ext cx="2639714" cy="4801314"/>
          </a:xfrm>
          <a:prstGeom prst="rect">
            <a:avLst/>
          </a:prstGeom>
          <a:noFill/>
        </p:spPr>
        <p:txBody>
          <a:bodyPr wrap="square" rtlCol="0">
            <a:spAutoFit/>
          </a:bodyPr>
          <a:lstStyle/>
          <a:p>
            <a:r>
              <a:rPr lang="en-US" dirty="0">
                <a:latin typeface="Georgia" panose="02040502050405020303" pitchFamily="18" charset="0"/>
              </a:rPr>
              <a:t>Modeling of experiment shows most elemental concentrations in effluent matching with ICP-MS results</a:t>
            </a:r>
          </a:p>
          <a:p>
            <a:endParaRPr lang="en-US" dirty="0">
              <a:latin typeface="Georgia" panose="02040502050405020303" pitchFamily="18" charset="0"/>
            </a:endParaRPr>
          </a:p>
          <a:p>
            <a:r>
              <a:rPr lang="en-US" dirty="0">
                <a:latin typeface="Georgia" panose="02040502050405020303" pitchFamily="18" charset="0"/>
              </a:rPr>
              <a:t>Due to limitations in complete characterization of rock and fluids, assumptions had to be made during the modeling</a:t>
            </a:r>
          </a:p>
          <a:p>
            <a:endParaRPr lang="en-US" dirty="0">
              <a:latin typeface="Georgia" panose="02040502050405020303" pitchFamily="18" charset="0"/>
            </a:endParaRPr>
          </a:p>
          <a:p>
            <a:r>
              <a:rPr lang="en-US" dirty="0">
                <a:latin typeface="Georgia" panose="02040502050405020303" pitchFamily="18" charset="0"/>
              </a:rPr>
              <a:t>These assumptions and limitations of model are captured in the next slide</a:t>
            </a:r>
          </a:p>
        </p:txBody>
      </p:sp>
    </p:spTree>
    <p:extLst>
      <p:ext uri="{BB962C8B-B14F-4D97-AF65-F5344CB8AC3E}">
        <p14:creationId xmlns:p14="http://schemas.microsoft.com/office/powerpoint/2010/main" val="1392885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sp>
        <p:nvSpPr>
          <p:cNvPr id="7" name="TextBox 6">
            <a:extLst>
              <a:ext uri="{FF2B5EF4-FFF2-40B4-BE49-F238E27FC236}">
                <a16:creationId xmlns:a16="http://schemas.microsoft.com/office/drawing/2014/main" id="{FB2EE929-FFEA-1AEF-04AB-13BA8B1F0365}"/>
              </a:ext>
            </a:extLst>
          </p:cNvPr>
          <p:cNvSpPr txBox="1"/>
          <p:nvPr/>
        </p:nvSpPr>
        <p:spPr>
          <a:xfrm>
            <a:off x="657935" y="906601"/>
            <a:ext cx="10876127" cy="5632311"/>
          </a:xfrm>
          <a:prstGeom prst="rect">
            <a:avLst/>
          </a:prstGeom>
          <a:noFill/>
        </p:spPr>
        <p:txBody>
          <a:bodyPr wrap="square">
            <a:spAutoFit/>
          </a:bodyPr>
          <a:lstStyle/>
          <a:p>
            <a:r>
              <a:rPr lang="en-US" i="0" dirty="0">
                <a:effectLst/>
                <a:latin typeface="Georgia" panose="02040502050405020303" pitchFamily="18" charset="0"/>
              </a:rPr>
              <a:t>The following uncertainties and limitations are worth noting about modeling of experiment:</a:t>
            </a:r>
          </a:p>
          <a:p>
            <a:endParaRPr lang="en-US" i="0" dirty="0">
              <a:effectLst/>
              <a:latin typeface="Georgia" panose="02040502050405020303" pitchFamily="18" charset="0"/>
            </a:endParaRPr>
          </a:p>
          <a:p>
            <a:r>
              <a:rPr lang="en-US" b="1" i="0" dirty="0">
                <a:effectLst/>
                <a:latin typeface="Georgia" panose="02040502050405020303" pitchFamily="18" charset="0"/>
              </a:rPr>
              <a:t>Thermodynamic data/models</a:t>
            </a:r>
          </a:p>
          <a:p>
            <a:pPr lvl="1"/>
            <a:r>
              <a:rPr lang="en-US" i="0" dirty="0">
                <a:effectLst/>
                <a:latin typeface="Georgia" panose="02040502050405020303" pitchFamily="18" charset="0"/>
              </a:rPr>
              <a:t>Modeled minerals of mixed composition (e.g. clays) may not have the same composition as in the rock formation</a:t>
            </a:r>
          </a:p>
          <a:p>
            <a:pPr lvl="1"/>
            <a:r>
              <a:rPr lang="en-US" i="0" dirty="0">
                <a:effectLst/>
                <a:latin typeface="Georgia" panose="02040502050405020303" pitchFamily="18" charset="0"/>
              </a:rPr>
              <a:t>Fluid salinity may exceed the validity range of the implemented ion activity model (extended Debye-</a:t>
            </a:r>
            <a:r>
              <a:rPr lang="en-US" i="0" dirty="0" err="1">
                <a:effectLst/>
                <a:latin typeface="Georgia" panose="02040502050405020303" pitchFamily="18" charset="0"/>
              </a:rPr>
              <a:t>Hückel</a:t>
            </a:r>
            <a:r>
              <a:rPr lang="en-US" i="0" dirty="0">
                <a:effectLst/>
                <a:latin typeface="Georgia" panose="02040502050405020303" pitchFamily="18" charset="0"/>
              </a:rPr>
              <a:t>)</a:t>
            </a:r>
          </a:p>
          <a:p>
            <a:br>
              <a:rPr lang="en-US" dirty="0">
                <a:latin typeface="Georgia" panose="02040502050405020303" pitchFamily="18" charset="0"/>
              </a:rPr>
            </a:br>
            <a:r>
              <a:rPr lang="en-US" b="1" i="0" dirty="0">
                <a:effectLst/>
                <a:latin typeface="Georgia" panose="02040502050405020303" pitchFamily="18" charset="0"/>
              </a:rPr>
              <a:t>Reconstruction of the </a:t>
            </a:r>
            <a:r>
              <a:rPr lang="en-US" b="1" dirty="0">
                <a:latin typeface="Georgia" panose="02040502050405020303" pitchFamily="18" charset="0"/>
              </a:rPr>
              <a:t>f</a:t>
            </a:r>
            <a:r>
              <a:rPr lang="en-US" b="1" i="0" dirty="0">
                <a:effectLst/>
                <a:latin typeface="Georgia" panose="02040502050405020303" pitchFamily="18" charset="0"/>
              </a:rPr>
              <a:t>luid compositions</a:t>
            </a:r>
          </a:p>
          <a:p>
            <a:pPr lvl="1"/>
            <a:r>
              <a:rPr lang="en-US" i="0" dirty="0">
                <a:effectLst/>
                <a:latin typeface="Georgia" panose="02040502050405020303" pitchFamily="18" charset="0"/>
              </a:rPr>
              <a:t>Anion concentrations computed from assumptions</a:t>
            </a:r>
            <a:br>
              <a:rPr lang="en-US" dirty="0">
                <a:latin typeface="Georgia" panose="02040502050405020303" pitchFamily="18" charset="0"/>
              </a:rPr>
            </a:br>
            <a:r>
              <a:rPr lang="en-US" i="0" dirty="0">
                <a:effectLst/>
                <a:latin typeface="Georgia" panose="02040502050405020303" pitchFamily="18" charset="0"/>
              </a:rPr>
              <a:t>Organic compounds besides acetate were neglected (unknown potential effects on experimental results)</a:t>
            </a:r>
          </a:p>
          <a:p>
            <a:br>
              <a:rPr lang="en-US" dirty="0">
                <a:latin typeface="Georgia" panose="02040502050405020303" pitchFamily="18" charset="0"/>
              </a:rPr>
            </a:br>
            <a:r>
              <a:rPr lang="en-US" b="1" i="0" dirty="0">
                <a:effectLst/>
                <a:latin typeface="Georgia" panose="02040502050405020303" pitchFamily="18" charset="0"/>
              </a:rPr>
              <a:t>Rock formation mineralogy</a:t>
            </a:r>
          </a:p>
          <a:p>
            <a:pPr lvl="1"/>
            <a:r>
              <a:rPr lang="en-US" i="0" dirty="0">
                <a:effectLst/>
                <a:latin typeface="Georgia" panose="02040502050405020303" pitchFamily="18" charset="0"/>
              </a:rPr>
              <a:t>Trace or amorphous minerals (undetected by XRD) impact the system geochemistry – amounts and types were assumed</a:t>
            </a:r>
          </a:p>
          <a:p>
            <a:br>
              <a:rPr lang="en-US" dirty="0">
                <a:latin typeface="Georgia" panose="02040502050405020303" pitchFamily="18" charset="0"/>
              </a:rPr>
            </a:br>
            <a:r>
              <a:rPr lang="en-US" b="1" i="0" dirty="0">
                <a:effectLst/>
                <a:latin typeface="Georgia" panose="02040502050405020303" pitchFamily="18" charset="0"/>
              </a:rPr>
              <a:t>Sampling effects</a:t>
            </a:r>
          </a:p>
          <a:p>
            <a:pPr lvl="1"/>
            <a:r>
              <a:rPr lang="en-US" i="0" dirty="0">
                <a:effectLst/>
                <a:latin typeface="Georgia" panose="02040502050405020303" pitchFamily="18" charset="0"/>
              </a:rPr>
              <a:t>Interactions with atmosphere (O2, CO2 impact pH and redox)</a:t>
            </a:r>
            <a:br>
              <a:rPr lang="en-US" dirty="0">
                <a:latin typeface="Georgia" panose="02040502050405020303" pitchFamily="18" charset="0"/>
              </a:rPr>
            </a:br>
            <a:r>
              <a:rPr lang="en-US" i="0" dirty="0">
                <a:effectLst/>
                <a:latin typeface="Georgia" panose="02040502050405020303" pitchFamily="18" charset="0"/>
              </a:rPr>
              <a:t>Mineral reaction rates (kinetic constants, surface area)</a:t>
            </a:r>
            <a:endParaRPr lang="en-US" dirty="0">
              <a:latin typeface="Georgia" panose="02040502050405020303" pitchFamily="18" charset="0"/>
            </a:endParaRPr>
          </a:p>
        </p:txBody>
      </p:sp>
    </p:spTree>
    <p:extLst>
      <p:ext uri="{BB962C8B-B14F-4D97-AF65-F5344CB8AC3E}">
        <p14:creationId xmlns:p14="http://schemas.microsoft.com/office/powerpoint/2010/main" val="3250529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A2965EA2-8183-7EE1-DFF5-EE78FEFE7519}"/>
              </a:ext>
            </a:extLst>
          </p:cNvPr>
          <p:cNvSpPr>
            <a:spLocks noGrp="1"/>
          </p:cNvSpPr>
          <p:nvPr>
            <p:ph type="title"/>
          </p:nvPr>
        </p:nvSpPr>
        <p:spPr>
          <a:xfrm>
            <a:off x="3610013" y="10114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CONCLUSIONS </a:t>
            </a:r>
          </a:p>
        </p:txBody>
      </p:sp>
      <p:sp>
        <p:nvSpPr>
          <p:cNvPr id="3" name="TextBox 2">
            <a:extLst>
              <a:ext uri="{FF2B5EF4-FFF2-40B4-BE49-F238E27FC236}">
                <a16:creationId xmlns:a16="http://schemas.microsoft.com/office/drawing/2014/main" id="{26EF052D-86AC-F18B-7200-DF022A66D19B}"/>
              </a:ext>
            </a:extLst>
          </p:cNvPr>
          <p:cNvSpPr txBox="1"/>
          <p:nvPr/>
        </p:nvSpPr>
        <p:spPr>
          <a:xfrm>
            <a:off x="172481" y="766732"/>
            <a:ext cx="11847037" cy="5309146"/>
          </a:xfrm>
          <a:prstGeom prst="rect">
            <a:avLst/>
          </a:prstGeom>
          <a:noFill/>
        </p:spPr>
        <p:txBody>
          <a:bodyPr wrap="square">
            <a:spAutoFit/>
          </a:bodyPr>
          <a:lstStyle/>
          <a:p>
            <a:pPr marL="0" marR="0" algn="just">
              <a:spcAft>
                <a:spcPts val="1800"/>
              </a:spcAft>
            </a:pPr>
            <a:r>
              <a:rPr lang="en-US" dirty="0">
                <a:effectLst/>
                <a:latin typeface="Georgia" panose="02040502050405020303" pitchFamily="18" charset="0"/>
                <a:ea typeface="Times New Roman" panose="02020603050405020304" pitchFamily="18" charset="0"/>
              </a:rPr>
              <a:t>Conclusions based on integration of results and discussions are as follows</a:t>
            </a:r>
            <a:r>
              <a:rPr lang="en-US" dirty="0">
                <a:latin typeface="Georgia" panose="02040502050405020303" pitchFamily="18" charset="0"/>
                <a:ea typeface="Times New Roman" panose="02020603050405020304" pitchFamily="18" charset="0"/>
              </a:rPr>
              <a:t>:</a:t>
            </a:r>
            <a:endParaRPr lang="en-US" sz="20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Caney shale is predominantly composed of quartz, carbonates, </a:t>
            </a:r>
            <a:r>
              <a:rPr lang="en-US" dirty="0" err="1">
                <a:effectLst/>
                <a:latin typeface="Georgia" panose="02040502050405020303" pitchFamily="18" charset="0"/>
                <a:ea typeface="Times New Roman" panose="02020603050405020304" pitchFamily="18" charset="0"/>
              </a:rPr>
              <a:t>illite</a:t>
            </a:r>
            <a:r>
              <a:rPr lang="en-US" dirty="0">
                <a:latin typeface="Georgia" panose="02040502050405020303" pitchFamily="18" charset="0"/>
                <a:ea typeface="Times New Roman" panose="02020603050405020304" pitchFamily="18" charset="0"/>
              </a:rPr>
              <a:t>, </a:t>
            </a:r>
            <a:r>
              <a:rPr lang="en-US" dirty="0">
                <a:effectLst/>
                <a:latin typeface="Georgia" panose="02040502050405020303" pitchFamily="18" charset="0"/>
                <a:ea typeface="Times New Roman" panose="02020603050405020304" pitchFamily="18" charset="0"/>
              </a:rPr>
              <a:t>plagioclase feldspar, and pyrite</a:t>
            </a: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Oxidation is a key driver of rock-fluid reactions</a:t>
            </a:r>
            <a:endParaRPr lang="en-US" sz="16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Breakdown of pyrite and other sulfides upon exposure to oxygenated fluids leads to generation of acids which cause localized and transient reduction in pH of fluids, thus catalyzing breakdown of other minerals </a:t>
            </a:r>
          </a:p>
          <a:p>
            <a:pPr marL="342900" indent="-342900" algn="just">
              <a:spcAft>
                <a:spcPts val="1800"/>
              </a:spcAft>
              <a:buFont typeface="Symbol" panose="05050102010706020507" pitchFamily="18" charset="2"/>
              <a:buChar char=""/>
            </a:pPr>
            <a:r>
              <a:rPr lang="en-US" dirty="0">
                <a:solidFill>
                  <a:srgbClr val="000000"/>
                </a:solidFill>
                <a:effectLst/>
                <a:latin typeface="Georgia" panose="02040502050405020303" pitchFamily="18" charset="0"/>
                <a:ea typeface="Times New Roman" panose="02020603050405020304" pitchFamily="18" charset="0"/>
              </a:rPr>
              <a:t>Breakdown of minerals causes increased elemental con</a:t>
            </a:r>
            <a:r>
              <a:rPr lang="en-US" dirty="0">
                <a:solidFill>
                  <a:srgbClr val="000000"/>
                </a:solidFill>
                <a:latin typeface="Georgia" panose="02040502050405020303" pitchFamily="18" charset="0"/>
                <a:ea typeface="Times New Roman" panose="02020603050405020304" pitchFamily="18" charset="0"/>
              </a:rPr>
              <a:t>centrations leading to precipitation of new minerals especially sulfates and carbonates scales and that are detrimental to reservoir permeability</a:t>
            </a:r>
            <a:endParaRPr lang="en-US"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Increasing </a:t>
            </a:r>
            <a:r>
              <a:rPr lang="en-US" dirty="0" err="1">
                <a:effectLst/>
                <a:latin typeface="Georgia" panose="02040502050405020303" pitchFamily="18" charset="0"/>
                <a:ea typeface="Times New Roman" panose="02020603050405020304" pitchFamily="18" charset="0"/>
              </a:rPr>
              <a:t>illite</a:t>
            </a:r>
            <a:r>
              <a:rPr lang="en-US" dirty="0">
                <a:effectLst/>
                <a:latin typeface="Georgia" panose="02040502050405020303" pitchFamily="18" charset="0"/>
                <a:ea typeface="Times New Roman" panose="02020603050405020304" pitchFamily="18" charset="0"/>
              </a:rPr>
              <a:t> composition transforms an originally brittle rock into a ductile rock consequently easing fracture healing and significantly reducing permeability of reservoir</a:t>
            </a:r>
          </a:p>
          <a:p>
            <a:pPr marL="34290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Increased </a:t>
            </a:r>
            <a:r>
              <a:rPr lang="en-US" dirty="0" err="1">
                <a:effectLst/>
                <a:latin typeface="Georgia" panose="02040502050405020303" pitchFamily="18" charset="0"/>
                <a:ea typeface="Times New Roman" panose="02020603050405020304" pitchFamily="18" charset="0"/>
              </a:rPr>
              <a:t>illite</a:t>
            </a:r>
            <a:r>
              <a:rPr lang="en-US" dirty="0">
                <a:effectLst/>
                <a:latin typeface="Georgia" panose="02040502050405020303" pitchFamily="18" charset="0"/>
                <a:ea typeface="Times New Roman" panose="02020603050405020304" pitchFamily="18" charset="0"/>
              </a:rPr>
              <a:t> compositions </a:t>
            </a:r>
            <a:r>
              <a:rPr lang="en-US" dirty="0">
                <a:latin typeface="Georgia" panose="02040502050405020303" pitchFamily="18" charset="0"/>
                <a:ea typeface="Times New Roman" panose="02020603050405020304" pitchFamily="18" charset="0"/>
              </a:rPr>
              <a:t>also portents </a:t>
            </a:r>
            <a:r>
              <a:rPr lang="en-US" dirty="0">
                <a:effectLst/>
                <a:latin typeface="Georgia" panose="02040502050405020303" pitchFamily="18" charset="0"/>
                <a:ea typeface="Times New Roman" panose="02020603050405020304" pitchFamily="18" charset="0"/>
              </a:rPr>
              <a:t>fines generation in the long-term, which can block flow paths and reduce fracture permeability</a:t>
            </a:r>
            <a:endParaRPr lang="en-US" sz="9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latin typeface="Georgia" panose="02040502050405020303" pitchFamily="18" charset="0"/>
                <a:ea typeface="Times New Roman" panose="02020603050405020304" pitchFamily="18" charset="0"/>
              </a:rPr>
              <a:t>On the flip side, transformation of originally brittle reservoir rock into a ductile rock over the long-term makes depleted unconventional shale reservoirs good candidates for geological carbon storage</a:t>
            </a:r>
            <a:endParaRPr lang="en-US" sz="9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861139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1608" y="219814"/>
            <a:ext cx="5036507" cy="536749"/>
          </a:xfrm>
        </p:spPr>
        <p:txBody>
          <a:bodyPr>
            <a:normAutofit/>
          </a:bodyPr>
          <a:lstStyle/>
          <a:p>
            <a:pPr algn="ctr"/>
            <a:r>
              <a:rPr lang="en-US" sz="2400" b="1" dirty="0">
                <a:solidFill>
                  <a:srgbClr val="002060"/>
                </a:solidFill>
                <a:latin typeface="Times New Roman" panose="02020603050405020304" pitchFamily="18" charset="0"/>
                <a:cs typeface="Times New Roman" panose="02020603050405020304" pitchFamily="18" charset="0"/>
              </a:rPr>
              <a:t>REFERENCES</a:t>
            </a:r>
          </a:p>
        </p:txBody>
      </p:sp>
      <p:sp>
        <p:nvSpPr>
          <p:cNvPr id="3" name="Content Placeholder 2"/>
          <p:cNvSpPr>
            <a:spLocks noGrp="1"/>
          </p:cNvSpPr>
          <p:nvPr>
            <p:ph idx="1"/>
          </p:nvPr>
        </p:nvSpPr>
        <p:spPr>
          <a:xfrm>
            <a:off x="838200" y="901874"/>
            <a:ext cx="10515600" cy="5674290"/>
          </a:xfrm>
        </p:spPr>
        <p:txBody>
          <a:bodyPr>
            <a:normAutofit fontScale="92500"/>
          </a:bodyPr>
          <a:lstStyle/>
          <a:p>
            <a:pPr algn="just">
              <a:lnSpc>
                <a:spcPct val="100000"/>
              </a:lnSpc>
            </a:pPr>
            <a:r>
              <a:rPr lang="en-US" sz="1600" dirty="0">
                <a:effectLst/>
                <a:latin typeface="Georgia" panose="02040502050405020303" pitchFamily="18" charset="0"/>
                <a:ea typeface="Times New Roman" panose="02020603050405020304" pitchFamily="18" charset="0"/>
              </a:rPr>
              <a:t>Awejori, G. A., Doughty, C., Xiong, F., </a:t>
            </a:r>
            <a:r>
              <a:rPr lang="en-US" sz="1600" dirty="0" err="1">
                <a:effectLst/>
                <a:latin typeface="Georgia" panose="02040502050405020303" pitchFamily="18" charset="0"/>
                <a:ea typeface="Times New Roman" panose="02020603050405020304" pitchFamily="18" charset="0"/>
              </a:rPr>
              <a:t>Paronish</a:t>
            </a:r>
            <a:r>
              <a:rPr lang="en-US" sz="1600" dirty="0">
                <a:effectLst/>
                <a:latin typeface="Georgia" panose="02040502050405020303" pitchFamily="18" charset="0"/>
                <a:ea typeface="Times New Roman" panose="02020603050405020304" pitchFamily="18" charset="0"/>
              </a:rPr>
              <a:t>, T., </a:t>
            </a:r>
            <a:r>
              <a:rPr lang="en-US" sz="1600" dirty="0" err="1">
                <a:effectLst/>
                <a:latin typeface="Georgia" panose="02040502050405020303" pitchFamily="18" charset="0"/>
                <a:ea typeface="Times New Roman" panose="02020603050405020304" pitchFamily="18" charset="0"/>
              </a:rPr>
              <a:t>Spycher</a:t>
            </a:r>
            <a:r>
              <a:rPr lang="en-US" sz="1600" dirty="0">
                <a:effectLst/>
                <a:latin typeface="Georgia" panose="02040502050405020303" pitchFamily="18" charset="0"/>
                <a:ea typeface="Times New Roman" panose="02020603050405020304" pitchFamily="18" charset="0"/>
              </a:rPr>
              <a:t>, N., Radonjic, M. (2022). Integrated Experimental and Modeling Study of Geochemical Reactions of Simple Fracturing Fluids with Caney Shale.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36</a:t>
            </a:r>
            <a:r>
              <a:rPr lang="en-US" sz="1600" dirty="0">
                <a:effectLst/>
                <a:latin typeface="Georgia" panose="02040502050405020303" pitchFamily="18" charset="0"/>
                <a:ea typeface="Times New Roman" panose="02020603050405020304" pitchFamily="18" charset="0"/>
              </a:rPr>
              <a:t>(17), 10064–10081.</a:t>
            </a:r>
          </a:p>
          <a:p>
            <a:pPr algn="just">
              <a:lnSpc>
                <a:spcPct val="100000"/>
              </a:lnSpc>
            </a:pPr>
            <a:r>
              <a:rPr lang="en-US" sz="1600" dirty="0">
                <a:effectLst/>
                <a:latin typeface="Georgia" panose="02040502050405020303" pitchFamily="18" charset="0"/>
                <a:ea typeface="Times New Roman" panose="02020603050405020304" pitchFamily="18" charset="0"/>
              </a:rPr>
              <a:t>Bratcher, J. C., </a:t>
            </a:r>
            <a:r>
              <a:rPr lang="en-US" sz="1600" dirty="0" err="1">
                <a:effectLst/>
                <a:latin typeface="Georgia" panose="02040502050405020303" pitchFamily="18" charset="0"/>
                <a:ea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rPr>
              <a:t>Herz-Thyhsen</a:t>
            </a:r>
            <a:r>
              <a:rPr lang="en-US" sz="1600" dirty="0">
                <a:effectLst/>
                <a:latin typeface="Georgia" panose="02040502050405020303" pitchFamily="18" charset="0"/>
                <a:ea typeface="Times New Roman" panose="02020603050405020304" pitchFamily="18" charset="0"/>
              </a:rPr>
              <a:t>, R. J., Dewey, J. C. (2021). Ionic Strength and PH Effects on Water–Rock Interaction in an Unconventional Siliceous Reservoir: On the Use of Formation Water in Hydraulic Fracturing.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35</a:t>
            </a:r>
            <a:r>
              <a:rPr lang="en-US" sz="1600" dirty="0">
                <a:effectLst/>
                <a:latin typeface="Georgia" panose="02040502050405020303" pitchFamily="18" charset="0"/>
                <a:ea typeface="Times New Roman" panose="02020603050405020304" pitchFamily="18" charset="0"/>
              </a:rPr>
              <a:t>(22), 18414–18429.</a:t>
            </a:r>
          </a:p>
          <a:p>
            <a:pPr algn="just">
              <a:lnSpc>
                <a:spcPct val="100000"/>
              </a:lnSpc>
            </a:pPr>
            <a:r>
              <a:rPr lang="en-US" sz="1600" dirty="0">
                <a:effectLst/>
                <a:latin typeface="Georgia" panose="02040502050405020303" pitchFamily="18" charset="0"/>
                <a:ea typeface="Times New Roman" panose="02020603050405020304" pitchFamily="18" charset="0"/>
              </a:rPr>
              <a:t>Chakraborty, N., </a:t>
            </a:r>
            <a:r>
              <a:rPr lang="en-US" sz="1600" dirty="0" err="1">
                <a:effectLst/>
                <a:latin typeface="Georgia" panose="02040502050405020303" pitchFamily="18" charset="0"/>
                <a:ea typeface="Times New Roman" panose="02020603050405020304" pitchFamily="18" charset="0"/>
              </a:rPr>
              <a:t>Karpyn</a:t>
            </a:r>
            <a:r>
              <a:rPr lang="en-US" sz="1600" dirty="0">
                <a:effectLst/>
                <a:latin typeface="Georgia" panose="02040502050405020303" pitchFamily="18" charset="0"/>
                <a:ea typeface="Times New Roman" panose="02020603050405020304" pitchFamily="18" charset="0"/>
              </a:rPr>
              <a:t>, Z. T., Liu, S., Yoon, H. (2017). Permeability evolution of shale during spontaneous imbibition. </a:t>
            </a:r>
            <a:r>
              <a:rPr lang="en-US" sz="1600" i="1" dirty="0">
                <a:effectLst/>
                <a:latin typeface="Georgia" panose="02040502050405020303" pitchFamily="18" charset="0"/>
                <a:ea typeface="Times New Roman" panose="02020603050405020304" pitchFamily="18" charset="0"/>
              </a:rPr>
              <a:t>Journal of Natural Gas Science and Engineering</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38</a:t>
            </a:r>
            <a:r>
              <a:rPr lang="en-US" sz="1600" dirty="0">
                <a:effectLst/>
                <a:latin typeface="Georgia" panose="02040502050405020303" pitchFamily="18" charset="0"/>
                <a:ea typeface="Times New Roman" panose="02020603050405020304" pitchFamily="18" charset="0"/>
              </a:rPr>
              <a:t>, 590–596.</a:t>
            </a:r>
          </a:p>
          <a:p>
            <a:pPr algn="just">
              <a:lnSpc>
                <a:spcPct val="100000"/>
              </a:lnSpc>
            </a:pP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Farrokhrouz</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Taheri, A., Iglauer, S., &amp; Keshavarz, A. (2022). The influence of acidizing on propped fractures for productivity enhancement: Eagle Ford laboratory study.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Fuel</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329</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dirty="0">
                <a:effectLst/>
                <a:latin typeface="Georgia" panose="02040502050405020303" pitchFamily="18" charset="0"/>
                <a:ea typeface="Times New Roman" panose="02020603050405020304" pitchFamily="18" charset="0"/>
                <a:cs typeface="Times New Roman" panose="02020603050405020304" pitchFamily="18" charset="0"/>
                <a:hlinkClick r:id="rId2"/>
              </a:rPr>
              <a:t>https://doi.org/10.1016/j.fuel.2022.125363</a:t>
            </a:r>
            <a:endParaRPr lang="en-US" sz="1600" dirty="0">
              <a:effectLst/>
              <a:latin typeface="Georgia" panose="02040502050405020303" pitchFamily="18" charset="0"/>
              <a:ea typeface="Times New Roman" panose="02020603050405020304" pitchFamily="18"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Jew, A.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Druhan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Ihme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Kovscek</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Battiato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I.,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Brown Jr, G. E. (2022). Chemical and Reactive Transport Processes Associated with Hydraulic Fracturing of Unconventional Oil/Gas Shales.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Chemical Reviews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122</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(9), 9198–9263.</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Li, Q., Jew, A. D., Kohli, A., Maher, K., Brown Jr, G.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(2019). Thicknesses of chemically altered zones in shale matrices resulting from interactions with hydraulic fracturing fluid.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33</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(8), 6878–6889.</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Mukhina,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Khakimova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Garipova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Dvoretskaya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Zvada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Kalacheva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Prochukhan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K.,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Kasyanenko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(2021). Enhanced oil recovery method selection for shale oil based on numerical simulations.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ACS Omega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6</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(37), 23731–23741.</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Swami, V., Clarkson, C.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Settari</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T. (2012). Non-Darcy flow in shale nanopores: do we have a final answer?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SPE Canadian Unconventional Resources Conference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endParaRPr lang="en-US" sz="1600" dirty="0">
              <a:latin typeface="Georgia" panose="02040502050405020303"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t>16</a:t>
            </a:fld>
            <a:endParaRPr lang="en-US"/>
          </a:p>
        </p:txBody>
      </p:sp>
    </p:spTree>
    <p:extLst>
      <p:ext uri="{BB962C8B-B14F-4D97-AF65-F5344CB8AC3E}">
        <p14:creationId xmlns:p14="http://schemas.microsoft.com/office/powerpoint/2010/main" val="3256907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5F356C-21B8-1841-839A-9EF9D26056F7}"/>
              </a:ext>
            </a:extLst>
          </p:cNvPr>
          <p:cNvSpPr>
            <a:spLocks noGrp="1"/>
          </p:cNvSpPr>
          <p:nvPr>
            <p:ph sz="quarter" idx="4294967295"/>
          </p:nvPr>
        </p:nvSpPr>
        <p:spPr>
          <a:xfrm>
            <a:off x="0" y="3429000"/>
            <a:ext cx="7642746" cy="1498600"/>
          </a:xfrm>
          <a:prstGeom prst="rect">
            <a:avLst/>
          </a:prstGeom>
        </p:spPr>
        <p:txBody>
          <a:bodyPr>
            <a:normAutofit fontScale="92500" lnSpcReduction="20000"/>
          </a:bodyPr>
          <a:lstStyle/>
          <a:p>
            <a:pPr marL="0" indent="0" algn="ctr">
              <a:lnSpc>
                <a:spcPct val="100000"/>
              </a:lnSpc>
              <a:buNone/>
            </a:pPr>
            <a:r>
              <a:rPr lang="en-US" sz="1800" b="1" dirty="0">
                <a:solidFill>
                  <a:schemeClr val="bg1"/>
                </a:solidFill>
                <a:latin typeface="Georgia" panose="02040502050405020303" pitchFamily="18" charset="0"/>
                <a:cs typeface="Times New Roman" panose="02020603050405020304" pitchFamily="18" charset="0"/>
              </a:rPr>
              <a:t>DOE Award DE-FE0031776 from the Office of Fossil Energy’s, Oil and Natural Gas Program, U.S. Department of Energy</a:t>
            </a:r>
          </a:p>
          <a:p>
            <a:pPr marL="0" indent="0" algn="ctr">
              <a:lnSpc>
                <a:spcPct val="100000"/>
              </a:lnSpc>
              <a:buNone/>
            </a:pPr>
            <a:endParaRPr lang="en-US" sz="1800" b="1" dirty="0">
              <a:solidFill>
                <a:schemeClr val="bg1"/>
              </a:solidFill>
              <a:latin typeface="Georgia" panose="02040502050405020303" pitchFamily="18" charset="0"/>
              <a:cs typeface="Times New Roman" panose="02020603050405020304" pitchFamily="18" charset="0"/>
            </a:endParaRPr>
          </a:p>
          <a:p>
            <a:pPr marL="0" indent="0" algn="ctr">
              <a:lnSpc>
                <a:spcPct val="100000"/>
              </a:lnSpc>
              <a:buNone/>
            </a:pPr>
            <a:r>
              <a:rPr lang="en-US" sz="1800" b="1" dirty="0">
                <a:solidFill>
                  <a:schemeClr val="bg1"/>
                </a:solidFill>
                <a:latin typeface="Georgia" panose="02040502050405020303" pitchFamily="18" charset="0"/>
                <a:cs typeface="Times New Roman" panose="02020603050405020304" pitchFamily="18" charset="0"/>
              </a:rPr>
              <a:t>Our industry partners for providing materials and Caney well production histories. </a:t>
            </a:r>
          </a:p>
          <a:p>
            <a:endParaRPr lang="en-US" sz="1800" b="1" dirty="0">
              <a:solidFill>
                <a:schemeClr val="bg1"/>
              </a:solidFill>
            </a:endParaRPr>
          </a:p>
        </p:txBody>
      </p:sp>
    </p:spTree>
    <p:extLst>
      <p:ext uri="{BB962C8B-B14F-4D97-AF65-F5344CB8AC3E}">
        <p14:creationId xmlns:p14="http://schemas.microsoft.com/office/powerpoint/2010/main" val="3331082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137642-20AF-8743-A17C-F0D9FBA474DF}"/>
              </a:ext>
            </a:extLst>
          </p:cNvPr>
          <p:cNvSpPr>
            <a:spLocks noGrp="1"/>
          </p:cNvSpPr>
          <p:nvPr>
            <p:ph type="body" sz="quarter" idx="10"/>
          </p:nvPr>
        </p:nvSpPr>
        <p:spPr/>
        <p:txBody>
          <a:bodyPr/>
          <a:lstStyle/>
          <a:p>
            <a:r>
              <a:rPr lang="en-US" b="1" dirty="0">
                <a:latin typeface="Georgia" panose="02040502050405020303" pitchFamily="18" charset="0"/>
              </a:rPr>
              <a:t>Please contact us:</a:t>
            </a:r>
          </a:p>
          <a:p>
            <a:r>
              <a:rPr lang="en-US" b="1" dirty="0">
                <a:latin typeface="Georgia" panose="02040502050405020303" pitchFamily="18" charset="0"/>
              </a:rPr>
              <a:t>gabriel.awejori@okstate.edu</a:t>
            </a:r>
          </a:p>
          <a:p>
            <a:r>
              <a:rPr lang="en-US" b="1" dirty="0">
                <a:latin typeface="Georgia" panose="02040502050405020303" pitchFamily="18" charset="0"/>
              </a:rPr>
              <a:t>mileva.radonjic@okstate.edu</a:t>
            </a:r>
          </a:p>
        </p:txBody>
      </p:sp>
    </p:spTree>
    <p:extLst>
      <p:ext uri="{BB962C8B-B14F-4D97-AF65-F5344CB8AC3E}">
        <p14:creationId xmlns:p14="http://schemas.microsoft.com/office/powerpoint/2010/main" val="1946504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5255" y="2892251"/>
            <a:ext cx="5036507" cy="536749"/>
          </a:xfrm>
        </p:spPr>
        <p:txBody>
          <a:bodyPr>
            <a:noAutofit/>
          </a:bodyPr>
          <a:lstStyle/>
          <a:p>
            <a:pPr algn="ctr"/>
            <a:r>
              <a:rPr lang="en-US" sz="7200" b="1" dirty="0">
                <a:solidFill>
                  <a:srgbClr val="002060"/>
                </a:solidFill>
                <a:latin typeface="Times New Roman" panose="02020603050405020304" pitchFamily="18" charset="0"/>
                <a:cs typeface="Times New Roman" panose="02020603050405020304" pitchFamily="18" charset="0"/>
              </a:rPr>
              <a:t>THANK YOU</a:t>
            </a:r>
          </a:p>
        </p:txBody>
      </p:sp>
      <p:sp>
        <p:nvSpPr>
          <p:cNvPr id="5" name="Slide Number Placeholder 4"/>
          <p:cNvSpPr>
            <a:spLocks noGrp="1"/>
          </p:cNvSpPr>
          <p:nvPr>
            <p:ph type="sldNum" sz="quarter" idx="12"/>
          </p:nvPr>
        </p:nvSpPr>
        <p:spPr/>
        <p:txBody>
          <a:bodyPr/>
          <a:lstStyle/>
          <a:p>
            <a:fld id="{3E6760D5-C8F1-4153-B235-003BFAD3B575}" type="slidenum">
              <a:rPr lang="en-US" smtClean="0"/>
              <a:t>19</a:t>
            </a:fld>
            <a:endParaRPr lang="en-US"/>
          </a:p>
        </p:txBody>
      </p:sp>
    </p:spTree>
    <p:extLst>
      <p:ext uri="{BB962C8B-B14F-4D97-AF65-F5344CB8AC3E}">
        <p14:creationId xmlns:p14="http://schemas.microsoft.com/office/powerpoint/2010/main" val="1185184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3AD7208-9496-244F-AB2F-10E81E14C576}"/>
              </a:ext>
            </a:extLst>
          </p:cNvPr>
          <p:cNvSpPr>
            <a:spLocks noGrp="1"/>
          </p:cNvSpPr>
          <p:nvPr>
            <p:ph type="body" sz="quarter" idx="11"/>
          </p:nvPr>
        </p:nvSpPr>
        <p:spPr>
          <a:xfrm>
            <a:off x="-1" y="2744185"/>
            <a:ext cx="2059737" cy="553241"/>
          </a:xfrm>
        </p:spPr>
        <p:txBody>
          <a:bodyPr>
            <a:normAutofit/>
          </a:bodyPr>
          <a:lstStyle/>
          <a:p>
            <a:r>
              <a:rPr lang="en-US" sz="1400" b="1" dirty="0">
                <a:effectLst/>
                <a:latin typeface="Georgia" panose="02040502050405020303" pitchFamily="18" charset="0"/>
                <a:ea typeface="Times New Roman" panose="02020603050405020304" pitchFamily="18" charset="0"/>
              </a:rPr>
              <a:t>Gabriel Awejori</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pic>
        <p:nvPicPr>
          <p:cNvPr id="18" name="Picture Placeholder 4">
            <a:extLst>
              <a:ext uri="{FF2B5EF4-FFF2-40B4-BE49-F238E27FC236}">
                <a16:creationId xmlns:a16="http://schemas.microsoft.com/office/drawing/2014/main" id="{51509EAC-6632-7879-F8FF-D2BB931CC633}"/>
              </a:ext>
            </a:extLst>
          </p:cNvPr>
          <p:cNvPicPr>
            <a:picLocks noGrp="1" noChangeAspect="1"/>
          </p:cNvPicPr>
          <p:nvPr>
            <p:ph type="pic" sz="quarter" idx="42"/>
          </p:nvPr>
        </p:nvPicPr>
        <p:blipFill>
          <a:blip r:embed="rId2"/>
          <a:srcRect l="735" r="735"/>
          <a:stretch>
            <a:fillRect/>
          </a:stretch>
        </p:blipFill>
        <p:spPr>
          <a:xfrm>
            <a:off x="10020350" y="1042309"/>
            <a:ext cx="2171649" cy="1674333"/>
          </a:xfrm>
          <a:prstGeom prst="rect">
            <a:avLst/>
          </a:prstGeom>
        </p:spPr>
      </p:pic>
      <p:pic>
        <p:nvPicPr>
          <p:cNvPr id="20" name="Picture Placeholder 19" descr="A person in a suit&#10;&#10;Description automatically generated with medium confidence">
            <a:extLst>
              <a:ext uri="{FF2B5EF4-FFF2-40B4-BE49-F238E27FC236}">
                <a16:creationId xmlns:a16="http://schemas.microsoft.com/office/drawing/2014/main" id="{0BCDB775-FA1C-D1AB-C174-D15C5E6DB3AC}"/>
              </a:ext>
            </a:extLst>
          </p:cNvPr>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t="10365" b="10365"/>
          <a:stretch>
            <a:fillRect/>
          </a:stretch>
        </p:blipFill>
        <p:spPr bwMode="auto">
          <a:xfrm>
            <a:off x="4763" y="1092747"/>
            <a:ext cx="2059738" cy="1648779"/>
          </a:xfrm>
          <a:prstGeom prst="rect">
            <a:avLst/>
          </a:prstGeom>
          <a:noFill/>
          <a:ln>
            <a:noFill/>
          </a:ln>
        </p:spPr>
      </p:pic>
      <p:pic>
        <p:nvPicPr>
          <p:cNvPr id="1026" name="Picture 2" descr="Wenming Dong - Earth and Environmental Sciences Area">
            <a:extLst>
              <a:ext uri="{FF2B5EF4-FFF2-40B4-BE49-F238E27FC236}">
                <a16:creationId xmlns:a16="http://schemas.microsoft.com/office/drawing/2014/main" id="{5BE482F7-B047-AA01-CAF0-A6AD30DCF4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507" y="1044162"/>
            <a:ext cx="1996870" cy="16973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icolas Spycher">
            <a:extLst>
              <a:ext uri="{FF2B5EF4-FFF2-40B4-BE49-F238E27FC236}">
                <a16:creationId xmlns:a16="http://schemas.microsoft.com/office/drawing/2014/main" id="{C892DBE9-23B8-2CFA-B565-D1A0D26CDB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7478" y="1042309"/>
            <a:ext cx="184896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AD30044-73FF-1CE3-061F-9D28765511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5142" y="1044968"/>
            <a:ext cx="194388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engyang XIONG | Research Assistant, the second year of three years for  Master degree | the Third year of Master degree | China University of  Petroleum - Beijing | CUPB | Institute">
            <a:extLst>
              <a:ext uri="{FF2B5EF4-FFF2-40B4-BE49-F238E27FC236}">
                <a16:creationId xmlns:a16="http://schemas.microsoft.com/office/drawing/2014/main" id="{B140442D-132A-8A01-AF31-B6CBBAE62F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9182" y="1077996"/>
            <a:ext cx="1666189" cy="1666189"/>
          </a:xfrm>
          <a:prstGeom prst="rect">
            <a:avLst/>
          </a:prstGeom>
          <a:noFill/>
          <a:extLst>
            <a:ext uri="{909E8E84-426E-40DD-AFC4-6F175D3DCCD1}">
              <a14:hiddenFill xmlns:a14="http://schemas.microsoft.com/office/drawing/2010/main">
                <a:solidFill>
                  <a:srgbClr val="FFFFFF"/>
                </a:solidFill>
              </a14:hiddenFill>
            </a:ext>
          </a:extLst>
        </p:spPr>
      </p:pic>
      <p:sp>
        <p:nvSpPr>
          <p:cNvPr id="30" name="Text Placeholder 9">
            <a:extLst>
              <a:ext uri="{FF2B5EF4-FFF2-40B4-BE49-F238E27FC236}">
                <a16:creationId xmlns:a16="http://schemas.microsoft.com/office/drawing/2014/main" id="{CA4DF9A8-ECD0-5A01-F85E-7DAF20394D01}"/>
              </a:ext>
            </a:extLst>
          </p:cNvPr>
          <p:cNvSpPr txBox="1">
            <a:spLocks/>
          </p:cNvSpPr>
          <p:nvPr/>
        </p:nvSpPr>
        <p:spPr>
          <a:xfrm>
            <a:off x="2150071" y="274418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Wenming Dong</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1" name="Text Placeholder 9">
            <a:extLst>
              <a:ext uri="{FF2B5EF4-FFF2-40B4-BE49-F238E27FC236}">
                <a16:creationId xmlns:a16="http://schemas.microsoft.com/office/drawing/2014/main" id="{5FE0D5C4-6151-D30B-FC8D-3F7A6360606B}"/>
              </a:ext>
            </a:extLst>
          </p:cNvPr>
          <p:cNvSpPr txBox="1">
            <a:spLocks/>
          </p:cNvSpPr>
          <p:nvPr/>
        </p:nvSpPr>
        <p:spPr>
          <a:xfrm>
            <a:off x="4129167" y="275893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Christine Doughty</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2" name="Text Placeholder 9">
            <a:extLst>
              <a:ext uri="{FF2B5EF4-FFF2-40B4-BE49-F238E27FC236}">
                <a16:creationId xmlns:a16="http://schemas.microsoft.com/office/drawing/2014/main" id="{589E142D-15FB-D362-170F-51F95530279E}"/>
              </a:ext>
            </a:extLst>
          </p:cNvPr>
          <p:cNvSpPr txBox="1">
            <a:spLocks/>
          </p:cNvSpPr>
          <p:nvPr/>
        </p:nvSpPr>
        <p:spPr>
          <a:xfrm>
            <a:off x="5982026" y="2745694"/>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Nicolas Spycher</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3" name="Text Placeholder 9">
            <a:extLst>
              <a:ext uri="{FF2B5EF4-FFF2-40B4-BE49-F238E27FC236}">
                <a16:creationId xmlns:a16="http://schemas.microsoft.com/office/drawing/2014/main" id="{84EF6139-5BEA-EFE7-F38F-744BD064F362}"/>
              </a:ext>
            </a:extLst>
          </p:cNvPr>
          <p:cNvSpPr txBox="1">
            <a:spLocks/>
          </p:cNvSpPr>
          <p:nvPr/>
        </p:nvSpPr>
        <p:spPr>
          <a:xfrm>
            <a:off x="7982667"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Fengyang Xiong</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sp>
        <p:nvSpPr>
          <p:cNvPr id="34" name="Text Placeholder 9">
            <a:extLst>
              <a:ext uri="{FF2B5EF4-FFF2-40B4-BE49-F238E27FC236}">
                <a16:creationId xmlns:a16="http://schemas.microsoft.com/office/drawing/2014/main" id="{4EBF53A1-D474-13FF-3264-C3409BD12FCA}"/>
              </a:ext>
            </a:extLst>
          </p:cNvPr>
          <p:cNvSpPr txBox="1">
            <a:spLocks/>
          </p:cNvSpPr>
          <p:nvPr/>
        </p:nvSpPr>
        <p:spPr>
          <a:xfrm>
            <a:off x="10020351"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Mileva Radonjic</a:t>
            </a:r>
            <a:r>
              <a:rPr lang="en-US" sz="1400" b="1" baseline="30000" dirty="0">
                <a:effectLst/>
                <a:latin typeface="Georgia" panose="02040502050405020303" pitchFamily="18" charset="0"/>
                <a:ea typeface="Times New Roman" panose="02020603050405020304" pitchFamily="18" charset="0"/>
              </a:rPr>
              <a:t>1,3</a:t>
            </a:r>
            <a:endParaRPr lang="en-US" sz="1400" dirty="0"/>
          </a:p>
        </p:txBody>
      </p:sp>
      <p:sp>
        <p:nvSpPr>
          <p:cNvPr id="44" name="TextBox 43">
            <a:extLst>
              <a:ext uri="{FF2B5EF4-FFF2-40B4-BE49-F238E27FC236}">
                <a16:creationId xmlns:a16="http://schemas.microsoft.com/office/drawing/2014/main" id="{E0000928-728F-D661-F8B7-D6F95B6774A3}"/>
              </a:ext>
            </a:extLst>
          </p:cNvPr>
          <p:cNvSpPr txBox="1"/>
          <p:nvPr/>
        </p:nvSpPr>
        <p:spPr>
          <a:xfrm>
            <a:off x="136478" y="3517688"/>
            <a:ext cx="11921557" cy="1703864"/>
          </a:xfrm>
          <a:prstGeom prst="rect">
            <a:avLst/>
          </a:prstGeom>
          <a:noFill/>
        </p:spPr>
        <p:txBody>
          <a:bodyPr wrap="square">
            <a:spAutoFit/>
          </a:bodyPr>
          <a:lstStyle/>
          <a:p>
            <a:pPr algn="ctr">
              <a:lnSpc>
                <a:spcPct val="150000"/>
              </a:lnSpc>
            </a:pPr>
            <a:r>
              <a:rPr lang="en-US" baseline="30000" dirty="0">
                <a:solidFill>
                  <a:srgbClr val="244C5A"/>
                </a:solidFill>
                <a:latin typeface="Georgia" panose="02040502050405020303" pitchFamily="18" charset="0"/>
                <a:cs typeface="Times New Roman" panose="02020603050405020304" pitchFamily="18" charset="0"/>
              </a:rPr>
              <a:t>1</a:t>
            </a:r>
            <a:r>
              <a:rPr lang="en-US" dirty="0">
                <a:solidFill>
                  <a:srgbClr val="244C5A"/>
                </a:solidFill>
                <a:latin typeface="Georgia" panose="02040502050405020303" pitchFamily="18" charset="0"/>
                <a:cs typeface="Times New Roman" panose="02020603050405020304" pitchFamily="18" charset="0"/>
              </a:rPr>
              <a:t> Barrier Materials and Geomimicry Lab, School of Chemical Engineering, Oklahoma State University, Stillwater, OK 74978,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2</a:t>
            </a:r>
            <a:r>
              <a:rPr lang="en-US" dirty="0">
                <a:solidFill>
                  <a:srgbClr val="244C5A"/>
                </a:solidFill>
                <a:effectLst/>
                <a:latin typeface="Georgia" panose="02040502050405020303" pitchFamily="18" charset="0"/>
                <a:ea typeface="Times New Roman" panose="02020603050405020304" pitchFamily="18" charset="0"/>
              </a:rPr>
              <a:t>Energy Geosciences Division, Lawrence Berkeley National Laboratory, 1 Cyclotron Road, Berkeley, CA 94720,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3</a:t>
            </a:r>
            <a:r>
              <a:rPr lang="en-US" dirty="0">
                <a:solidFill>
                  <a:srgbClr val="244C5A"/>
                </a:solidFill>
                <a:effectLst/>
                <a:latin typeface="Georgia" panose="02040502050405020303" pitchFamily="18" charset="0"/>
                <a:ea typeface="Times New Roman" panose="02020603050405020304" pitchFamily="18" charset="0"/>
              </a:rPr>
              <a:t>Boone Pickens School of Geology, Oklahoma State University, Stillwater, OK 74078, USA</a:t>
            </a:r>
          </a:p>
        </p:txBody>
      </p:sp>
      <p:pic>
        <p:nvPicPr>
          <p:cNvPr id="1034" name="Picture 10" descr="Lawrence Berkeley National Laboratory Logo | U.S. Geological Survey">
            <a:extLst>
              <a:ext uri="{FF2B5EF4-FFF2-40B4-BE49-F238E27FC236}">
                <a16:creationId xmlns:a16="http://schemas.microsoft.com/office/drawing/2014/main" id="{E7A81F8C-797E-E4B3-4993-DA15A67C222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0071" y="5361672"/>
            <a:ext cx="1525500" cy="1525500"/>
          </a:xfrm>
          <a:prstGeom prst="rect">
            <a:avLst/>
          </a:prstGeom>
          <a:noFill/>
          <a:extLst>
            <a:ext uri="{909E8E84-426E-40DD-AFC4-6F175D3DCCD1}">
              <a14:hiddenFill xmlns:a14="http://schemas.microsoft.com/office/drawing/2010/main">
                <a:solidFill>
                  <a:srgbClr val="FFFFFF"/>
                </a:solidFill>
              </a14:hiddenFill>
            </a:ext>
          </a:extLst>
        </p:spPr>
      </p:pic>
      <p:pic>
        <p:nvPicPr>
          <p:cNvPr id="51" name="Content Placeholder 5">
            <a:extLst>
              <a:ext uri="{FF2B5EF4-FFF2-40B4-BE49-F238E27FC236}">
                <a16:creationId xmlns:a16="http://schemas.microsoft.com/office/drawing/2014/main" id="{87AA66D1-AC99-B788-79C4-370E4493437A}"/>
              </a:ext>
            </a:extLst>
          </p:cNvPr>
          <p:cNvPicPr>
            <a:picLocks noChangeAspect="1"/>
          </p:cNvPicPr>
          <p:nvPr/>
        </p:nvPicPr>
        <p:blipFill>
          <a:blip r:embed="rId9"/>
          <a:stretch>
            <a:fillRect/>
          </a:stretch>
        </p:blipFill>
        <p:spPr>
          <a:xfrm>
            <a:off x="253680" y="5398927"/>
            <a:ext cx="1408298" cy="1420491"/>
          </a:xfrm>
          <a:prstGeom prst="rect">
            <a:avLst/>
          </a:prstGeom>
        </p:spPr>
      </p:pic>
    </p:spTree>
    <p:extLst>
      <p:ext uri="{BB962C8B-B14F-4D97-AF65-F5344CB8AC3E}">
        <p14:creationId xmlns:p14="http://schemas.microsoft.com/office/powerpoint/2010/main" val="3447498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7224" y="2892251"/>
            <a:ext cx="6479881" cy="536749"/>
          </a:xfrm>
        </p:spPr>
        <p:txBody>
          <a:bodyPr>
            <a:noAutofit/>
          </a:bodyPr>
          <a:lstStyle/>
          <a:p>
            <a:pPr algn="ctr"/>
            <a:r>
              <a:rPr lang="en-US" sz="5400" b="1" dirty="0">
                <a:solidFill>
                  <a:srgbClr val="002060"/>
                </a:solidFill>
                <a:latin typeface="Times New Roman" panose="02020603050405020304" pitchFamily="18" charset="0"/>
                <a:cs typeface="Times New Roman" panose="02020603050405020304" pitchFamily="18" charset="0"/>
              </a:rPr>
              <a:t>Back-up Slides</a:t>
            </a:r>
          </a:p>
        </p:txBody>
      </p:sp>
      <p:sp>
        <p:nvSpPr>
          <p:cNvPr id="5" name="Slide Number Placeholder 4"/>
          <p:cNvSpPr>
            <a:spLocks noGrp="1"/>
          </p:cNvSpPr>
          <p:nvPr>
            <p:ph type="sldNum" sz="quarter" idx="12"/>
          </p:nvPr>
        </p:nvSpPr>
        <p:spPr/>
        <p:txBody>
          <a:bodyPr/>
          <a:lstStyle/>
          <a:p>
            <a:fld id="{3E6760D5-C8F1-4153-B235-003BFAD3B575}" type="slidenum">
              <a:rPr lang="en-US" smtClean="0"/>
              <a:t>20</a:t>
            </a:fld>
            <a:endParaRPr lang="en-US"/>
          </a:p>
        </p:txBody>
      </p:sp>
    </p:spTree>
    <p:extLst>
      <p:ext uri="{BB962C8B-B14F-4D97-AF65-F5344CB8AC3E}">
        <p14:creationId xmlns:p14="http://schemas.microsoft.com/office/powerpoint/2010/main" val="2728324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9401" y="350261"/>
            <a:ext cx="8698952" cy="954107"/>
          </a:xfrm>
        </p:spPr>
        <p:txBody>
          <a:bodyPr>
            <a:noAutofit/>
          </a:bodyPr>
          <a:lstStyle/>
          <a:p>
            <a:pPr marL="0" marR="0">
              <a:lnSpc>
                <a:spcPct val="115000"/>
              </a:lnSpc>
              <a:spcBef>
                <a:spcPts val="0"/>
              </a:spcBef>
              <a:spcAft>
                <a:spcPts val="0"/>
              </a:spcAft>
            </a:pPr>
            <a:r>
              <a:rPr lang="en-US" sz="2400" b="1" dirty="0">
                <a:effectLst/>
                <a:latin typeface="Georgia" panose="02040502050405020303" pitchFamily="18" charset="0"/>
                <a:ea typeface="Times New Roman" panose="02020603050405020304" pitchFamily="18" charset="0"/>
              </a:rPr>
              <a:t>Subsurface Geochemical Rock-Fluid Reaction in Caney Shale of Southern Oklahoma </a:t>
            </a:r>
            <a:endParaRPr lang="en-US" sz="2400" dirty="0">
              <a:effectLst/>
              <a:latin typeface="Georgia" panose="02040502050405020303" pitchFamily="18" charset="0"/>
              <a:ea typeface="Times New Roman" panose="02020603050405020304" pitchFamily="18" charset="0"/>
            </a:endParaRPr>
          </a:p>
        </p:txBody>
      </p:sp>
      <p:sp>
        <p:nvSpPr>
          <p:cNvPr id="4" name="TextBox 3"/>
          <p:cNvSpPr txBox="1"/>
          <p:nvPr/>
        </p:nvSpPr>
        <p:spPr>
          <a:xfrm>
            <a:off x="3037559" y="1696448"/>
            <a:ext cx="6175332" cy="821828"/>
          </a:xfrm>
          <a:prstGeom prst="rect">
            <a:avLst/>
          </a:prstGeom>
          <a:noFill/>
        </p:spPr>
        <p:txBody>
          <a:bodyPr wrap="square" rtlCol="0">
            <a:spAutoFit/>
          </a:bodyPr>
          <a:lstStyle/>
          <a:p>
            <a:pPr algn="ctr">
              <a:lnSpc>
                <a:spcPct val="200000"/>
              </a:lnSpc>
            </a:pPr>
            <a:r>
              <a:rPr lang="en-US" sz="2800" b="1" dirty="0">
                <a:solidFill>
                  <a:srgbClr val="FFC000">
                    <a:lumMod val="50000"/>
                  </a:srgbClr>
                </a:solidFill>
                <a:latin typeface="Georgia" panose="02040502050405020303" pitchFamily="18" charset="0"/>
                <a:cs typeface="Times New Roman" panose="02020603050405020304" pitchFamily="18" charset="0"/>
              </a:rPr>
              <a:t>Presenter: Gabriel Awejori</a:t>
            </a:r>
          </a:p>
        </p:txBody>
      </p:sp>
      <p:sp>
        <p:nvSpPr>
          <p:cNvPr id="5" name="TextBox 4"/>
          <p:cNvSpPr txBox="1"/>
          <p:nvPr/>
        </p:nvSpPr>
        <p:spPr>
          <a:xfrm>
            <a:off x="488512" y="2817821"/>
            <a:ext cx="11273425" cy="3339376"/>
          </a:xfrm>
          <a:prstGeom prst="rect">
            <a:avLst/>
          </a:prstGeom>
          <a:noFill/>
          <a:ln>
            <a:solidFill>
              <a:schemeClr val="bg1"/>
            </a:solidFill>
          </a:ln>
        </p:spPr>
        <p:txBody>
          <a:bodyPr wrap="square" rtlCol="0">
            <a:spAutoFit/>
          </a:bodyPr>
          <a:lstStyle/>
          <a:p>
            <a:pPr marL="0" marR="0" algn="ctr">
              <a:lnSpc>
                <a:spcPct val="150000"/>
              </a:lnSpc>
              <a:spcAft>
                <a:spcPts val="1200"/>
              </a:spcAft>
            </a:pPr>
            <a:r>
              <a:rPr lang="en-US" sz="1800" b="1" dirty="0">
                <a:effectLst/>
                <a:latin typeface="Georgia" panose="02040502050405020303" pitchFamily="18" charset="0"/>
                <a:ea typeface="Times New Roman" panose="02020603050405020304" pitchFamily="18" charset="0"/>
              </a:rPr>
              <a:t>Gabriel Awejori</a:t>
            </a:r>
            <a:r>
              <a:rPr lang="en-US" sz="1800" b="1" baseline="30000" dirty="0">
                <a:effectLst/>
                <a:latin typeface="Georgia" panose="02040502050405020303" pitchFamily="18" charset="0"/>
                <a:ea typeface="Times New Roman" panose="02020603050405020304" pitchFamily="18" charset="0"/>
              </a:rPr>
              <a:t>1</a:t>
            </a:r>
            <a:r>
              <a:rPr lang="en-US" sz="1800" b="1" dirty="0">
                <a:effectLst/>
                <a:latin typeface="Georgia" panose="02040502050405020303" pitchFamily="18" charset="0"/>
                <a:ea typeface="Times New Roman" panose="02020603050405020304" pitchFamily="18" charset="0"/>
              </a:rPr>
              <a:t>, </a:t>
            </a:r>
            <a:r>
              <a:rPr lang="en-US" sz="1800" b="1" dirty="0" err="1">
                <a:effectLst/>
                <a:latin typeface="Georgia" panose="02040502050405020303" pitchFamily="18" charset="0"/>
                <a:ea typeface="Times New Roman" panose="02020603050405020304" pitchFamily="18" charset="0"/>
              </a:rPr>
              <a:t>Wenming</a:t>
            </a:r>
            <a:r>
              <a:rPr lang="en-US" sz="1800" b="1" dirty="0">
                <a:effectLst/>
                <a:latin typeface="Georgia" panose="02040502050405020303" pitchFamily="18" charset="0"/>
                <a:ea typeface="Times New Roman" panose="02020603050405020304" pitchFamily="18" charset="0"/>
              </a:rPr>
              <a:t> Dong</a:t>
            </a:r>
            <a:r>
              <a:rPr lang="en-US" sz="1800" b="1" baseline="30000" dirty="0">
                <a:effectLst/>
                <a:latin typeface="Georgia" panose="02040502050405020303" pitchFamily="18" charset="0"/>
                <a:ea typeface="Times New Roman" panose="02020603050405020304" pitchFamily="18" charset="0"/>
              </a:rPr>
              <a:t>2</a:t>
            </a:r>
            <a:r>
              <a:rPr lang="en-US" sz="1800" b="1" dirty="0">
                <a:effectLst/>
                <a:latin typeface="Georgia" panose="02040502050405020303" pitchFamily="18" charset="0"/>
                <a:ea typeface="Times New Roman" panose="02020603050405020304" pitchFamily="18" charset="0"/>
              </a:rPr>
              <a:t>, Christine Doughty</a:t>
            </a:r>
            <a:r>
              <a:rPr lang="en-US" sz="1800" b="1" baseline="30000" dirty="0">
                <a:effectLst/>
                <a:latin typeface="Georgia" panose="02040502050405020303" pitchFamily="18" charset="0"/>
                <a:ea typeface="Times New Roman" panose="02020603050405020304" pitchFamily="18" charset="0"/>
              </a:rPr>
              <a:t>2</a:t>
            </a:r>
            <a:r>
              <a:rPr lang="en-US" sz="1800" b="1" dirty="0">
                <a:effectLst/>
                <a:latin typeface="Georgia" panose="02040502050405020303" pitchFamily="18" charset="0"/>
                <a:ea typeface="Times New Roman" panose="02020603050405020304" pitchFamily="18" charset="0"/>
              </a:rPr>
              <a:t>, Nicolas Spycher</a:t>
            </a:r>
            <a:r>
              <a:rPr lang="en-US" sz="1800" b="1" baseline="30000" dirty="0">
                <a:effectLst/>
                <a:latin typeface="Georgia" panose="02040502050405020303" pitchFamily="18" charset="0"/>
                <a:ea typeface="Times New Roman" panose="02020603050405020304" pitchFamily="18" charset="0"/>
              </a:rPr>
              <a:t>2</a:t>
            </a:r>
            <a:r>
              <a:rPr lang="en-US" sz="1800" b="1" dirty="0">
                <a:effectLst/>
                <a:latin typeface="Georgia" panose="02040502050405020303" pitchFamily="18" charset="0"/>
                <a:ea typeface="Times New Roman" panose="02020603050405020304" pitchFamily="18" charset="0"/>
              </a:rPr>
              <a:t>, </a:t>
            </a:r>
            <a:r>
              <a:rPr lang="en-US" sz="1800" b="1" dirty="0" err="1">
                <a:effectLst/>
                <a:latin typeface="Georgia" panose="02040502050405020303" pitchFamily="18" charset="0"/>
                <a:ea typeface="Times New Roman" panose="02020603050405020304" pitchFamily="18" charset="0"/>
              </a:rPr>
              <a:t>Fengyang</a:t>
            </a:r>
            <a:r>
              <a:rPr lang="en-US" sz="1800" b="1" dirty="0">
                <a:effectLst/>
                <a:latin typeface="Georgia" panose="02040502050405020303" pitchFamily="18" charset="0"/>
                <a:ea typeface="Times New Roman" panose="02020603050405020304" pitchFamily="18" charset="0"/>
              </a:rPr>
              <a:t> Xiong</a:t>
            </a:r>
            <a:r>
              <a:rPr lang="en-US" sz="1800" b="1" baseline="30000" dirty="0">
                <a:effectLst/>
                <a:latin typeface="Georgia" panose="02040502050405020303" pitchFamily="18" charset="0"/>
                <a:ea typeface="Times New Roman" panose="02020603050405020304" pitchFamily="18" charset="0"/>
              </a:rPr>
              <a:t>1</a:t>
            </a:r>
            <a:r>
              <a:rPr lang="en-US" sz="1800" b="1" dirty="0">
                <a:effectLst/>
                <a:latin typeface="Georgia" panose="02040502050405020303" pitchFamily="18" charset="0"/>
                <a:ea typeface="Times New Roman" panose="02020603050405020304" pitchFamily="18" charset="0"/>
              </a:rPr>
              <a:t>, and </a:t>
            </a:r>
            <a:r>
              <a:rPr lang="en-US" sz="1800" b="1" dirty="0" err="1">
                <a:effectLst/>
                <a:latin typeface="Georgia" panose="02040502050405020303" pitchFamily="18" charset="0"/>
                <a:ea typeface="Times New Roman" panose="02020603050405020304" pitchFamily="18" charset="0"/>
              </a:rPr>
              <a:t>Mileva</a:t>
            </a:r>
            <a:r>
              <a:rPr lang="en-US" sz="1800" b="1" dirty="0">
                <a:effectLst/>
                <a:latin typeface="Georgia" panose="02040502050405020303" pitchFamily="18" charset="0"/>
                <a:ea typeface="Times New Roman" panose="02020603050405020304" pitchFamily="18" charset="0"/>
              </a:rPr>
              <a:t> Radonjic</a:t>
            </a:r>
            <a:r>
              <a:rPr lang="en-US" sz="1800" b="1" baseline="30000" dirty="0">
                <a:effectLst/>
                <a:latin typeface="Georgia" panose="02040502050405020303" pitchFamily="18" charset="0"/>
                <a:ea typeface="Times New Roman" panose="02020603050405020304" pitchFamily="18" charset="0"/>
              </a:rPr>
              <a:t>1,3*</a:t>
            </a:r>
          </a:p>
          <a:p>
            <a:pPr algn="ctr">
              <a:lnSpc>
                <a:spcPct val="150000"/>
              </a:lnSpc>
            </a:pPr>
            <a:r>
              <a:rPr lang="en-US" sz="1400" baseline="30000" dirty="0">
                <a:solidFill>
                  <a:prstClr val="black"/>
                </a:solidFill>
                <a:latin typeface="Georgia" panose="02040502050405020303" pitchFamily="18" charset="0"/>
                <a:cs typeface="Times New Roman" panose="02020603050405020304" pitchFamily="18" charset="0"/>
              </a:rPr>
              <a:t>1</a:t>
            </a:r>
            <a:r>
              <a:rPr lang="en-US" sz="1400" dirty="0">
                <a:solidFill>
                  <a:prstClr val="black"/>
                </a:solidFill>
                <a:latin typeface="Georgia" panose="02040502050405020303" pitchFamily="18" charset="0"/>
                <a:cs typeface="Times New Roman" panose="02020603050405020304" pitchFamily="18" charset="0"/>
              </a:rPr>
              <a:t>Hydraulic Barrier Materials and </a:t>
            </a:r>
            <a:r>
              <a:rPr lang="en-US" sz="1400" dirty="0" err="1">
                <a:solidFill>
                  <a:prstClr val="black"/>
                </a:solidFill>
                <a:latin typeface="Georgia" panose="02040502050405020303" pitchFamily="18" charset="0"/>
                <a:cs typeface="Times New Roman" panose="02020603050405020304" pitchFamily="18" charset="0"/>
              </a:rPr>
              <a:t>Geomimicry</a:t>
            </a:r>
            <a:r>
              <a:rPr lang="en-US" sz="1400" dirty="0">
                <a:solidFill>
                  <a:prstClr val="black"/>
                </a:solidFill>
                <a:latin typeface="Georgia" panose="02040502050405020303" pitchFamily="18" charset="0"/>
                <a:cs typeface="Times New Roman" panose="02020603050405020304" pitchFamily="18" charset="0"/>
              </a:rPr>
              <a:t> Lab, School of Chemical Engineering, Oklahoma State University, Stillwater, Oklahoma, USA</a:t>
            </a:r>
          </a:p>
          <a:p>
            <a:pPr algn="ctr">
              <a:lnSpc>
                <a:spcPct val="150000"/>
              </a:lnSpc>
            </a:pPr>
            <a:r>
              <a:rPr lang="en-US" sz="1400" baseline="30000" dirty="0">
                <a:effectLst/>
                <a:latin typeface="Georgia" panose="02040502050405020303" pitchFamily="18" charset="0"/>
                <a:ea typeface="Times New Roman" panose="02020603050405020304" pitchFamily="18" charset="0"/>
              </a:rPr>
              <a:t>2</a:t>
            </a:r>
            <a:r>
              <a:rPr lang="en-US" sz="1400" dirty="0">
                <a:solidFill>
                  <a:srgbClr val="000000"/>
                </a:solidFill>
                <a:effectLst/>
                <a:latin typeface="Georgia" panose="02040502050405020303" pitchFamily="18" charset="0"/>
                <a:ea typeface="Times New Roman" panose="02020603050405020304" pitchFamily="18" charset="0"/>
              </a:rPr>
              <a:t>Energy Geosciences Division, Lawrence Berkeley National Laboratory, 1 Cyclotron Road, Berkeley, CA 94720, USA</a:t>
            </a:r>
            <a:endParaRPr lang="en-US" sz="1400" dirty="0">
              <a:effectLst/>
              <a:latin typeface="Georgia" panose="02040502050405020303" pitchFamily="18" charset="0"/>
              <a:ea typeface="Times New Roman" panose="02020603050405020304" pitchFamily="18" charset="0"/>
            </a:endParaRPr>
          </a:p>
          <a:p>
            <a:pPr algn="ctr">
              <a:lnSpc>
                <a:spcPct val="150000"/>
              </a:lnSpc>
            </a:pPr>
            <a:r>
              <a:rPr lang="en-US" sz="1400" baseline="30000" dirty="0">
                <a:effectLst/>
                <a:latin typeface="Georgia" panose="02040502050405020303" pitchFamily="18" charset="0"/>
                <a:ea typeface="Times New Roman" panose="02020603050405020304" pitchFamily="18" charset="0"/>
              </a:rPr>
              <a:t>3</a:t>
            </a:r>
            <a:r>
              <a:rPr lang="en-US" sz="1400" dirty="0">
                <a:effectLst/>
                <a:latin typeface="Georgia" panose="02040502050405020303" pitchFamily="18" charset="0"/>
                <a:ea typeface="Times New Roman" panose="02020603050405020304" pitchFamily="18" charset="0"/>
              </a:rPr>
              <a:t>Boone Pickens School of Geology, Oklahoma State University, Stillwater, OK 74078, USA</a:t>
            </a:r>
          </a:p>
          <a:p>
            <a:pPr algn="ctr"/>
            <a:endParaRPr lang="en-US" sz="1200" dirty="0">
              <a:effectLst/>
              <a:latin typeface="Georgia" panose="02040502050405020303" pitchFamily="18" charset="0"/>
              <a:ea typeface="Times New Roman" panose="02020603050405020304" pitchFamily="18" charset="0"/>
            </a:endParaRPr>
          </a:p>
          <a:p>
            <a:pPr algn="ctr"/>
            <a:endParaRPr lang="en-US" sz="2000" b="1" dirty="0">
              <a:solidFill>
                <a:srgbClr val="FFC000">
                  <a:lumMod val="50000"/>
                </a:srgbClr>
              </a:solidFill>
              <a:latin typeface="Cambria" panose="02040503050406030204" pitchFamily="18" charset="0"/>
              <a:ea typeface="Cambria" panose="02040503050406030204" pitchFamily="18" charset="0"/>
            </a:endParaRPr>
          </a:p>
          <a:p>
            <a:pPr algn="ctr"/>
            <a:r>
              <a:rPr lang="en-US" b="1" dirty="0">
                <a:latin typeface="Georgia" panose="02040502050405020303" pitchFamily="18" charset="0"/>
                <a:ea typeface="Cambria" panose="02040503050406030204" pitchFamily="18" charset="0"/>
              </a:rPr>
              <a:t>American Geophysical Union (2023), San Francisco, CA</a:t>
            </a:r>
            <a:endParaRPr lang="en-US" sz="1100" dirty="0">
              <a:latin typeface="Georgia" panose="02040502050405020303" pitchFamily="18" charset="0"/>
              <a:cs typeface="Times New Roman" panose="02020603050405020304" pitchFamily="18" charset="0"/>
            </a:endParaRPr>
          </a:p>
          <a:p>
            <a:pPr algn="ctr"/>
            <a:endParaRPr lang="en-US" sz="1400" b="1"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endParaRPr>
          </a:p>
          <a:p>
            <a:pPr algn="ctr"/>
            <a:endParaRPr lang="en-US" sz="1400" dirty="0">
              <a:solidFill>
                <a:prstClr val="black"/>
              </a:solidFill>
              <a:latin typeface="Georgia" panose="02040502050405020303" pitchFamily="18" charset="0"/>
              <a:cs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374355" y="275955"/>
            <a:ext cx="1195046" cy="1205393"/>
          </a:xfrm>
          <a:prstGeom prst="rect">
            <a:avLst/>
          </a:prstGeom>
        </p:spPr>
      </p:pic>
      <p:sp>
        <p:nvSpPr>
          <p:cNvPr id="3" name="TextBox 2"/>
          <p:cNvSpPr txBox="1"/>
          <p:nvPr/>
        </p:nvSpPr>
        <p:spPr>
          <a:xfrm>
            <a:off x="459287" y="6211669"/>
            <a:ext cx="11273425" cy="646331"/>
          </a:xfrm>
          <a:prstGeom prst="rect">
            <a:avLst/>
          </a:prstGeom>
          <a:noFill/>
        </p:spPr>
        <p:txBody>
          <a:bodyPr wrap="square" rtlCol="0">
            <a:spAutoFit/>
          </a:bodyPr>
          <a:lstStyle/>
          <a:p>
            <a:pPr algn="ctr"/>
            <a:r>
              <a:rPr lang="en-US" sz="1200" b="1"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DOE Award DE-FE0031776 from the Office of Fossil Energy in Partnership with  </a:t>
            </a:r>
            <a:r>
              <a:rPr lang="en-US" sz="1200" dirty="0">
                <a:solidFill>
                  <a:srgbClr val="ED7D31">
                    <a:lumMod val="75000"/>
                  </a:srgbClr>
                </a:solidFill>
                <a:latin typeface="Georgia" panose="02040502050405020303" pitchFamily="18" charset="0"/>
                <a:ea typeface="Times New Roman" panose="02020603050405020304" pitchFamily="18" charset="0"/>
                <a:cs typeface="Times New Roman" panose="02020603050405020304" pitchFamily="18" charset="0"/>
              </a:rPr>
              <a:t>industry partner, OGS, OSU Geology, OSU Chem. Engineering, University of Pittsburgh, Lawrence Berkeley National Lab and DOE NETL.</a:t>
            </a:r>
            <a:endParaRPr lang="en-US" sz="1200" dirty="0">
              <a:solidFill>
                <a:srgbClr val="ED7D31">
                  <a:lumMod val="75000"/>
                </a:srgbClr>
              </a:solidFill>
              <a:latin typeface="Georgia" panose="02040502050405020303" pitchFamily="18" charset="0"/>
              <a:cs typeface="Times New Roman" panose="02020603050405020304" pitchFamily="18" charset="0"/>
            </a:endParaRPr>
          </a:p>
          <a:p>
            <a:pPr algn="ctr"/>
            <a:endParaRPr lang="en-US" sz="1200" b="1" dirty="0">
              <a:solidFill>
                <a:srgbClr val="FFC000">
                  <a:lumMod val="50000"/>
                </a:srgbClr>
              </a:solidFill>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E7DE15DD-96A7-FD06-9D37-8ECEEDE0B7E2}"/>
              </a:ext>
            </a:extLst>
          </p:cNvPr>
          <p:cNvPicPr>
            <a:picLocks noChangeAspect="1"/>
          </p:cNvPicPr>
          <p:nvPr/>
        </p:nvPicPr>
        <p:blipFill>
          <a:blip r:embed="rId2"/>
          <a:stretch>
            <a:fillRect/>
          </a:stretch>
        </p:blipFill>
        <p:spPr>
          <a:xfrm>
            <a:off x="10268353" y="275955"/>
            <a:ext cx="1195046" cy="1205393"/>
          </a:xfrm>
          <a:prstGeom prst="rect">
            <a:avLst/>
          </a:prstGeom>
        </p:spPr>
      </p:pic>
    </p:spTree>
    <p:extLst>
      <p:ext uri="{BB962C8B-B14F-4D97-AF65-F5344CB8AC3E}">
        <p14:creationId xmlns:p14="http://schemas.microsoft.com/office/powerpoint/2010/main" val="5043009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9437" y="216263"/>
            <a:ext cx="5036507" cy="536749"/>
          </a:xfrm>
        </p:spPr>
        <p:txBody>
          <a:bodyPr>
            <a:normAutofit/>
          </a:bodyPr>
          <a:lstStyle/>
          <a:p>
            <a:r>
              <a:rPr lang="en-US" sz="2400" b="1" dirty="0">
                <a:solidFill>
                  <a:srgbClr val="002060"/>
                </a:solidFill>
                <a:latin typeface="Georgia" panose="02040502050405020303" pitchFamily="18" charset="0"/>
                <a:cs typeface="Times New Roman" panose="02020603050405020304" pitchFamily="18" charset="0"/>
              </a:rPr>
              <a:t>ACKNOWLEDGEMENTS</a:t>
            </a:r>
          </a:p>
        </p:txBody>
      </p:sp>
      <p:sp>
        <p:nvSpPr>
          <p:cNvPr id="3" name="Content Placeholder 2"/>
          <p:cNvSpPr>
            <a:spLocks noGrp="1"/>
          </p:cNvSpPr>
          <p:nvPr>
            <p:ph idx="1"/>
          </p:nvPr>
        </p:nvSpPr>
        <p:spPr>
          <a:xfrm>
            <a:off x="838200" y="1438623"/>
            <a:ext cx="10515600" cy="4598174"/>
          </a:xfrm>
          <a:solidFill>
            <a:schemeClr val="bg1"/>
          </a:solidFill>
          <a:ln>
            <a:solidFill>
              <a:schemeClr val="bg1"/>
            </a:solidFill>
          </a:ln>
        </p:spPr>
        <p:txBody>
          <a:bodyPr>
            <a:normAutofit/>
          </a:bodyPr>
          <a:lstStyle/>
          <a:p>
            <a:pPr marL="0" indent="0" algn="ctr">
              <a:lnSpc>
                <a:spcPct val="100000"/>
              </a:lnSpc>
              <a:buNone/>
            </a:pPr>
            <a:r>
              <a:rPr lang="en-US" sz="2200" dirty="0">
                <a:latin typeface="Georgia" panose="02040502050405020303" pitchFamily="18" charset="0"/>
                <a:cs typeface="Times New Roman" panose="02020603050405020304" pitchFamily="18" charset="0"/>
              </a:rPr>
              <a:t>The authors acknowledge:</a:t>
            </a:r>
          </a:p>
          <a:p>
            <a:pPr marL="0" indent="0" algn="ctr">
              <a:lnSpc>
                <a:spcPct val="100000"/>
              </a:lnSpc>
              <a:buNone/>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DOE Award DE-FE0031776 from the Office of Fossil Energy’s, Oil and Natural Gas Program, U.S. Department of Energy</a:t>
            </a: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Lisa Whitworth and Brent Johnson of Oklahoma State University Microscopy Laboratory </a:t>
            </a:r>
            <a:r>
              <a:rPr lang="en-US" sz="2000" dirty="0">
                <a:latin typeface="Georgia" panose="02040502050405020303" pitchFamily="18" charset="0"/>
              </a:rPr>
              <a:t>for the support during data acquisition</a:t>
            </a:r>
            <a:endParaRPr lang="en-US" sz="2000" dirty="0">
              <a:latin typeface="Georgia" panose="02040502050405020303" pitchFamily="18" charset="0"/>
              <a:cs typeface="Times New Roman" panose="02020603050405020304" pitchFamily="18" charset="0"/>
            </a:endParaRPr>
          </a:p>
          <a:p>
            <a:pPr algn="ctr">
              <a:lnSpc>
                <a:spcPct val="100000"/>
              </a:lnSpc>
            </a:pPr>
            <a:endParaRPr lang="en-US" sz="1000" dirty="0">
              <a:latin typeface="Georgia" panose="02040502050405020303" pitchFamily="18" charset="0"/>
              <a:cs typeface="Times New Roman" panose="02020603050405020304" pitchFamily="18" charset="0"/>
            </a:endParaRPr>
          </a:p>
          <a:p>
            <a:pPr marL="0" indent="0" algn="ctr">
              <a:lnSpc>
                <a:spcPct val="100000"/>
              </a:lnSpc>
              <a:buNone/>
            </a:pPr>
            <a:r>
              <a:rPr lang="en-US" sz="2000" dirty="0">
                <a:latin typeface="Georgia" panose="02040502050405020303" pitchFamily="18" charset="0"/>
                <a:cs typeface="Times New Roman" panose="02020603050405020304" pitchFamily="18" charset="0"/>
              </a:rPr>
              <a:t>Our industry partners for providing materials and Caney well production histories. </a:t>
            </a:r>
          </a:p>
          <a:p>
            <a:pPr marL="0" indent="0" algn="ctr">
              <a:lnSpc>
                <a:spcPct val="100000"/>
              </a:lnSpc>
              <a:buNone/>
            </a:pPr>
            <a:endParaRPr lang="en-US" sz="1000" dirty="0">
              <a:latin typeface="Georgia" panose="02040502050405020303" pitchFamily="18" charset="0"/>
            </a:endParaRPr>
          </a:p>
          <a:p>
            <a:pPr marL="0" indent="0" algn="ctr">
              <a:lnSpc>
                <a:spcPct val="200000"/>
              </a:lnSpc>
              <a:buNone/>
            </a:pPr>
            <a:endParaRPr lang="en-US" dirty="0"/>
          </a:p>
        </p:txBody>
      </p:sp>
      <p:sp>
        <p:nvSpPr>
          <p:cNvPr id="5" name="Slide Number Placeholder 4"/>
          <p:cNvSpPr>
            <a:spLocks noGrp="1"/>
          </p:cNvSpPr>
          <p:nvPr>
            <p:ph type="sldNum" sz="quarter" idx="12"/>
          </p:nvPr>
        </p:nvSpPr>
        <p:spPr/>
        <p:txBody>
          <a:bodyPr/>
          <a:lstStyle/>
          <a:p>
            <a:fld id="{3E6760D5-C8F1-4153-B235-003BFAD3B575}" type="slidenum">
              <a:rPr lang="en-US" smtClean="0"/>
              <a:t>22</a:t>
            </a:fld>
            <a:endParaRPr lang="en-US"/>
          </a:p>
        </p:txBody>
      </p:sp>
    </p:spTree>
    <p:extLst>
      <p:ext uri="{BB962C8B-B14F-4D97-AF65-F5344CB8AC3E}">
        <p14:creationId xmlns:p14="http://schemas.microsoft.com/office/powerpoint/2010/main" val="330561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71AEC0E5-5429-3504-A624-90038A8FC9C5}"/>
              </a:ext>
            </a:extLst>
          </p:cNvPr>
          <p:cNvSpPr>
            <a:spLocks noGrp="1"/>
          </p:cNvSpPr>
          <p:nvPr>
            <p:ph type="title"/>
          </p:nvPr>
        </p:nvSpPr>
        <p:spPr>
          <a:xfrm>
            <a:off x="3610013" y="10114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DISCUSSION  </a:t>
            </a:r>
          </a:p>
        </p:txBody>
      </p:sp>
      <p:sp>
        <p:nvSpPr>
          <p:cNvPr id="3" name="TextBox 2">
            <a:extLst>
              <a:ext uri="{FF2B5EF4-FFF2-40B4-BE49-F238E27FC236}">
                <a16:creationId xmlns:a16="http://schemas.microsoft.com/office/drawing/2014/main" id="{8D3F0A1F-CDD9-A791-0F50-D357CE1EEB45}"/>
              </a:ext>
            </a:extLst>
          </p:cNvPr>
          <p:cNvSpPr txBox="1"/>
          <p:nvPr/>
        </p:nvSpPr>
        <p:spPr>
          <a:xfrm>
            <a:off x="297217" y="754816"/>
            <a:ext cx="11191164" cy="5601533"/>
          </a:xfrm>
          <a:prstGeom prst="rect">
            <a:avLst/>
          </a:prstGeom>
          <a:noFill/>
        </p:spPr>
        <p:txBody>
          <a:bodyPr wrap="square">
            <a:spAutoFit/>
          </a:bodyPr>
          <a:lstStyle/>
          <a:p>
            <a:pPr marL="0" marR="0" algn="just">
              <a:spcBef>
                <a:spcPts val="0"/>
              </a:spcBef>
              <a:spcAft>
                <a:spcPts val="0"/>
              </a:spcAft>
            </a:pPr>
            <a:r>
              <a:rPr lang="en-US" dirty="0">
                <a:solidFill>
                  <a:srgbClr val="000000"/>
                </a:solidFill>
                <a:effectLst/>
                <a:latin typeface="Georgia" panose="02040502050405020303" pitchFamily="18" charset="0"/>
                <a:ea typeface="Times New Roman" panose="02020603050405020304" pitchFamily="18" charset="0"/>
              </a:rPr>
              <a:t>Trends from mineralogy and effluent analyses reveal significant changes to original compositions of both rocks and fluids</a:t>
            </a:r>
          </a:p>
          <a:p>
            <a:pPr marL="0" marR="0" algn="just">
              <a:spcBef>
                <a:spcPts val="0"/>
              </a:spcBef>
              <a:spcAft>
                <a:spcPts val="0"/>
              </a:spcAft>
            </a:pPr>
            <a:endParaRPr lang="en-US"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dirty="0">
                <a:solidFill>
                  <a:srgbClr val="000000"/>
                </a:solidFill>
                <a:effectLst/>
                <a:latin typeface="Georgia" panose="02040502050405020303" pitchFamily="18" charset="0"/>
                <a:ea typeface="Times New Roman" panose="02020603050405020304" pitchFamily="18" charset="0"/>
              </a:rPr>
              <a:t>Breakdown of pyrites, carbonates and feldspars leads to increase of elemental con</a:t>
            </a:r>
            <a:r>
              <a:rPr lang="en-US" dirty="0">
                <a:solidFill>
                  <a:srgbClr val="000000"/>
                </a:solidFill>
                <a:latin typeface="Georgia" panose="02040502050405020303" pitchFamily="18" charset="0"/>
                <a:ea typeface="Times New Roman" panose="02020603050405020304" pitchFamily="18" charset="0"/>
              </a:rPr>
              <a:t>centrations in effluents and in the long-term will aid precipitation of new minerals especially sulfates and carbonates form scales and that are detrimental to reservoir permeability</a:t>
            </a:r>
            <a:endParaRPr lang="en-US"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endParaRPr lang="en-US" sz="1600" dirty="0">
              <a:solidFill>
                <a:srgbClr val="000000"/>
              </a:solidFill>
              <a:effectLst/>
              <a:latin typeface="Georgia" panose="02040502050405020303" pitchFamily="18" charset="0"/>
              <a:ea typeface="Times New Roman" panose="02020603050405020304" pitchFamily="18" charset="0"/>
            </a:endParaRPr>
          </a:p>
          <a:p>
            <a:pPr algn="just"/>
            <a:r>
              <a:rPr lang="en-US" dirty="0">
                <a:solidFill>
                  <a:srgbClr val="000000"/>
                </a:solidFill>
                <a:latin typeface="Georgia" panose="02040502050405020303" pitchFamily="18" charset="0"/>
                <a:ea typeface="Times New Roman" panose="02020603050405020304" pitchFamily="18" charset="0"/>
              </a:rPr>
              <a:t>At high pH, </a:t>
            </a:r>
            <a:r>
              <a:rPr lang="en-US" dirty="0" err="1">
                <a:solidFill>
                  <a:srgbClr val="000000"/>
                </a:solidFill>
                <a:effectLst/>
                <a:latin typeface="Georgia" panose="02040502050405020303" pitchFamily="18" charset="0"/>
                <a:ea typeface="Times New Roman" panose="02020603050405020304" pitchFamily="18" charset="0"/>
              </a:rPr>
              <a:t>illite</a:t>
            </a:r>
            <a:r>
              <a:rPr lang="en-US" dirty="0">
                <a:solidFill>
                  <a:srgbClr val="000000"/>
                </a:solidFill>
                <a:effectLst/>
                <a:latin typeface="Georgia" panose="02040502050405020303" pitchFamily="18" charset="0"/>
                <a:ea typeface="Times New Roman" panose="02020603050405020304" pitchFamily="18" charset="0"/>
              </a:rPr>
              <a:t> becomes unstable and is deflocculated and dispersed, causing clay fines migration</a:t>
            </a:r>
            <a:r>
              <a:rPr lang="en-US" dirty="0">
                <a:solidFill>
                  <a:srgbClr val="000000"/>
                </a:solidFill>
                <a:latin typeface="Georgia" panose="02040502050405020303" pitchFamily="18" charset="0"/>
                <a:ea typeface="Times New Roman" panose="02020603050405020304" pitchFamily="18" charset="0"/>
              </a:rPr>
              <a:t>. The trends of </a:t>
            </a:r>
            <a:r>
              <a:rPr lang="en-US" dirty="0">
                <a:solidFill>
                  <a:srgbClr val="000000"/>
                </a:solidFill>
                <a:effectLst/>
                <a:latin typeface="Georgia" panose="02040502050405020303" pitchFamily="18" charset="0"/>
                <a:ea typeface="Times New Roman" panose="02020603050405020304" pitchFamily="18" charset="0"/>
              </a:rPr>
              <a:t>fluids pH during the reaction shows upward trajectory suggesting the potential of clay fines migration over the long-term</a:t>
            </a:r>
          </a:p>
          <a:p>
            <a:pPr marL="0" marR="0" algn="just">
              <a:spcBef>
                <a:spcPts val="0"/>
              </a:spcBef>
              <a:spcAft>
                <a:spcPts val="0"/>
              </a:spcAft>
            </a:pPr>
            <a:endParaRPr lang="en-US" dirty="0">
              <a:solidFill>
                <a:srgbClr val="000000"/>
              </a:solidFill>
              <a:latin typeface="Georgia" panose="02040502050405020303" pitchFamily="18" charset="0"/>
              <a:ea typeface="Times New Roman" panose="02020603050405020304" pitchFamily="18" charset="0"/>
            </a:endParaRPr>
          </a:p>
          <a:p>
            <a:pPr algn="just"/>
            <a:r>
              <a:rPr lang="en-US" dirty="0">
                <a:solidFill>
                  <a:srgbClr val="000000"/>
                </a:solidFill>
                <a:effectLst/>
                <a:latin typeface="Georgia" panose="02040502050405020303" pitchFamily="18" charset="0"/>
                <a:ea typeface="Times New Roman" panose="02020603050405020304" pitchFamily="18" charset="0"/>
              </a:rPr>
              <a:t>The trends observed from the results show high rate of dissolution of brittle minerals (quartz, pyrite, feldspar) compared to ductile minerals (</a:t>
            </a:r>
            <a:r>
              <a:rPr lang="en-US" dirty="0" err="1">
                <a:solidFill>
                  <a:srgbClr val="000000"/>
                </a:solidFill>
                <a:effectLst/>
                <a:latin typeface="Georgia" panose="02040502050405020303" pitchFamily="18" charset="0"/>
                <a:ea typeface="Times New Roman" panose="02020603050405020304" pitchFamily="18" charset="0"/>
              </a:rPr>
              <a:t>illite</a:t>
            </a:r>
            <a:r>
              <a:rPr lang="en-US" dirty="0">
                <a:solidFill>
                  <a:srgbClr val="000000"/>
                </a:solidFill>
                <a:effectLst/>
                <a:latin typeface="Georgia" panose="02040502050405020303" pitchFamily="18" charset="0"/>
                <a:ea typeface="Times New Roman" panose="02020603050405020304" pitchFamily="18" charset="0"/>
              </a:rPr>
              <a:t>) thus transforming an initially brittle rock into a ductile rock</a:t>
            </a:r>
          </a:p>
          <a:p>
            <a:pPr algn="just"/>
            <a:endParaRPr lang="en-US" dirty="0">
              <a:solidFill>
                <a:srgbClr val="000000"/>
              </a:solidFill>
              <a:latin typeface="Georgia" panose="02040502050405020303" pitchFamily="18" charset="0"/>
              <a:ea typeface="Times New Roman" panose="02020603050405020304" pitchFamily="18" charset="0"/>
            </a:endParaRPr>
          </a:p>
          <a:p>
            <a:pPr algn="just"/>
            <a:r>
              <a:rPr lang="en-US" dirty="0">
                <a:solidFill>
                  <a:srgbClr val="000000"/>
                </a:solidFill>
                <a:effectLst/>
                <a:latin typeface="Georgia" panose="02040502050405020303" pitchFamily="18" charset="0"/>
                <a:ea typeface="Times New Roman" panose="02020603050405020304" pitchFamily="18" charset="0"/>
              </a:rPr>
              <a:t>Feldspar dissolution is proposed as a precursor to the formation of </a:t>
            </a:r>
            <a:r>
              <a:rPr lang="en-US" dirty="0" err="1">
                <a:solidFill>
                  <a:srgbClr val="000000"/>
                </a:solidFill>
                <a:effectLst/>
                <a:latin typeface="Georgia" panose="02040502050405020303" pitchFamily="18" charset="0"/>
                <a:ea typeface="Times New Roman" panose="02020603050405020304" pitchFamily="18" charset="0"/>
              </a:rPr>
              <a:t>illite</a:t>
            </a:r>
            <a:r>
              <a:rPr lang="en-US" dirty="0">
                <a:solidFill>
                  <a:srgbClr val="000000"/>
                </a:solidFill>
                <a:effectLst/>
                <a:latin typeface="Georgia" panose="02040502050405020303" pitchFamily="18" charset="0"/>
                <a:ea typeface="Times New Roman" panose="02020603050405020304" pitchFamily="18" charset="0"/>
              </a:rPr>
              <a:t>?? Another source of </a:t>
            </a:r>
            <a:r>
              <a:rPr lang="en-US" dirty="0" err="1">
                <a:solidFill>
                  <a:srgbClr val="000000"/>
                </a:solidFill>
                <a:effectLst/>
                <a:latin typeface="Georgia" panose="02040502050405020303" pitchFamily="18" charset="0"/>
                <a:ea typeface="Times New Roman" panose="02020603050405020304" pitchFamily="18" charset="0"/>
              </a:rPr>
              <a:t>illite</a:t>
            </a:r>
            <a:r>
              <a:rPr lang="en-US" dirty="0">
                <a:solidFill>
                  <a:srgbClr val="000000"/>
                </a:solidFill>
                <a:effectLst/>
                <a:latin typeface="Georgia" panose="02040502050405020303" pitchFamily="18" charset="0"/>
                <a:ea typeface="Times New Roman" panose="02020603050405020304" pitchFamily="18" charset="0"/>
              </a:rPr>
              <a:t> dominance may be the higher rate of breakdown of brittle minerals</a:t>
            </a:r>
          </a:p>
          <a:p>
            <a:pPr marL="0" marR="0" algn="just">
              <a:spcBef>
                <a:spcPts val="0"/>
              </a:spcBef>
              <a:spcAft>
                <a:spcPts val="0"/>
              </a:spcAft>
            </a:pPr>
            <a:endParaRPr lang="en-US" dirty="0">
              <a:solidFill>
                <a:srgbClr val="000000"/>
              </a:solidFill>
              <a:effectLst/>
              <a:latin typeface="Georgia" panose="02040502050405020303" pitchFamily="18" charset="0"/>
              <a:ea typeface="Times New Roman" panose="02020603050405020304" pitchFamily="18" charset="0"/>
            </a:endParaRPr>
          </a:p>
          <a:p>
            <a:pPr marL="0" marR="0" algn="just">
              <a:spcBef>
                <a:spcPts val="0"/>
              </a:spcBef>
              <a:spcAft>
                <a:spcPts val="0"/>
              </a:spcAft>
            </a:pPr>
            <a:r>
              <a:rPr lang="en-US" dirty="0">
                <a:solidFill>
                  <a:srgbClr val="000000"/>
                </a:solidFill>
                <a:effectLst/>
                <a:latin typeface="Georgia" panose="02040502050405020303" pitchFamily="18" charset="0"/>
                <a:ea typeface="Times New Roman" panose="02020603050405020304" pitchFamily="18" charset="0"/>
              </a:rPr>
              <a:t>The cumulative impact of reactions described above is the loss of permeability of formation in the long term due to post-hydraulic fracturing rock-fluid interactions. </a:t>
            </a:r>
            <a:endParaRPr lang="en-US" dirty="0">
              <a:solidFill>
                <a:srgbClr val="000000"/>
              </a:solidFill>
              <a:latin typeface="Georgia" panose="02040502050405020303" pitchFamily="18" charset="0"/>
              <a:ea typeface="Times New Roman" panose="02020603050405020304" pitchFamily="18" charset="0"/>
            </a:endParaRPr>
          </a:p>
          <a:p>
            <a:pPr marL="0" marR="0" algn="just">
              <a:spcBef>
                <a:spcPts val="0"/>
              </a:spcBef>
              <a:spcAft>
                <a:spcPts val="0"/>
              </a:spcAft>
            </a:pPr>
            <a:endParaRPr lang="en-US"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1152245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961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7" name="Title 1">
            <a:extLst>
              <a:ext uri="{FF2B5EF4-FFF2-40B4-BE49-F238E27FC236}">
                <a16:creationId xmlns:a16="http://schemas.microsoft.com/office/drawing/2014/main" id="{0C441ACA-076D-DBD6-FA9B-7155540093DD}"/>
              </a:ext>
            </a:extLst>
          </p:cNvPr>
          <p:cNvSpPr>
            <a:spLocks noGrp="1"/>
          </p:cNvSpPr>
          <p:nvPr>
            <p:ph type="title"/>
          </p:nvPr>
        </p:nvSpPr>
        <p:spPr>
          <a:xfrm>
            <a:off x="504408" y="288830"/>
            <a:ext cx="11687592" cy="536749"/>
          </a:xfrm>
        </p:spPr>
        <p:txBody>
          <a:bodyPr>
            <a:normAutofit fontScale="90000"/>
          </a:bodyPr>
          <a:lstStyle/>
          <a:p>
            <a:pPr algn="ctr"/>
            <a:r>
              <a:rPr lang="en-US" sz="2700" b="1" dirty="0">
                <a:solidFill>
                  <a:srgbClr val="002060"/>
                </a:solidFill>
                <a:latin typeface="Georgia" panose="02040502050405020303" pitchFamily="18" charset="0"/>
                <a:cs typeface="Times New Roman" panose="02020603050405020304" pitchFamily="18" charset="0"/>
              </a:rPr>
              <a:t>INTRODUCTION - </a:t>
            </a:r>
            <a:r>
              <a:rPr lang="en-US" sz="2400" b="1" dirty="0">
                <a:solidFill>
                  <a:srgbClr val="002060"/>
                </a:solidFill>
                <a:latin typeface="Georgia" panose="02040502050405020303" pitchFamily="18" charset="0"/>
                <a:cs typeface="Times New Roman" panose="02020603050405020304" pitchFamily="18" charset="0"/>
              </a:rPr>
              <a:t>Overview of Unconventional Hydrocarbon Reservoirs</a:t>
            </a:r>
          </a:p>
        </p:txBody>
      </p:sp>
      <p:sp>
        <p:nvSpPr>
          <p:cNvPr id="8" name="TextBox 7">
            <a:extLst>
              <a:ext uri="{FF2B5EF4-FFF2-40B4-BE49-F238E27FC236}">
                <a16:creationId xmlns:a16="http://schemas.microsoft.com/office/drawing/2014/main" id="{73E1EA7B-AA5D-2C41-2665-D6F58B5DE62D}"/>
              </a:ext>
            </a:extLst>
          </p:cNvPr>
          <p:cNvSpPr txBox="1"/>
          <p:nvPr/>
        </p:nvSpPr>
        <p:spPr>
          <a:xfrm>
            <a:off x="4991637" y="5691116"/>
            <a:ext cx="6982558" cy="1205458"/>
          </a:xfrm>
          <a:prstGeom prst="rect">
            <a:avLst/>
          </a:prstGeom>
          <a:noFill/>
        </p:spPr>
        <p:txBody>
          <a:bodyPr wrap="square" rtlCol="0">
            <a:spAutoFit/>
          </a:bodyPr>
          <a:lstStyle/>
          <a:p>
            <a:pPr>
              <a:spcAft>
                <a:spcPts val="1000"/>
              </a:spcAft>
            </a:pPr>
            <a:r>
              <a:rPr lang="en-US" sz="1600" dirty="0">
                <a:solidFill>
                  <a:srgbClr val="002060"/>
                </a:solidFill>
                <a:latin typeface="Georgia" panose="02040502050405020303" pitchFamily="18" charset="0"/>
                <a:ea typeface="Times New Roman" panose="02020603050405020304" pitchFamily="18" charset="0"/>
              </a:rPr>
              <a:t>Fig. 2: Map showing </a:t>
            </a:r>
            <a:r>
              <a:rPr lang="en-US" sz="1600" dirty="0">
                <a:solidFill>
                  <a:srgbClr val="002060"/>
                </a:solidFill>
                <a:latin typeface="Georgia" panose="02040502050405020303" pitchFamily="18" charset="0"/>
              </a:rPr>
              <a:t>Locations of unconventional hydrocarbon deposits in the United States of America (</a:t>
            </a:r>
            <a:r>
              <a:rPr lang="en-US" sz="1600" dirty="0">
                <a:solidFill>
                  <a:srgbClr val="002060"/>
                </a:solidFill>
                <a:latin typeface="Georgia" panose="02040502050405020303" pitchFamily="18" charset="0"/>
                <a:hlinkClick r:id="rId2">
                  <a:extLst>
                    <a:ext uri="{A12FA001-AC4F-418D-AE19-62706E023703}">
                      <ahyp:hlinkClr xmlns:ahyp="http://schemas.microsoft.com/office/drawing/2018/hyperlinkcolor" val="tx"/>
                    </a:ext>
                  </a:extLst>
                </a:hlinkClick>
              </a:rPr>
              <a:t>https://www.ireservoir.com/case_shale.html</a:t>
            </a:r>
            <a:r>
              <a:rPr lang="en-US" sz="1600" dirty="0">
                <a:solidFill>
                  <a:srgbClr val="002060"/>
                </a:solidFill>
                <a:latin typeface="Georgia" panose="02040502050405020303" pitchFamily="18" charset="0"/>
              </a:rPr>
              <a:t>, accessed on May 12, 2023)</a:t>
            </a:r>
          </a:p>
          <a:p>
            <a:pPr algn="just">
              <a:spcAft>
                <a:spcPts val="1000"/>
              </a:spcAft>
            </a:pPr>
            <a:endParaRPr lang="en-US" sz="1600" dirty="0">
              <a:solidFill>
                <a:srgbClr val="002060"/>
              </a:solidFill>
              <a:latin typeface="Georgia" panose="02040502050405020303" pitchFamily="18" charset="0"/>
              <a:ea typeface="Times New Roman" panose="02020603050405020304" pitchFamily="18" charset="0"/>
            </a:endParaRPr>
          </a:p>
        </p:txBody>
      </p:sp>
      <p:grpSp>
        <p:nvGrpSpPr>
          <p:cNvPr id="9" name="Group 8">
            <a:extLst>
              <a:ext uri="{FF2B5EF4-FFF2-40B4-BE49-F238E27FC236}">
                <a16:creationId xmlns:a16="http://schemas.microsoft.com/office/drawing/2014/main" id="{0EE8E0A9-A027-233C-9D9B-95E094F4CFC5}"/>
              </a:ext>
            </a:extLst>
          </p:cNvPr>
          <p:cNvGrpSpPr/>
          <p:nvPr/>
        </p:nvGrpSpPr>
        <p:grpSpPr>
          <a:xfrm>
            <a:off x="5001055" y="1105468"/>
            <a:ext cx="6973139" cy="4585647"/>
            <a:chOff x="4371242" y="967069"/>
            <a:chExt cx="6615579" cy="4153968"/>
          </a:xfrm>
        </p:grpSpPr>
        <p:pic>
          <p:nvPicPr>
            <p:cNvPr id="10" name="Picture 2">
              <a:extLst>
                <a:ext uri="{FF2B5EF4-FFF2-40B4-BE49-F238E27FC236}">
                  <a16:creationId xmlns:a16="http://schemas.microsoft.com/office/drawing/2014/main" id="{8B47971A-F69F-675B-00B1-86942DFFA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242" y="967069"/>
              <a:ext cx="6615579" cy="4153968"/>
            </a:xfrm>
            <a:prstGeom prst="rect">
              <a:avLst/>
            </a:prstGeom>
            <a:noFill/>
            <a:extLst>
              <a:ext uri="{909E8E84-426E-40DD-AFC4-6F175D3DCCD1}">
                <a14:hiddenFill xmlns:a14="http://schemas.microsoft.com/office/drawing/2010/main">
                  <a:solidFill>
                    <a:srgbClr val="FFFFFF"/>
                  </a:solidFill>
                </a14:hiddenFill>
              </a:ext>
            </a:extLst>
          </p:spPr>
        </p:pic>
        <p:sp>
          <p:nvSpPr>
            <p:cNvPr id="11" name="Star: 5 Points 10">
              <a:extLst>
                <a:ext uri="{FF2B5EF4-FFF2-40B4-BE49-F238E27FC236}">
                  <a16:creationId xmlns:a16="http://schemas.microsoft.com/office/drawing/2014/main" id="{952F8786-588E-611F-4830-2FA6795277F8}"/>
                </a:ext>
              </a:extLst>
            </p:cNvPr>
            <p:cNvSpPr/>
            <p:nvPr/>
          </p:nvSpPr>
          <p:spPr>
            <a:xfrm>
              <a:off x="7492621" y="3231108"/>
              <a:ext cx="390583" cy="395784"/>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
            <a:extLst>
              <a:ext uri="{FF2B5EF4-FFF2-40B4-BE49-F238E27FC236}">
                <a16:creationId xmlns:a16="http://schemas.microsoft.com/office/drawing/2014/main" id="{6FB4252A-3C70-7D52-EA60-237F9609CF36}"/>
              </a:ext>
            </a:extLst>
          </p:cNvPr>
          <p:cNvSpPr>
            <a:spLocks noChangeArrowheads="1"/>
          </p:cNvSpPr>
          <p:nvPr/>
        </p:nvSpPr>
        <p:spPr bwMode="auto">
          <a:xfrm>
            <a:off x="1" y="856357"/>
            <a:ext cx="4934184" cy="6401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gn="just" eaLnBrk="0" fontAlgn="base" hangingPunct="0">
              <a:spcBef>
                <a:spcPct val="0"/>
              </a:spcBef>
              <a:spcAft>
                <a:spcPct val="0"/>
              </a:spcAft>
              <a:buFont typeface="Arial" panose="020B0604020202020204" pitchFamily="34" charset="0"/>
              <a:buChar char="•"/>
            </a:pPr>
            <a:r>
              <a:rPr lang="en-US"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Unconventional petroleum reservoirs are characterized by ultra low permeability making it difficult to produce from them</a:t>
            </a:r>
          </a:p>
          <a:p>
            <a:pPr marL="285750" indent="-285750" algn="just" eaLnBrk="0" fontAlgn="base" hangingPunct="0">
              <a:spcBef>
                <a:spcPct val="0"/>
              </a:spcBef>
              <a:spcAft>
                <a:spcPct val="0"/>
              </a:spcAft>
              <a:buFont typeface="Arial" panose="020B0604020202020204" pitchFamily="34" charset="0"/>
              <a:buChar char="•"/>
            </a:pPr>
            <a:endParaRPr lang="en-US"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dirty="0">
                <a:solidFill>
                  <a:srgbClr val="000000"/>
                </a:solidFill>
                <a:latin typeface="Georgia" panose="02040502050405020303" pitchFamily="18" charset="0"/>
                <a:ea typeface="Cambria" panose="02040503050406030204" pitchFamily="18" charset="0"/>
                <a:cs typeface="Times New Roman" panose="02020603050405020304" pitchFamily="18" charset="0"/>
              </a:rPr>
              <a:t>In addition to ultra low permeability, unconventional shale reservoirs have high clay content, thus increasing their complexity</a:t>
            </a:r>
          </a:p>
          <a:p>
            <a:pPr marL="285750" indent="-285750" algn="just" eaLnBrk="0" fontAlgn="base" hangingPunct="0">
              <a:spcBef>
                <a:spcPct val="0"/>
              </a:spcBef>
              <a:spcAft>
                <a:spcPct val="0"/>
              </a:spcAft>
              <a:buFont typeface="Arial" panose="020B0604020202020204" pitchFamily="34" charset="0"/>
              <a:buChar char="•"/>
            </a:pPr>
            <a:endParaRPr lang="en-US" b="0" i="0" dirty="0">
              <a:solidFill>
                <a:srgbClr val="000000"/>
              </a:solidFill>
              <a:effectLst/>
              <a:latin typeface="Georgia" panose="02040502050405020303" pitchFamily="18" charset="0"/>
              <a:ea typeface="Cambria" panose="020405030504060302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b="0" i="0" dirty="0">
                <a:solidFill>
                  <a:srgbClr val="000000"/>
                </a:solidFill>
                <a:effectLst/>
                <a:latin typeface="Georgia" panose="02040502050405020303" pitchFamily="18" charset="0"/>
                <a:ea typeface="Cambria" panose="02040503050406030204" pitchFamily="18" charset="0"/>
              </a:rPr>
              <a:t>However, large reserves of hydrocarbons are stored in these reservoirs. </a:t>
            </a:r>
          </a:p>
          <a:p>
            <a:pPr marL="285750" indent="-285750" algn="just" eaLnBrk="0" fontAlgn="base" hangingPunct="0">
              <a:spcBef>
                <a:spcPct val="0"/>
              </a:spcBef>
              <a:spcAft>
                <a:spcPct val="0"/>
              </a:spcAft>
              <a:buFont typeface="Arial" panose="020B0604020202020204" pitchFamily="34" charset="0"/>
              <a:buChar char="•"/>
            </a:pPr>
            <a:endParaRPr lang="en-US" sz="1400" b="0" i="0" dirty="0">
              <a:solidFill>
                <a:srgbClr val="000000"/>
              </a:solidFill>
              <a:effectLst/>
              <a:latin typeface="Georgia" panose="02040502050405020303" pitchFamily="18" charset="0"/>
              <a:ea typeface="Cambria" panose="020405030504060302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b="0" i="0" dirty="0">
                <a:solidFill>
                  <a:srgbClr val="000000"/>
                </a:solidFill>
                <a:effectLst/>
                <a:latin typeface="Georgia" panose="02040502050405020303" pitchFamily="18" charset="0"/>
                <a:ea typeface="Cambria" panose="02040503050406030204" pitchFamily="18" charset="0"/>
              </a:rPr>
              <a:t>In the US alone, unconventional reservoirs </a:t>
            </a:r>
            <a:r>
              <a:rPr lang="en-US" dirty="0">
                <a:solidFill>
                  <a:srgbClr val="000000"/>
                </a:solidFill>
                <a:latin typeface="Georgia" panose="02040502050405020303" pitchFamily="18" charset="0"/>
                <a:ea typeface="Cambria" panose="02040503050406030204" pitchFamily="18" charset="0"/>
              </a:rPr>
              <a:t>hold </a:t>
            </a:r>
            <a:r>
              <a:rPr lang="en-US" b="0" i="0" dirty="0">
                <a:solidFill>
                  <a:srgbClr val="000000"/>
                </a:solidFill>
                <a:effectLst/>
                <a:latin typeface="Georgia" panose="02040502050405020303" pitchFamily="18" charset="0"/>
                <a:ea typeface="Cambria" panose="02040503050406030204" pitchFamily="18" charset="0"/>
              </a:rPr>
              <a:t>about 6 trillion barrels of oil and 495 trillion cubic feet of gas (</a:t>
            </a:r>
            <a:r>
              <a:rPr lang="en-US" b="0" i="0" dirty="0" err="1">
                <a:solidFill>
                  <a:srgbClr val="000000"/>
                </a:solidFill>
                <a:effectLst/>
                <a:latin typeface="Georgia" panose="02040502050405020303" pitchFamily="18" charset="0"/>
                <a:ea typeface="Cambria" panose="02040503050406030204" pitchFamily="18" charset="0"/>
              </a:rPr>
              <a:t>Farrokhrouz</a:t>
            </a:r>
            <a:r>
              <a:rPr lang="en-US" b="0" i="0" dirty="0">
                <a:solidFill>
                  <a:srgbClr val="000000"/>
                </a:solidFill>
                <a:effectLst/>
                <a:latin typeface="Georgia" panose="02040502050405020303" pitchFamily="18" charset="0"/>
                <a:ea typeface="Cambria" panose="02040503050406030204" pitchFamily="18" charset="0"/>
              </a:rPr>
              <a:t> et al., 2022) </a:t>
            </a:r>
          </a:p>
          <a:p>
            <a:pPr algn="just" eaLnBrk="0" fontAlgn="base" hangingPunct="0">
              <a:spcBef>
                <a:spcPct val="0"/>
              </a:spcBef>
              <a:spcAft>
                <a:spcPct val="0"/>
              </a:spcAft>
            </a:pPr>
            <a:endParaRPr lang="en-US"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eaLnBrk="0" fontAlgn="base" hangingPunct="0">
              <a:spcBef>
                <a:spcPct val="0"/>
              </a:spcBef>
              <a:spcAft>
                <a:spcPct val="0"/>
              </a:spcAft>
              <a:buFont typeface="Arial" panose="020B0604020202020204" pitchFamily="34" charset="0"/>
              <a:buChar char="•"/>
            </a:pPr>
            <a:r>
              <a:rPr lang="en-US" b="0" i="0" dirty="0">
                <a:solidFill>
                  <a:srgbClr val="000000"/>
                </a:solidFill>
                <a:effectLst/>
                <a:latin typeface="Georgia" panose="02040502050405020303" pitchFamily="18" charset="0"/>
                <a:ea typeface="Cambria" panose="02040503050406030204" pitchFamily="18" charset="0"/>
                <a:cs typeface="Times New Roman" panose="02020603050405020304" pitchFamily="18" charset="0"/>
              </a:rPr>
              <a:t>With present technology, only ~10% of hydrocarbons originally in place are recovered from unconventional reservoirs (Mukhina et al., 2021)</a:t>
            </a:r>
          </a:p>
          <a:p>
            <a:pPr marL="285750" indent="-285750" algn="just" eaLnBrk="0" fontAlgn="base" hangingPunct="0">
              <a:spcBef>
                <a:spcPct val="0"/>
              </a:spcBef>
              <a:spcAft>
                <a:spcPct val="0"/>
              </a:spcAft>
              <a:buFont typeface="Arial" panose="020B0604020202020204" pitchFamily="34" charset="0"/>
              <a:buChar char="•"/>
            </a:pPr>
            <a:endParaRPr lang="en-US" dirty="0">
              <a:solidFill>
                <a:srgbClr val="000000"/>
              </a:solidFill>
              <a:latin typeface="Georgia" panose="02040502050405020303" pitchFamily="18" charset="0"/>
              <a:ea typeface="Cambria" panose="020405030504060302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Georgia" panose="02040502050405020303" pitchFamily="18" charset="0"/>
              <a:ea typeface="Cambria" panose="02040503050406030204" pitchFamily="18" charset="0"/>
            </a:endParaRPr>
          </a:p>
        </p:txBody>
      </p:sp>
    </p:spTree>
    <p:extLst>
      <p:ext uri="{BB962C8B-B14F-4D97-AF65-F5344CB8AC3E}">
        <p14:creationId xmlns:p14="http://schemas.microsoft.com/office/powerpoint/2010/main" val="16892151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370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CD559ABF-7121-2D81-F3F0-B9AF34ECAC19}"/>
              </a:ext>
            </a:extLst>
          </p:cNvPr>
          <p:cNvSpPr>
            <a:spLocks noGrp="1"/>
          </p:cNvSpPr>
          <p:nvPr>
            <p:ph type="title"/>
          </p:nvPr>
        </p:nvSpPr>
        <p:spPr>
          <a:xfrm>
            <a:off x="2442575" y="227275"/>
            <a:ext cx="7227518"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MATERIALS</a:t>
            </a:r>
          </a:p>
        </p:txBody>
      </p:sp>
      <p:sp>
        <p:nvSpPr>
          <p:cNvPr id="3" name="TextBox 2">
            <a:extLst>
              <a:ext uri="{FF2B5EF4-FFF2-40B4-BE49-F238E27FC236}">
                <a16:creationId xmlns:a16="http://schemas.microsoft.com/office/drawing/2014/main" id="{BCF80843-FD84-1C8D-605A-0059A8E42337}"/>
              </a:ext>
            </a:extLst>
          </p:cNvPr>
          <p:cNvSpPr txBox="1"/>
          <p:nvPr/>
        </p:nvSpPr>
        <p:spPr>
          <a:xfrm>
            <a:off x="172481" y="985267"/>
            <a:ext cx="5514519" cy="5016758"/>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work was undertaken using samples recovered from two wells drilled in the Caney Shale</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1 is a vertical well drilled through the various zones of the  Caney Shale. Samples are thus collected from each of these zones</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Well 2 is a horizontal well drilled within Reservoir 3. Samples are therefore collected from comparable depths, 1000ft apart</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Main fluid used in experiment was produced fluid from Caney Shale. Deionized water was used as a standard for comparison</a:t>
            </a:r>
          </a:p>
        </p:txBody>
      </p:sp>
      <p:sp>
        <p:nvSpPr>
          <p:cNvPr id="5" name="TextBox 4">
            <a:extLst>
              <a:ext uri="{FF2B5EF4-FFF2-40B4-BE49-F238E27FC236}">
                <a16:creationId xmlns:a16="http://schemas.microsoft.com/office/drawing/2014/main" id="{0261FDBF-B478-256A-2BA3-FBF75FC8E74D}"/>
              </a:ext>
            </a:extLst>
          </p:cNvPr>
          <p:cNvSpPr txBox="1"/>
          <p:nvPr/>
        </p:nvSpPr>
        <p:spPr>
          <a:xfrm>
            <a:off x="5946254" y="5398036"/>
            <a:ext cx="5407546" cy="1323439"/>
          </a:xfrm>
          <a:prstGeom prst="rect">
            <a:avLst/>
          </a:prstGeom>
          <a:noFill/>
        </p:spPr>
        <p:txBody>
          <a:bodyPr wrap="square" rtlCol="0">
            <a:spAutoFit/>
          </a:bodyPr>
          <a:lstStyle/>
          <a:p>
            <a:pPr algn="just"/>
            <a:r>
              <a:rPr lang="en-US" sz="1600" dirty="0">
                <a:solidFill>
                  <a:srgbClr val="002060"/>
                </a:solidFill>
                <a:latin typeface="Georgia" panose="02040502050405020303" pitchFamily="18" charset="0"/>
                <a:ea typeface="Times New Roman" panose="02020603050405020304" pitchFamily="18" charset="0"/>
              </a:rPr>
              <a:t>Fig. 5: Relative positions of two wells and sample locations: Samples W11 to W15 are cored-rocks from five (5) zones of the formation. W21 to W23 are rock cuttings spaced 1000ft horizontally at approximately the same vertical depth (Schematic not drawn to scale)</a:t>
            </a:r>
          </a:p>
        </p:txBody>
      </p:sp>
      <p:grpSp>
        <p:nvGrpSpPr>
          <p:cNvPr id="6" name="Group 5">
            <a:extLst>
              <a:ext uri="{FF2B5EF4-FFF2-40B4-BE49-F238E27FC236}">
                <a16:creationId xmlns:a16="http://schemas.microsoft.com/office/drawing/2014/main" id="{12F90C29-C219-0B9D-DE2E-E95FEB0359CE}"/>
              </a:ext>
            </a:extLst>
          </p:cNvPr>
          <p:cNvGrpSpPr/>
          <p:nvPr/>
        </p:nvGrpSpPr>
        <p:grpSpPr>
          <a:xfrm>
            <a:off x="5946254" y="631132"/>
            <a:ext cx="5203822" cy="4899797"/>
            <a:chOff x="-212656" y="0"/>
            <a:chExt cx="3270816" cy="3612727"/>
          </a:xfrm>
        </p:grpSpPr>
        <p:grpSp>
          <p:nvGrpSpPr>
            <p:cNvPr id="7" name="Group 6">
              <a:extLst>
                <a:ext uri="{FF2B5EF4-FFF2-40B4-BE49-F238E27FC236}">
                  <a16:creationId xmlns:a16="http://schemas.microsoft.com/office/drawing/2014/main" id="{CE54126E-2B33-4CF1-E7F1-A11452AB86F5}"/>
                </a:ext>
              </a:extLst>
            </p:cNvPr>
            <p:cNvGrpSpPr/>
            <p:nvPr/>
          </p:nvGrpSpPr>
          <p:grpSpPr>
            <a:xfrm>
              <a:off x="-212656" y="0"/>
              <a:ext cx="3270816" cy="3612727"/>
              <a:chOff x="-212656" y="0"/>
              <a:chExt cx="3270816" cy="3612727"/>
            </a:xfrm>
          </p:grpSpPr>
          <p:sp>
            <p:nvSpPr>
              <p:cNvPr id="13" name="Rectangle 12">
                <a:extLst>
                  <a:ext uri="{FF2B5EF4-FFF2-40B4-BE49-F238E27FC236}">
                    <a16:creationId xmlns:a16="http://schemas.microsoft.com/office/drawing/2014/main" id="{03209649-93E0-0849-A75B-170519CF15BC}"/>
                  </a:ext>
                </a:extLst>
              </p:cNvPr>
              <p:cNvSpPr/>
              <p:nvPr/>
            </p:nvSpPr>
            <p:spPr>
              <a:xfrm>
                <a:off x="21734" y="317880"/>
                <a:ext cx="42181" cy="329484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A1C7917B-1155-6924-AB83-6CD1C9856947}"/>
                  </a:ext>
                </a:extLst>
              </p:cNvPr>
              <p:cNvSpPr/>
              <p:nvPr/>
            </p:nvSpPr>
            <p:spPr>
              <a:xfrm>
                <a:off x="3000375" y="247650"/>
                <a:ext cx="57150" cy="24003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a:extLst>
                  <a:ext uri="{FF2B5EF4-FFF2-40B4-BE49-F238E27FC236}">
                    <a16:creationId xmlns:a16="http://schemas.microsoft.com/office/drawing/2014/main" id="{1242E8E8-4251-CE06-CC81-78B6D0552DD1}"/>
                  </a:ext>
                </a:extLst>
              </p:cNvPr>
              <p:cNvGrpSpPr/>
              <p:nvPr/>
            </p:nvGrpSpPr>
            <p:grpSpPr>
              <a:xfrm>
                <a:off x="-212656" y="0"/>
                <a:ext cx="3270816" cy="3486150"/>
                <a:chOff x="-212656" y="0"/>
                <a:chExt cx="3270816" cy="3486150"/>
              </a:xfrm>
            </p:grpSpPr>
            <p:grpSp>
              <p:nvGrpSpPr>
                <p:cNvPr id="17" name="Group 16">
                  <a:extLst>
                    <a:ext uri="{FF2B5EF4-FFF2-40B4-BE49-F238E27FC236}">
                      <a16:creationId xmlns:a16="http://schemas.microsoft.com/office/drawing/2014/main" id="{597975DE-4D1D-AFF9-2FBC-80BA5A703CB6}"/>
                    </a:ext>
                  </a:extLst>
                </p:cNvPr>
                <p:cNvGrpSpPr/>
                <p:nvPr/>
              </p:nvGrpSpPr>
              <p:grpSpPr>
                <a:xfrm>
                  <a:off x="60859" y="295275"/>
                  <a:ext cx="2939516" cy="3190875"/>
                  <a:chOff x="-386816" y="0"/>
                  <a:chExt cx="2939516" cy="3190875"/>
                </a:xfrm>
              </p:grpSpPr>
              <p:sp>
                <p:nvSpPr>
                  <p:cNvPr id="43" name="Rectangle 42">
                    <a:extLst>
                      <a:ext uri="{FF2B5EF4-FFF2-40B4-BE49-F238E27FC236}">
                        <a16:creationId xmlns:a16="http://schemas.microsoft.com/office/drawing/2014/main" id="{1BD0A5F0-34D0-00BB-E088-02586B86E9AB}"/>
                      </a:ext>
                    </a:extLst>
                  </p:cNvPr>
                  <p:cNvSpPr/>
                  <p:nvPr/>
                </p:nvSpPr>
                <p:spPr>
                  <a:xfrm>
                    <a:off x="-386816" y="0"/>
                    <a:ext cx="2939516" cy="781050"/>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4" name="Rectangle 43">
                    <a:extLst>
                      <a:ext uri="{FF2B5EF4-FFF2-40B4-BE49-F238E27FC236}">
                        <a16:creationId xmlns:a16="http://schemas.microsoft.com/office/drawing/2014/main" id="{370C0FA9-ED37-1311-C863-20B0403A309B}"/>
                      </a:ext>
                    </a:extLst>
                  </p:cNvPr>
                  <p:cNvSpPr/>
                  <p:nvPr/>
                </p:nvSpPr>
                <p:spPr>
                  <a:xfrm>
                    <a:off x="-386816" y="781050"/>
                    <a:ext cx="2939516" cy="40957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5" name="Rectangle 44">
                    <a:extLst>
                      <a:ext uri="{FF2B5EF4-FFF2-40B4-BE49-F238E27FC236}">
                        <a16:creationId xmlns:a16="http://schemas.microsoft.com/office/drawing/2014/main" id="{EC7A2EF2-E814-00CF-BB98-67DCBE58925A}"/>
                      </a:ext>
                    </a:extLst>
                  </p:cNvPr>
                  <p:cNvSpPr/>
                  <p:nvPr/>
                </p:nvSpPr>
                <p:spPr>
                  <a:xfrm>
                    <a:off x="-386816" y="1190625"/>
                    <a:ext cx="2939516" cy="314325"/>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6" name="Rectangle 45">
                    <a:extLst>
                      <a:ext uri="{FF2B5EF4-FFF2-40B4-BE49-F238E27FC236}">
                        <a16:creationId xmlns:a16="http://schemas.microsoft.com/office/drawing/2014/main" id="{2CCCDF01-8615-148D-CEEC-206B7A32300F}"/>
                      </a:ext>
                    </a:extLst>
                  </p:cNvPr>
                  <p:cNvSpPr/>
                  <p:nvPr/>
                </p:nvSpPr>
                <p:spPr>
                  <a:xfrm>
                    <a:off x="-386816" y="1504950"/>
                    <a:ext cx="2939516" cy="571500"/>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a:extLst>
                      <a:ext uri="{FF2B5EF4-FFF2-40B4-BE49-F238E27FC236}">
                        <a16:creationId xmlns:a16="http://schemas.microsoft.com/office/drawing/2014/main" id="{8D7AE682-C86C-21F3-A56E-265ABF697B40}"/>
                      </a:ext>
                    </a:extLst>
                  </p:cNvPr>
                  <p:cNvSpPr/>
                  <p:nvPr/>
                </p:nvSpPr>
                <p:spPr>
                  <a:xfrm>
                    <a:off x="-386816" y="2076450"/>
                    <a:ext cx="2939516" cy="1114425"/>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CA1D8F34-A497-60A7-2068-2DB5DFD885D6}"/>
                        </a:ext>
                      </a:extLst>
                    </p14:cNvPr>
                    <p14:cNvContentPartPr/>
                    <p14:nvPr/>
                  </p14:nvContentPartPr>
                  <p14:xfrm>
                    <a:off x="894080" y="2628265"/>
                    <a:ext cx="2124720" cy="421560"/>
                  </p14:xfrm>
                </p:contentPart>
              </mc:Choice>
              <mc:Fallback xmlns="">
                <p:pic>
                  <p:nvPicPr>
                    <p:cNvPr id="18" name="Ink 17">
                      <a:extLst>
                        <a:ext uri="{FF2B5EF4-FFF2-40B4-BE49-F238E27FC236}">
                          <a16:creationId xmlns:a16="http://schemas.microsoft.com/office/drawing/2014/main" id="{CA1D8F34-A497-60A7-2068-2DB5DFD885D6}"/>
                        </a:ext>
                      </a:extLst>
                    </p:cNvPr>
                    <p:cNvPicPr/>
                    <p:nvPr/>
                  </p:nvPicPr>
                  <p:blipFill>
                    <a:blip r:embed="rId5"/>
                    <a:stretch>
                      <a:fillRect/>
                    </a:stretch>
                  </p:blipFill>
                  <p:spPr>
                    <a:xfrm>
                      <a:off x="871453" y="2601735"/>
                      <a:ext cx="2169749" cy="474354"/>
                    </a:xfrm>
                    <a:prstGeom prst="rect">
                      <a:avLst/>
                    </a:prstGeom>
                  </p:spPr>
                </p:pic>
              </mc:Fallback>
            </mc:AlternateContent>
            <p:grpSp>
              <p:nvGrpSpPr>
                <p:cNvPr id="19" name="Group 18">
                  <a:extLst>
                    <a:ext uri="{FF2B5EF4-FFF2-40B4-BE49-F238E27FC236}">
                      <a16:creationId xmlns:a16="http://schemas.microsoft.com/office/drawing/2014/main" id="{075A5E13-30F3-C27F-0AED-D85749AC5D43}"/>
                    </a:ext>
                  </a:extLst>
                </p:cNvPr>
                <p:cNvGrpSpPr/>
                <p:nvPr/>
              </p:nvGrpSpPr>
              <p:grpSpPr>
                <a:xfrm>
                  <a:off x="-42862" y="547637"/>
                  <a:ext cx="731688" cy="2432864"/>
                  <a:chOff x="-42862" y="-42913"/>
                  <a:chExt cx="731688" cy="2432864"/>
                </a:xfrm>
              </p:grpSpPr>
              <p:sp>
                <p:nvSpPr>
                  <p:cNvPr id="32" name="Oval 31">
                    <a:extLst>
                      <a:ext uri="{FF2B5EF4-FFF2-40B4-BE49-F238E27FC236}">
                        <a16:creationId xmlns:a16="http://schemas.microsoft.com/office/drawing/2014/main" id="{9C3784DE-438E-E130-80A3-07F514CF559C}"/>
                      </a:ext>
                    </a:extLst>
                  </p:cNvPr>
                  <p:cNvSpPr/>
                  <p:nvPr/>
                </p:nvSpPr>
                <p:spPr>
                  <a:xfrm>
                    <a:off x="-24867" y="21377"/>
                    <a:ext cx="171450" cy="1524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a:extLst>
                      <a:ext uri="{FF2B5EF4-FFF2-40B4-BE49-F238E27FC236}">
                        <a16:creationId xmlns:a16="http://schemas.microsoft.com/office/drawing/2014/main" id="{E009E89F-F6A4-7482-A321-7CAC9DDED52C}"/>
                      </a:ext>
                    </a:extLst>
                  </p:cNvPr>
                  <p:cNvSpPr/>
                  <p:nvPr/>
                </p:nvSpPr>
                <p:spPr>
                  <a:xfrm>
                    <a:off x="-35626" y="624662"/>
                    <a:ext cx="171450" cy="1524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Oval 34">
                    <a:extLst>
                      <a:ext uri="{FF2B5EF4-FFF2-40B4-BE49-F238E27FC236}">
                        <a16:creationId xmlns:a16="http://schemas.microsoft.com/office/drawing/2014/main" id="{85C0A3E2-11B3-E54B-A53D-C50A30277AA9}"/>
                      </a:ext>
                    </a:extLst>
                  </p:cNvPr>
                  <p:cNvSpPr/>
                  <p:nvPr/>
                </p:nvSpPr>
                <p:spPr>
                  <a:xfrm>
                    <a:off x="-35626" y="1009649"/>
                    <a:ext cx="171450" cy="1524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Oval 35">
                    <a:extLst>
                      <a:ext uri="{FF2B5EF4-FFF2-40B4-BE49-F238E27FC236}">
                        <a16:creationId xmlns:a16="http://schemas.microsoft.com/office/drawing/2014/main" id="{4B70659B-A380-66E2-4BC5-0DB1F5EC4928}"/>
                      </a:ext>
                    </a:extLst>
                  </p:cNvPr>
                  <p:cNvSpPr/>
                  <p:nvPr/>
                </p:nvSpPr>
                <p:spPr>
                  <a:xfrm>
                    <a:off x="-42862" y="1419225"/>
                    <a:ext cx="171450" cy="1524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Oval 36">
                    <a:extLst>
                      <a:ext uri="{FF2B5EF4-FFF2-40B4-BE49-F238E27FC236}">
                        <a16:creationId xmlns:a16="http://schemas.microsoft.com/office/drawing/2014/main" id="{4131930C-667E-FCD8-8E39-25796F3CF9D4}"/>
                      </a:ext>
                    </a:extLst>
                  </p:cNvPr>
                  <p:cNvSpPr/>
                  <p:nvPr/>
                </p:nvSpPr>
                <p:spPr>
                  <a:xfrm>
                    <a:off x="-42862" y="2213788"/>
                    <a:ext cx="171450" cy="1524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243">
                    <a:extLst>
                      <a:ext uri="{FF2B5EF4-FFF2-40B4-BE49-F238E27FC236}">
                        <a16:creationId xmlns:a16="http://schemas.microsoft.com/office/drawing/2014/main" id="{EAE3C384-D646-9B81-98E9-418169D3CFC5}"/>
                      </a:ext>
                    </a:extLst>
                  </p:cNvPr>
                  <p:cNvSpPr txBox="1"/>
                  <p:nvPr/>
                </p:nvSpPr>
                <p:spPr>
                  <a:xfrm>
                    <a:off x="115451" y="-42913"/>
                    <a:ext cx="516582" cy="27622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W11</a:t>
                    </a:r>
                    <a:endParaRPr lang="en-US" dirty="0">
                      <a:effectLst/>
                      <a:latin typeface="Times New Roman" panose="02020603050405020304" pitchFamily="18" charset="0"/>
                      <a:ea typeface="Times New Roman" panose="02020603050405020304" pitchFamily="18" charset="0"/>
                    </a:endParaRPr>
                  </a:p>
                </p:txBody>
              </p:sp>
              <p:sp>
                <p:nvSpPr>
                  <p:cNvPr id="39" name="Text Box 244">
                    <a:extLst>
                      <a:ext uri="{FF2B5EF4-FFF2-40B4-BE49-F238E27FC236}">
                        <a16:creationId xmlns:a16="http://schemas.microsoft.com/office/drawing/2014/main" id="{C29E635F-0712-6FA3-DFD2-3926059FCC95}"/>
                      </a:ext>
                    </a:extLst>
                  </p:cNvPr>
                  <p:cNvSpPr txBox="1"/>
                  <p:nvPr/>
                </p:nvSpPr>
                <p:spPr>
                  <a:xfrm>
                    <a:off x="120538" y="570299"/>
                    <a:ext cx="568288" cy="2857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FF0000"/>
                        </a:solidFill>
                        <a:effectLst/>
                        <a:latin typeface="Times New Roman" panose="02020603050405020304" pitchFamily="18" charset="0"/>
                        <a:ea typeface="Times New Roman" panose="02020603050405020304" pitchFamily="18" charset="0"/>
                      </a:rPr>
                      <a:t>W12</a:t>
                    </a:r>
                    <a:endParaRPr lang="en-US" dirty="0">
                      <a:solidFill>
                        <a:srgbClr val="FF0000"/>
                      </a:solidFill>
                      <a:effectLst/>
                      <a:latin typeface="Times New Roman" panose="02020603050405020304" pitchFamily="18" charset="0"/>
                      <a:ea typeface="Times New Roman" panose="02020603050405020304" pitchFamily="18" charset="0"/>
                    </a:endParaRPr>
                  </a:p>
                </p:txBody>
              </p:sp>
              <p:sp>
                <p:nvSpPr>
                  <p:cNvPr id="40" name="Text Box 245">
                    <a:extLst>
                      <a:ext uri="{FF2B5EF4-FFF2-40B4-BE49-F238E27FC236}">
                        <a16:creationId xmlns:a16="http://schemas.microsoft.com/office/drawing/2014/main" id="{20C72316-0B79-785A-2EBC-36E1D8327FD2}"/>
                      </a:ext>
                    </a:extLst>
                  </p:cNvPr>
                  <p:cNvSpPr txBox="1"/>
                  <p:nvPr/>
                </p:nvSpPr>
                <p:spPr>
                  <a:xfrm>
                    <a:off x="129217" y="937234"/>
                    <a:ext cx="558762" cy="2666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W13</a:t>
                    </a:r>
                    <a:endParaRPr lang="en-US" dirty="0">
                      <a:effectLst/>
                      <a:latin typeface="Times New Roman" panose="02020603050405020304" pitchFamily="18" charset="0"/>
                      <a:ea typeface="Times New Roman" panose="02020603050405020304" pitchFamily="18" charset="0"/>
                    </a:endParaRPr>
                  </a:p>
                </p:txBody>
              </p:sp>
              <p:sp>
                <p:nvSpPr>
                  <p:cNvPr id="41" name="Text Box 246">
                    <a:extLst>
                      <a:ext uri="{FF2B5EF4-FFF2-40B4-BE49-F238E27FC236}">
                        <a16:creationId xmlns:a16="http://schemas.microsoft.com/office/drawing/2014/main" id="{9324A55E-4C3F-5216-F7F3-E248776AB491}"/>
                      </a:ext>
                    </a:extLst>
                  </p:cNvPr>
                  <p:cNvSpPr txBox="1"/>
                  <p:nvPr/>
                </p:nvSpPr>
                <p:spPr>
                  <a:xfrm>
                    <a:off x="120538" y="1390234"/>
                    <a:ext cx="516582"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FF0000"/>
                        </a:solidFill>
                        <a:effectLst/>
                        <a:latin typeface="Times New Roman" panose="02020603050405020304" pitchFamily="18" charset="0"/>
                        <a:ea typeface="Times New Roman" panose="02020603050405020304" pitchFamily="18" charset="0"/>
                      </a:rPr>
                      <a:t>W14</a:t>
                    </a:r>
                    <a:endParaRPr lang="en-US" dirty="0">
                      <a:solidFill>
                        <a:srgbClr val="FF0000"/>
                      </a:solidFill>
                      <a:effectLst/>
                      <a:latin typeface="Times New Roman" panose="02020603050405020304" pitchFamily="18" charset="0"/>
                      <a:ea typeface="Times New Roman" panose="02020603050405020304" pitchFamily="18" charset="0"/>
                    </a:endParaRPr>
                  </a:p>
                </p:txBody>
              </p:sp>
              <p:sp>
                <p:nvSpPr>
                  <p:cNvPr id="42" name="Text Box 247">
                    <a:extLst>
                      <a:ext uri="{FF2B5EF4-FFF2-40B4-BE49-F238E27FC236}">
                        <a16:creationId xmlns:a16="http://schemas.microsoft.com/office/drawing/2014/main" id="{7E704D0E-A1B5-46E1-B69E-95F7D5D8AF48}"/>
                      </a:ext>
                    </a:extLst>
                  </p:cNvPr>
                  <p:cNvSpPr txBox="1"/>
                  <p:nvPr/>
                </p:nvSpPr>
                <p:spPr>
                  <a:xfrm>
                    <a:off x="135824" y="2142677"/>
                    <a:ext cx="50284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W15</a:t>
                    </a:r>
                    <a:endParaRPr lang="en-US" dirty="0">
                      <a:effectLst/>
                      <a:latin typeface="Times New Roman" panose="02020603050405020304" pitchFamily="18" charset="0"/>
                      <a:ea typeface="Times New Roman" panose="02020603050405020304" pitchFamily="18" charset="0"/>
                    </a:endParaRPr>
                  </a:p>
                </p:txBody>
              </p:sp>
            </p:grpSp>
            <p:grpSp>
              <p:nvGrpSpPr>
                <p:cNvPr id="20" name="Group 19">
                  <a:extLst>
                    <a:ext uri="{FF2B5EF4-FFF2-40B4-BE49-F238E27FC236}">
                      <a16:creationId xmlns:a16="http://schemas.microsoft.com/office/drawing/2014/main" id="{37791E96-9F9B-31F5-29D6-9A2103D25607}"/>
                    </a:ext>
                  </a:extLst>
                </p:cNvPr>
                <p:cNvGrpSpPr/>
                <p:nvPr/>
              </p:nvGrpSpPr>
              <p:grpSpPr>
                <a:xfrm>
                  <a:off x="894081" y="2914650"/>
                  <a:ext cx="1982470" cy="436880"/>
                  <a:chOff x="-58419" y="0"/>
                  <a:chExt cx="1982470" cy="436880"/>
                </a:xfrm>
              </p:grpSpPr>
              <p:sp>
                <p:nvSpPr>
                  <p:cNvPr id="26" name="Oval 25">
                    <a:extLst>
                      <a:ext uri="{FF2B5EF4-FFF2-40B4-BE49-F238E27FC236}">
                        <a16:creationId xmlns:a16="http://schemas.microsoft.com/office/drawing/2014/main" id="{547B7412-AEFB-599D-975F-648DA9A41D4A}"/>
                      </a:ext>
                    </a:extLst>
                  </p:cNvPr>
                  <p:cNvSpPr/>
                  <p:nvPr/>
                </p:nvSpPr>
                <p:spPr>
                  <a:xfrm>
                    <a:off x="1466850" y="0"/>
                    <a:ext cx="17145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70A0EBBC-3E62-1632-0F72-B3DE7469105F}"/>
                      </a:ext>
                    </a:extLst>
                  </p:cNvPr>
                  <p:cNvSpPr/>
                  <p:nvPr/>
                </p:nvSpPr>
                <p:spPr>
                  <a:xfrm>
                    <a:off x="790575" y="0"/>
                    <a:ext cx="17145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C49B7355-58A5-44B6-B4A6-97F6F3D4BC14}"/>
                      </a:ext>
                    </a:extLst>
                  </p:cNvPr>
                  <p:cNvSpPr/>
                  <p:nvPr/>
                </p:nvSpPr>
                <p:spPr>
                  <a:xfrm>
                    <a:off x="152400" y="47625"/>
                    <a:ext cx="17145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Text Box 252">
                    <a:extLst>
                      <a:ext uri="{FF2B5EF4-FFF2-40B4-BE49-F238E27FC236}">
                        <a16:creationId xmlns:a16="http://schemas.microsoft.com/office/drawing/2014/main" id="{75F54375-A62B-F261-C639-55BAD7260557}"/>
                      </a:ext>
                    </a:extLst>
                  </p:cNvPr>
                  <p:cNvSpPr txBox="1"/>
                  <p:nvPr/>
                </p:nvSpPr>
                <p:spPr>
                  <a:xfrm>
                    <a:off x="1352550" y="171450"/>
                    <a:ext cx="571501" cy="2202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a:solidFill>
                          <a:srgbClr val="002060"/>
                        </a:solidFill>
                        <a:effectLst/>
                        <a:latin typeface="Times New Roman" panose="02020603050405020304" pitchFamily="18" charset="0"/>
                        <a:ea typeface="Times New Roman" panose="02020603050405020304" pitchFamily="18" charset="0"/>
                      </a:rPr>
                      <a:t>W21</a:t>
                    </a:r>
                    <a:endParaRPr lang="en-US">
                      <a:effectLst/>
                      <a:latin typeface="Times New Roman" panose="02020603050405020304" pitchFamily="18" charset="0"/>
                      <a:ea typeface="Times New Roman" panose="02020603050405020304" pitchFamily="18" charset="0"/>
                    </a:endParaRPr>
                  </a:p>
                </p:txBody>
              </p:sp>
              <p:sp>
                <p:nvSpPr>
                  <p:cNvPr id="30" name="Text Box 253">
                    <a:extLst>
                      <a:ext uri="{FF2B5EF4-FFF2-40B4-BE49-F238E27FC236}">
                        <a16:creationId xmlns:a16="http://schemas.microsoft.com/office/drawing/2014/main" id="{4A65C0B5-A037-BD1E-E1AF-AB6EC64CAC13}"/>
                      </a:ext>
                    </a:extLst>
                  </p:cNvPr>
                  <p:cNvSpPr txBox="1"/>
                  <p:nvPr/>
                </p:nvSpPr>
                <p:spPr>
                  <a:xfrm>
                    <a:off x="638175" y="171450"/>
                    <a:ext cx="571501" cy="26543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a:solidFill>
                          <a:srgbClr val="002060"/>
                        </a:solidFill>
                        <a:effectLst/>
                        <a:latin typeface="Times New Roman" panose="02020603050405020304" pitchFamily="18" charset="0"/>
                        <a:ea typeface="Times New Roman" panose="02020603050405020304" pitchFamily="18" charset="0"/>
                      </a:rPr>
                      <a:t>W22</a:t>
                    </a:r>
                    <a:endParaRPr lang="en-US">
                      <a:effectLst/>
                      <a:latin typeface="Times New Roman" panose="02020603050405020304" pitchFamily="18" charset="0"/>
                      <a:ea typeface="Times New Roman" panose="02020603050405020304" pitchFamily="18" charset="0"/>
                    </a:endParaRPr>
                  </a:p>
                </p:txBody>
              </p:sp>
              <p:sp>
                <p:nvSpPr>
                  <p:cNvPr id="31" name="Text Box 254">
                    <a:extLst>
                      <a:ext uri="{FF2B5EF4-FFF2-40B4-BE49-F238E27FC236}">
                        <a16:creationId xmlns:a16="http://schemas.microsoft.com/office/drawing/2014/main" id="{C9CE2C2C-DDED-9C69-4AA2-EADF21F91984}"/>
                      </a:ext>
                    </a:extLst>
                  </p:cNvPr>
                  <p:cNvSpPr txBox="1"/>
                  <p:nvPr/>
                </p:nvSpPr>
                <p:spPr>
                  <a:xfrm>
                    <a:off x="-58419" y="171450"/>
                    <a:ext cx="486336"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W23</a:t>
                    </a:r>
                    <a:endParaRPr lang="en-US" dirty="0">
                      <a:effectLst/>
                      <a:latin typeface="Times New Roman" panose="02020603050405020304" pitchFamily="18" charset="0"/>
                      <a:ea typeface="Times New Roman" panose="02020603050405020304" pitchFamily="18" charset="0"/>
                    </a:endParaRPr>
                  </a:p>
                </p:txBody>
              </p:sp>
            </p:grpSp>
            <p:grpSp>
              <p:nvGrpSpPr>
                <p:cNvPr id="21" name="Group 20">
                  <a:extLst>
                    <a:ext uri="{FF2B5EF4-FFF2-40B4-BE49-F238E27FC236}">
                      <a16:creationId xmlns:a16="http://schemas.microsoft.com/office/drawing/2014/main" id="{06715263-BF89-C50B-D020-F6EE09D7D1A7}"/>
                    </a:ext>
                  </a:extLst>
                </p:cNvPr>
                <p:cNvGrpSpPr/>
                <p:nvPr/>
              </p:nvGrpSpPr>
              <p:grpSpPr>
                <a:xfrm>
                  <a:off x="-212656" y="0"/>
                  <a:ext cx="3270816" cy="347665"/>
                  <a:chOff x="-384106" y="0"/>
                  <a:chExt cx="3270816" cy="347665"/>
                </a:xfrm>
              </p:grpSpPr>
              <p:pic>
                <p:nvPicPr>
                  <p:cNvPr id="22" name="Graphic 109" descr="Oil Rig with solid fill">
                    <a:extLst>
                      <a:ext uri="{FF2B5EF4-FFF2-40B4-BE49-F238E27FC236}">
                        <a16:creationId xmlns:a16="http://schemas.microsoft.com/office/drawing/2014/main" id="{E7B330EE-C30E-7DFB-DA9C-FD929487DB2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4106" y="22545"/>
                    <a:ext cx="324485" cy="325120"/>
                  </a:xfrm>
                  <a:prstGeom prst="rect">
                    <a:avLst/>
                  </a:prstGeom>
                </p:spPr>
              </p:pic>
              <p:pic>
                <p:nvPicPr>
                  <p:cNvPr id="23" name="Graphic 157" descr="Oil Rig with solid fill">
                    <a:extLst>
                      <a:ext uri="{FF2B5EF4-FFF2-40B4-BE49-F238E27FC236}">
                        <a16:creationId xmlns:a16="http://schemas.microsoft.com/office/drawing/2014/main" id="{12A38407-1277-08BA-CF1E-7CF75D08A3A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62225" y="0"/>
                    <a:ext cx="324485" cy="325120"/>
                  </a:xfrm>
                  <a:prstGeom prst="rect">
                    <a:avLst/>
                  </a:prstGeom>
                </p:spPr>
              </p:pic>
              <p:sp>
                <p:nvSpPr>
                  <p:cNvPr id="24" name="Text Box 256">
                    <a:extLst>
                      <a:ext uri="{FF2B5EF4-FFF2-40B4-BE49-F238E27FC236}">
                        <a16:creationId xmlns:a16="http://schemas.microsoft.com/office/drawing/2014/main" id="{332A72CA-C807-7B22-0DF6-6A7A05017804}"/>
                      </a:ext>
                    </a:extLst>
                  </p:cNvPr>
                  <p:cNvSpPr txBox="1"/>
                  <p:nvPr/>
                </p:nvSpPr>
                <p:spPr>
                  <a:xfrm>
                    <a:off x="-95130" y="8152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1</a:t>
                    </a:r>
                    <a:endParaRPr lang="en-US" dirty="0">
                      <a:effectLst/>
                      <a:latin typeface="Times New Roman" panose="02020603050405020304" pitchFamily="18" charset="0"/>
                      <a:ea typeface="Times New Roman" panose="02020603050405020304" pitchFamily="18" charset="0"/>
                    </a:endParaRPr>
                  </a:p>
                </p:txBody>
              </p:sp>
              <p:sp>
                <p:nvSpPr>
                  <p:cNvPr id="25" name="Text Box 257">
                    <a:extLst>
                      <a:ext uri="{FF2B5EF4-FFF2-40B4-BE49-F238E27FC236}">
                        <a16:creationId xmlns:a16="http://schemas.microsoft.com/office/drawing/2014/main" id="{E3B6C758-DA99-0B3D-07F6-C6A29DE2F39F}"/>
                      </a:ext>
                    </a:extLst>
                  </p:cNvPr>
                  <p:cNvSpPr txBox="1"/>
                  <p:nvPr/>
                </p:nvSpPr>
                <p:spPr>
                  <a:xfrm>
                    <a:off x="2070064" y="82479"/>
                    <a:ext cx="561975" cy="2472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002060"/>
                        </a:solidFill>
                        <a:effectLst/>
                        <a:latin typeface="Times New Roman" panose="02020603050405020304" pitchFamily="18" charset="0"/>
                        <a:ea typeface="Times New Roman" panose="02020603050405020304" pitchFamily="18" charset="0"/>
                      </a:rPr>
                      <a:t>Well 2</a:t>
                    </a:r>
                    <a:endParaRPr lang="en-US" dirty="0">
                      <a:effectLst/>
                      <a:latin typeface="Times New Roman" panose="02020603050405020304" pitchFamily="18" charset="0"/>
                      <a:ea typeface="Times New Roman" panose="02020603050405020304" pitchFamily="18" charset="0"/>
                    </a:endParaRPr>
                  </a:p>
                </p:txBody>
              </p:sp>
            </p:grpSp>
          </p:grpSp>
        </p:grpSp>
        <p:sp>
          <p:nvSpPr>
            <p:cNvPr id="8" name="Text Box 258">
              <a:extLst>
                <a:ext uri="{FF2B5EF4-FFF2-40B4-BE49-F238E27FC236}">
                  <a16:creationId xmlns:a16="http://schemas.microsoft.com/office/drawing/2014/main" id="{E21E805E-27C6-8101-1443-7E6DB2627FCB}"/>
                </a:ext>
              </a:extLst>
            </p:cNvPr>
            <p:cNvSpPr txBox="1"/>
            <p:nvPr/>
          </p:nvSpPr>
          <p:spPr>
            <a:xfrm>
              <a:off x="1200150" y="533400"/>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solidFill>
                    <a:srgbClr val="FFFF00"/>
                  </a:solidFill>
                  <a:effectLst/>
                  <a:latin typeface="Times New Roman" panose="02020603050405020304" pitchFamily="18" charset="0"/>
                  <a:ea typeface="Times New Roman" panose="02020603050405020304" pitchFamily="18" charset="0"/>
                </a:rPr>
                <a:t>Reservoir</a:t>
              </a:r>
              <a:endParaRPr lang="en-US" sz="2000">
                <a:effectLst/>
                <a:latin typeface="Times New Roman" panose="02020603050405020304" pitchFamily="18" charset="0"/>
                <a:ea typeface="Times New Roman" panose="02020603050405020304" pitchFamily="18" charset="0"/>
              </a:endParaRPr>
            </a:p>
          </p:txBody>
        </p:sp>
        <p:sp>
          <p:nvSpPr>
            <p:cNvPr id="9" name="Text Box 259">
              <a:extLst>
                <a:ext uri="{FF2B5EF4-FFF2-40B4-BE49-F238E27FC236}">
                  <a16:creationId xmlns:a16="http://schemas.microsoft.com/office/drawing/2014/main" id="{433AA34B-DE41-963F-AE8D-506818B8162A}"/>
                </a:ext>
              </a:extLst>
            </p:cNvPr>
            <p:cNvSpPr txBox="1"/>
            <p:nvPr/>
          </p:nvSpPr>
          <p:spPr>
            <a:xfrm>
              <a:off x="1200150" y="116205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solidFill>
                    <a:srgbClr val="FFFF00"/>
                  </a:solidFill>
                  <a:effectLst/>
                  <a:latin typeface="Times New Roman" panose="02020603050405020304" pitchFamily="18" charset="0"/>
                  <a:ea typeface="Times New Roman" panose="02020603050405020304" pitchFamily="18" charset="0"/>
                </a:rPr>
                <a:t>Seal</a:t>
              </a:r>
              <a:endParaRPr lang="en-US" sz="2000">
                <a:effectLst/>
                <a:latin typeface="Times New Roman" panose="02020603050405020304" pitchFamily="18" charset="0"/>
                <a:ea typeface="Times New Roman" panose="02020603050405020304" pitchFamily="18" charset="0"/>
              </a:endParaRPr>
            </a:p>
          </p:txBody>
        </p:sp>
        <p:sp>
          <p:nvSpPr>
            <p:cNvPr id="10" name="Text Box 260">
              <a:extLst>
                <a:ext uri="{FF2B5EF4-FFF2-40B4-BE49-F238E27FC236}">
                  <a16:creationId xmlns:a16="http://schemas.microsoft.com/office/drawing/2014/main" id="{B7CA47B6-8CFE-E0BA-F582-5770CAA4F67E}"/>
                </a:ext>
              </a:extLst>
            </p:cNvPr>
            <p:cNvSpPr txBox="1"/>
            <p:nvPr/>
          </p:nvSpPr>
          <p:spPr>
            <a:xfrm>
              <a:off x="1200150" y="1495425"/>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solidFill>
                    <a:srgbClr val="FFFF00"/>
                  </a:solidFill>
                  <a:effectLst/>
                  <a:latin typeface="Times New Roman" panose="02020603050405020304" pitchFamily="18" charset="0"/>
                  <a:ea typeface="Times New Roman" panose="02020603050405020304" pitchFamily="18" charset="0"/>
                </a:rPr>
                <a:t>Reservoir</a:t>
              </a:r>
              <a:endParaRPr lang="en-US" sz="2000">
                <a:effectLst/>
                <a:latin typeface="Times New Roman" panose="02020603050405020304" pitchFamily="18" charset="0"/>
                <a:ea typeface="Times New Roman" panose="02020603050405020304" pitchFamily="18" charset="0"/>
              </a:endParaRPr>
            </a:p>
          </p:txBody>
        </p:sp>
        <p:sp>
          <p:nvSpPr>
            <p:cNvPr id="11" name="Text Box 261">
              <a:extLst>
                <a:ext uri="{FF2B5EF4-FFF2-40B4-BE49-F238E27FC236}">
                  <a16:creationId xmlns:a16="http://schemas.microsoft.com/office/drawing/2014/main" id="{FB3C68DF-CEFF-9E15-3F61-2125EC1E1954}"/>
                </a:ext>
              </a:extLst>
            </p:cNvPr>
            <p:cNvSpPr txBox="1"/>
            <p:nvPr/>
          </p:nvSpPr>
          <p:spPr>
            <a:xfrm>
              <a:off x="1104900" y="2552700"/>
              <a:ext cx="1057275" cy="3041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solidFill>
                    <a:srgbClr val="FFFF00"/>
                  </a:solidFill>
                  <a:effectLst/>
                  <a:latin typeface="Times New Roman" panose="02020603050405020304" pitchFamily="18" charset="0"/>
                  <a:ea typeface="Times New Roman" panose="02020603050405020304" pitchFamily="18" charset="0"/>
                </a:rPr>
                <a:t>Reservoir</a:t>
              </a:r>
              <a:endParaRPr lang="en-US" sz="2000">
                <a:effectLst/>
                <a:latin typeface="Times New Roman" panose="02020603050405020304" pitchFamily="18" charset="0"/>
                <a:ea typeface="Times New Roman" panose="02020603050405020304" pitchFamily="18" charset="0"/>
              </a:endParaRPr>
            </a:p>
          </p:txBody>
        </p:sp>
        <p:sp>
          <p:nvSpPr>
            <p:cNvPr id="12" name="Text Box 262">
              <a:extLst>
                <a:ext uri="{FF2B5EF4-FFF2-40B4-BE49-F238E27FC236}">
                  <a16:creationId xmlns:a16="http://schemas.microsoft.com/office/drawing/2014/main" id="{69DAC1A7-D698-09CA-EAFC-6A911132FC52}"/>
                </a:ext>
              </a:extLst>
            </p:cNvPr>
            <p:cNvSpPr txBox="1"/>
            <p:nvPr/>
          </p:nvSpPr>
          <p:spPr>
            <a:xfrm>
              <a:off x="1200150" y="1943100"/>
              <a:ext cx="1000125" cy="3044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000" b="1">
                  <a:solidFill>
                    <a:srgbClr val="FFFF00"/>
                  </a:solidFill>
                  <a:effectLst/>
                  <a:latin typeface="Times New Roman" panose="02020603050405020304" pitchFamily="18" charset="0"/>
                  <a:ea typeface="Times New Roman" panose="02020603050405020304" pitchFamily="18" charset="0"/>
                </a:rPr>
                <a:t>Seal</a:t>
              </a:r>
              <a:endParaRPr lang="en-US" sz="200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1354769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SEM micrographs and EDS Plots</a:t>
            </a:r>
          </a:p>
        </p:txBody>
      </p:sp>
      <p:grpSp>
        <p:nvGrpSpPr>
          <p:cNvPr id="3" name="Group 2">
            <a:extLst>
              <a:ext uri="{FF2B5EF4-FFF2-40B4-BE49-F238E27FC236}">
                <a16:creationId xmlns:a16="http://schemas.microsoft.com/office/drawing/2014/main" id="{37D694B7-494A-8C9D-08A8-422C260F4630}"/>
              </a:ext>
            </a:extLst>
          </p:cNvPr>
          <p:cNvGrpSpPr/>
          <p:nvPr/>
        </p:nvGrpSpPr>
        <p:grpSpPr>
          <a:xfrm>
            <a:off x="-61619" y="3133060"/>
            <a:ext cx="4409165" cy="3447943"/>
            <a:chOff x="0" y="0"/>
            <a:chExt cx="3543300" cy="2762250"/>
          </a:xfrm>
        </p:grpSpPr>
        <p:grpSp>
          <p:nvGrpSpPr>
            <p:cNvPr id="5" name="Group 4">
              <a:extLst>
                <a:ext uri="{FF2B5EF4-FFF2-40B4-BE49-F238E27FC236}">
                  <a16:creationId xmlns:a16="http://schemas.microsoft.com/office/drawing/2014/main" id="{B4104C23-2A34-91B7-120C-E9D164BA7353}"/>
                </a:ext>
              </a:extLst>
            </p:cNvPr>
            <p:cNvGrpSpPr/>
            <p:nvPr/>
          </p:nvGrpSpPr>
          <p:grpSpPr>
            <a:xfrm>
              <a:off x="0" y="0"/>
              <a:ext cx="3543300" cy="2762250"/>
              <a:chOff x="0" y="218459"/>
              <a:chExt cx="4114800" cy="3334366"/>
            </a:xfrm>
          </p:grpSpPr>
          <p:pic>
            <p:nvPicPr>
              <p:cNvPr id="19" name="Picture 18">
                <a:extLst>
                  <a:ext uri="{FF2B5EF4-FFF2-40B4-BE49-F238E27FC236}">
                    <a16:creationId xmlns:a16="http://schemas.microsoft.com/office/drawing/2014/main" id="{48265FA6-51F1-BE93-39DF-34CD817F427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90525"/>
                <a:ext cx="4114800" cy="3162300"/>
              </a:xfrm>
              <a:prstGeom prst="rect">
                <a:avLst/>
              </a:prstGeom>
              <a:noFill/>
              <a:ln>
                <a:noFill/>
              </a:ln>
            </p:spPr>
          </p:pic>
          <p:sp>
            <p:nvSpPr>
              <p:cNvPr id="20" name="Text Box 108">
                <a:extLst>
                  <a:ext uri="{FF2B5EF4-FFF2-40B4-BE49-F238E27FC236}">
                    <a16:creationId xmlns:a16="http://schemas.microsoft.com/office/drawing/2014/main" id="{B38746D4-E3B6-B4E6-344E-E453F51BF667}"/>
                  </a:ext>
                </a:extLst>
              </p:cNvPr>
              <p:cNvSpPr txBox="1"/>
              <p:nvPr/>
            </p:nvSpPr>
            <p:spPr>
              <a:xfrm>
                <a:off x="1000124" y="218459"/>
                <a:ext cx="2367763" cy="3714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a:effectLst/>
                    <a:latin typeface="Times New Roman" panose="02020603050405020304" pitchFamily="18" charset="0"/>
                    <a:ea typeface="Times New Roman" panose="02020603050405020304" pitchFamily="18" charset="0"/>
                  </a:rPr>
                  <a:t>W15_Unreacted_Spots</a:t>
                </a:r>
                <a:endParaRPr lang="en-US" sz="1200">
                  <a:effectLst/>
                  <a:latin typeface="Times New Roman" panose="02020603050405020304" pitchFamily="18" charset="0"/>
                  <a:ea typeface="Times New Roman" panose="02020603050405020304" pitchFamily="18" charset="0"/>
                </a:endParaRPr>
              </a:p>
            </p:txBody>
          </p:sp>
        </p:grpSp>
        <p:grpSp>
          <p:nvGrpSpPr>
            <p:cNvPr id="6" name="Group 5">
              <a:extLst>
                <a:ext uri="{FF2B5EF4-FFF2-40B4-BE49-F238E27FC236}">
                  <a16:creationId xmlns:a16="http://schemas.microsoft.com/office/drawing/2014/main" id="{6BED0DD0-29F5-5E1E-5069-8557639DC5BC}"/>
                </a:ext>
              </a:extLst>
            </p:cNvPr>
            <p:cNvGrpSpPr/>
            <p:nvPr/>
          </p:nvGrpSpPr>
          <p:grpSpPr>
            <a:xfrm>
              <a:off x="495300" y="304799"/>
              <a:ext cx="2285307" cy="915572"/>
              <a:chOff x="130540" y="288277"/>
              <a:chExt cx="2234497" cy="844740"/>
            </a:xfrm>
          </p:grpSpPr>
          <p:sp>
            <p:nvSpPr>
              <p:cNvPr id="7" name="TextBox 12">
                <a:extLst>
                  <a:ext uri="{FF2B5EF4-FFF2-40B4-BE49-F238E27FC236}">
                    <a16:creationId xmlns:a16="http://schemas.microsoft.com/office/drawing/2014/main" id="{6060E8BC-E9FB-CFEB-4D05-7AF7FEE8416E}"/>
                  </a:ext>
                </a:extLst>
              </p:cNvPr>
              <p:cNvSpPr txBox="1"/>
              <p:nvPr/>
            </p:nvSpPr>
            <p:spPr>
              <a:xfrm>
                <a:off x="699451" y="371106"/>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8" name="TextBox 13">
                <a:extLst>
                  <a:ext uri="{FF2B5EF4-FFF2-40B4-BE49-F238E27FC236}">
                    <a16:creationId xmlns:a16="http://schemas.microsoft.com/office/drawing/2014/main" id="{0E39E7CC-93DE-9E1D-5604-FD76293C1B21}"/>
                  </a:ext>
                </a:extLst>
              </p:cNvPr>
              <p:cNvSpPr txBox="1"/>
              <p:nvPr/>
            </p:nvSpPr>
            <p:spPr>
              <a:xfrm>
                <a:off x="325783" y="288277"/>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9" name="TextBox 14">
                <a:extLst>
                  <a:ext uri="{FF2B5EF4-FFF2-40B4-BE49-F238E27FC236}">
                    <a16:creationId xmlns:a16="http://schemas.microsoft.com/office/drawing/2014/main" id="{73DE0A46-8039-2824-F877-732C8FEA96C4}"/>
                  </a:ext>
                </a:extLst>
              </p:cNvPr>
              <p:cNvSpPr txBox="1"/>
              <p:nvPr/>
            </p:nvSpPr>
            <p:spPr>
              <a:xfrm>
                <a:off x="589331" y="622678"/>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10" name="TextBox 15">
                <a:extLst>
                  <a:ext uri="{FF2B5EF4-FFF2-40B4-BE49-F238E27FC236}">
                    <a16:creationId xmlns:a16="http://schemas.microsoft.com/office/drawing/2014/main" id="{2F96BCA8-0C83-4D45-BCA3-2C14AD0FABD1}"/>
                  </a:ext>
                </a:extLst>
              </p:cNvPr>
              <p:cNvSpPr txBox="1"/>
              <p:nvPr/>
            </p:nvSpPr>
            <p:spPr>
              <a:xfrm>
                <a:off x="1346039" y="883565"/>
                <a:ext cx="300355"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11" name="TextBox 16">
                <a:extLst>
                  <a:ext uri="{FF2B5EF4-FFF2-40B4-BE49-F238E27FC236}">
                    <a16:creationId xmlns:a16="http://schemas.microsoft.com/office/drawing/2014/main" id="{991E9E62-363A-8BD6-63FF-0785B82FCB5F}"/>
                  </a:ext>
                </a:extLst>
              </p:cNvPr>
              <p:cNvSpPr txBox="1"/>
              <p:nvPr/>
            </p:nvSpPr>
            <p:spPr>
              <a:xfrm>
                <a:off x="1150433" y="883981"/>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12" name="TextBox 17">
                <a:extLst>
                  <a:ext uri="{FF2B5EF4-FFF2-40B4-BE49-F238E27FC236}">
                    <a16:creationId xmlns:a16="http://schemas.microsoft.com/office/drawing/2014/main" id="{F642DE41-A34A-F14E-1F97-8720FFD43755}"/>
                  </a:ext>
                </a:extLst>
              </p:cNvPr>
              <p:cNvSpPr txBox="1"/>
              <p:nvPr/>
            </p:nvSpPr>
            <p:spPr>
              <a:xfrm>
                <a:off x="505311" y="755171"/>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13" name="TextBox 18">
                <a:extLst>
                  <a:ext uri="{FF2B5EF4-FFF2-40B4-BE49-F238E27FC236}">
                    <a16:creationId xmlns:a16="http://schemas.microsoft.com/office/drawing/2014/main" id="{1A50166A-594F-37A0-B615-F5E8E7D9001C}"/>
                  </a:ext>
                </a:extLst>
              </p:cNvPr>
              <p:cNvSpPr txBox="1"/>
              <p:nvPr/>
            </p:nvSpPr>
            <p:spPr>
              <a:xfrm>
                <a:off x="181399" y="544688"/>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14" name="TextBox 19">
                <a:extLst>
                  <a:ext uri="{FF2B5EF4-FFF2-40B4-BE49-F238E27FC236}">
                    <a16:creationId xmlns:a16="http://schemas.microsoft.com/office/drawing/2014/main" id="{62750199-5B99-CCA4-C9DF-6C109334372B}"/>
                  </a:ext>
                </a:extLst>
              </p:cNvPr>
              <p:cNvSpPr txBox="1"/>
              <p:nvPr/>
            </p:nvSpPr>
            <p:spPr>
              <a:xfrm>
                <a:off x="924584" y="895785"/>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16" name="TextBox 20">
                <a:extLst>
                  <a:ext uri="{FF2B5EF4-FFF2-40B4-BE49-F238E27FC236}">
                    <a16:creationId xmlns:a16="http://schemas.microsoft.com/office/drawing/2014/main" id="{84F915F5-ADF4-68C5-DCC7-F600A303155E}"/>
                  </a:ext>
                </a:extLst>
              </p:cNvPr>
              <p:cNvSpPr txBox="1"/>
              <p:nvPr/>
            </p:nvSpPr>
            <p:spPr>
              <a:xfrm>
                <a:off x="2064878" y="885941"/>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17" name="TextBox 21">
                <a:extLst>
                  <a:ext uri="{FF2B5EF4-FFF2-40B4-BE49-F238E27FC236}">
                    <a16:creationId xmlns:a16="http://schemas.microsoft.com/office/drawing/2014/main" id="{89DF2DA8-BF7F-15FE-689D-9B68179F18A6}"/>
                  </a:ext>
                </a:extLst>
              </p:cNvPr>
              <p:cNvSpPr txBox="1"/>
              <p:nvPr/>
            </p:nvSpPr>
            <p:spPr>
              <a:xfrm>
                <a:off x="414387" y="831442"/>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dirty="0">
                    <a:solidFill>
                      <a:srgbClr val="000000"/>
                    </a:solidFill>
                    <a:effectLst/>
                    <a:latin typeface="Times New Roman" panose="02020603050405020304" pitchFamily="18" charset="0"/>
                    <a:ea typeface="Times New Roman" panose="02020603050405020304" pitchFamily="18" charset="0"/>
                  </a:rPr>
                  <a:t>Na</a:t>
                </a:r>
                <a:endParaRPr lang="en-US" sz="1200" dirty="0">
                  <a:effectLst/>
                  <a:latin typeface="Times New Roman" panose="02020603050405020304" pitchFamily="18" charset="0"/>
                  <a:ea typeface="Times New Roman" panose="02020603050405020304" pitchFamily="18" charset="0"/>
                </a:endParaRPr>
              </a:p>
            </p:txBody>
          </p:sp>
          <p:sp>
            <p:nvSpPr>
              <p:cNvPr id="18" name="TextBox 22">
                <a:extLst>
                  <a:ext uri="{FF2B5EF4-FFF2-40B4-BE49-F238E27FC236}">
                    <a16:creationId xmlns:a16="http://schemas.microsoft.com/office/drawing/2014/main" id="{887DE13E-BD81-E372-C060-3DE99B46583D}"/>
                  </a:ext>
                </a:extLst>
              </p:cNvPr>
              <p:cNvSpPr txBox="1"/>
              <p:nvPr/>
            </p:nvSpPr>
            <p:spPr>
              <a:xfrm>
                <a:off x="130540" y="358788"/>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21" name="Group 20">
            <a:extLst>
              <a:ext uri="{FF2B5EF4-FFF2-40B4-BE49-F238E27FC236}">
                <a16:creationId xmlns:a16="http://schemas.microsoft.com/office/drawing/2014/main" id="{B973B030-4C75-40C0-55E6-F462B311363E}"/>
              </a:ext>
            </a:extLst>
          </p:cNvPr>
          <p:cNvGrpSpPr/>
          <p:nvPr/>
        </p:nvGrpSpPr>
        <p:grpSpPr>
          <a:xfrm>
            <a:off x="3691624" y="3391049"/>
            <a:ext cx="4282661" cy="3299701"/>
            <a:chOff x="0" y="0"/>
            <a:chExt cx="3600450" cy="2514600"/>
          </a:xfrm>
        </p:grpSpPr>
        <p:grpSp>
          <p:nvGrpSpPr>
            <p:cNvPr id="22" name="Group 21">
              <a:extLst>
                <a:ext uri="{FF2B5EF4-FFF2-40B4-BE49-F238E27FC236}">
                  <a16:creationId xmlns:a16="http://schemas.microsoft.com/office/drawing/2014/main" id="{45A29D80-1581-9B58-3C9F-62B53EE082DA}"/>
                </a:ext>
              </a:extLst>
            </p:cNvPr>
            <p:cNvGrpSpPr/>
            <p:nvPr/>
          </p:nvGrpSpPr>
          <p:grpSpPr>
            <a:xfrm>
              <a:off x="0" y="0"/>
              <a:ext cx="3600450" cy="2514600"/>
              <a:chOff x="0" y="0"/>
              <a:chExt cx="4114800" cy="3162300"/>
            </a:xfrm>
          </p:grpSpPr>
          <p:pic>
            <p:nvPicPr>
              <p:cNvPr id="36" name="Picture 35">
                <a:extLst>
                  <a:ext uri="{FF2B5EF4-FFF2-40B4-BE49-F238E27FC236}">
                    <a16:creationId xmlns:a16="http://schemas.microsoft.com/office/drawing/2014/main" id="{F02E5FB4-6810-82F7-FBD4-973304FFE6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37" name="Text Box 112">
                <a:extLst>
                  <a:ext uri="{FF2B5EF4-FFF2-40B4-BE49-F238E27FC236}">
                    <a16:creationId xmlns:a16="http://schemas.microsoft.com/office/drawing/2014/main" id="{27CEADE7-77BC-A734-A8EA-71C82982ED4D}"/>
                  </a:ext>
                </a:extLst>
              </p:cNvPr>
              <p:cNvSpPr txBox="1"/>
              <p:nvPr/>
            </p:nvSpPr>
            <p:spPr>
              <a:xfrm>
                <a:off x="952500" y="123825"/>
                <a:ext cx="1866900" cy="3524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latin typeface="Times New Roman" panose="02020603050405020304" pitchFamily="18" charset="0"/>
                    <a:ea typeface="Times New Roman" panose="02020603050405020304" pitchFamily="18" charset="0"/>
                  </a:rPr>
                  <a:t>V</a:t>
                </a:r>
                <a:r>
                  <a:rPr lang="en-US" sz="1000" b="1" dirty="0">
                    <a:effectLst/>
                    <a:latin typeface="Times New Roman" panose="02020603050405020304" pitchFamily="18" charset="0"/>
                    <a:ea typeface="Times New Roman" panose="02020603050405020304" pitchFamily="18" charset="0"/>
                  </a:rPr>
                  <a:t>5_7days_Spots</a:t>
                </a:r>
                <a:endParaRPr lang="en-US" sz="1200" dirty="0">
                  <a:effectLst/>
                  <a:latin typeface="Times New Roman" panose="02020603050405020304" pitchFamily="18" charset="0"/>
                  <a:ea typeface="Times New Roman" panose="02020603050405020304" pitchFamily="18" charset="0"/>
                </a:endParaRPr>
              </a:p>
            </p:txBody>
          </p:sp>
        </p:grpSp>
        <p:grpSp>
          <p:nvGrpSpPr>
            <p:cNvPr id="23" name="Group 22">
              <a:extLst>
                <a:ext uri="{FF2B5EF4-FFF2-40B4-BE49-F238E27FC236}">
                  <a16:creationId xmlns:a16="http://schemas.microsoft.com/office/drawing/2014/main" id="{8F51BF73-E045-537D-6559-F7FE6168D3F1}"/>
                </a:ext>
              </a:extLst>
            </p:cNvPr>
            <p:cNvGrpSpPr/>
            <p:nvPr/>
          </p:nvGrpSpPr>
          <p:grpSpPr>
            <a:xfrm>
              <a:off x="514350" y="361951"/>
              <a:ext cx="2538732" cy="703254"/>
              <a:chOff x="111942" y="417394"/>
              <a:chExt cx="2482413" cy="649180"/>
            </a:xfrm>
          </p:grpSpPr>
          <p:sp>
            <p:nvSpPr>
              <p:cNvPr id="24" name="TextBox 12">
                <a:extLst>
                  <a:ext uri="{FF2B5EF4-FFF2-40B4-BE49-F238E27FC236}">
                    <a16:creationId xmlns:a16="http://schemas.microsoft.com/office/drawing/2014/main" id="{8474165A-8474-E654-15EC-E0BAC666C760}"/>
                  </a:ext>
                </a:extLst>
              </p:cNvPr>
              <p:cNvSpPr txBox="1"/>
              <p:nvPr/>
            </p:nvSpPr>
            <p:spPr>
              <a:xfrm>
                <a:off x="699451" y="617429"/>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25" name="TextBox 13">
                <a:extLst>
                  <a:ext uri="{FF2B5EF4-FFF2-40B4-BE49-F238E27FC236}">
                    <a16:creationId xmlns:a16="http://schemas.microsoft.com/office/drawing/2014/main" id="{BD9A516A-9F9C-1EB4-C9EF-E5C65D907888}"/>
                  </a:ext>
                </a:extLst>
              </p:cNvPr>
              <p:cNvSpPr txBox="1"/>
              <p:nvPr/>
            </p:nvSpPr>
            <p:spPr>
              <a:xfrm>
                <a:off x="287545" y="417394"/>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26" name="TextBox 14">
                <a:extLst>
                  <a:ext uri="{FF2B5EF4-FFF2-40B4-BE49-F238E27FC236}">
                    <a16:creationId xmlns:a16="http://schemas.microsoft.com/office/drawing/2014/main" id="{14D9B3D8-932D-C4F1-55F0-C3168C6B685A}"/>
                  </a:ext>
                </a:extLst>
              </p:cNvPr>
              <p:cNvSpPr txBox="1"/>
              <p:nvPr/>
            </p:nvSpPr>
            <p:spPr>
              <a:xfrm>
                <a:off x="613889" y="749739"/>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27" name="TextBox 15">
                <a:extLst>
                  <a:ext uri="{FF2B5EF4-FFF2-40B4-BE49-F238E27FC236}">
                    <a16:creationId xmlns:a16="http://schemas.microsoft.com/office/drawing/2014/main" id="{5FE69CB0-A541-4439-5A04-49E3EE1A0F30}"/>
                  </a:ext>
                </a:extLst>
              </p:cNvPr>
              <p:cNvSpPr txBox="1"/>
              <p:nvPr/>
            </p:nvSpPr>
            <p:spPr>
              <a:xfrm>
                <a:off x="1346039" y="764741"/>
                <a:ext cx="377174"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28" name="TextBox 16">
                <a:extLst>
                  <a:ext uri="{FF2B5EF4-FFF2-40B4-BE49-F238E27FC236}">
                    <a16:creationId xmlns:a16="http://schemas.microsoft.com/office/drawing/2014/main" id="{6ED3453E-E699-79F7-9B60-8B09CD46984B}"/>
                  </a:ext>
                </a:extLst>
              </p:cNvPr>
              <p:cNvSpPr txBox="1"/>
              <p:nvPr/>
            </p:nvSpPr>
            <p:spPr>
              <a:xfrm>
                <a:off x="1103849" y="823857"/>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29" name="TextBox 17">
                <a:extLst>
                  <a:ext uri="{FF2B5EF4-FFF2-40B4-BE49-F238E27FC236}">
                    <a16:creationId xmlns:a16="http://schemas.microsoft.com/office/drawing/2014/main" id="{E502CAEE-CFFF-6063-3772-A1F4DC466A8D}"/>
                  </a:ext>
                </a:extLst>
              </p:cNvPr>
              <p:cNvSpPr txBox="1"/>
              <p:nvPr/>
            </p:nvSpPr>
            <p:spPr>
              <a:xfrm>
                <a:off x="460737" y="808888"/>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30" name="TextBox 18">
                <a:extLst>
                  <a:ext uri="{FF2B5EF4-FFF2-40B4-BE49-F238E27FC236}">
                    <a16:creationId xmlns:a16="http://schemas.microsoft.com/office/drawing/2014/main" id="{41359279-C8F2-335B-BC06-7F3F10A3E684}"/>
                  </a:ext>
                </a:extLst>
              </p:cNvPr>
              <p:cNvSpPr txBox="1"/>
              <p:nvPr/>
            </p:nvSpPr>
            <p:spPr>
              <a:xfrm>
                <a:off x="190987" y="692096"/>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31" name="TextBox 19">
                <a:extLst>
                  <a:ext uri="{FF2B5EF4-FFF2-40B4-BE49-F238E27FC236}">
                    <a16:creationId xmlns:a16="http://schemas.microsoft.com/office/drawing/2014/main" id="{577920FB-15F2-9ECD-A896-57A8F9AAC19A}"/>
                  </a:ext>
                </a:extLst>
              </p:cNvPr>
              <p:cNvSpPr txBox="1"/>
              <p:nvPr/>
            </p:nvSpPr>
            <p:spPr>
              <a:xfrm>
                <a:off x="924584" y="808940"/>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32" name="TextBox 20">
                <a:extLst>
                  <a:ext uri="{FF2B5EF4-FFF2-40B4-BE49-F238E27FC236}">
                    <a16:creationId xmlns:a16="http://schemas.microsoft.com/office/drawing/2014/main" id="{8318C64C-0085-A0F2-A065-7BA1D7E2A80A}"/>
                  </a:ext>
                </a:extLst>
              </p:cNvPr>
              <p:cNvSpPr txBox="1"/>
              <p:nvPr/>
            </p:nvSpPr>
            <p:spPr>
              <a:xfrm>
                <a:off x="2294196" y="819498"/>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33" name="TextBox 21">
                <a:extLst>
                  <a:ext uri="{FF2B5EF4-FFF2-40B4-BE49-F238E27FC236}">
                    <a16:creationId xmlns:a16="http://schemas.microsoft.com/office/drawing/2014/main" id="{B791E7A9-9EDA-F4E6-E6D6-E58DDB72C3D6}"/>
                  </a:ext>
                </a:extLst>
              </p:cNvPr>
              <p:cNvSpPr txBox="1"/>
              <p:nvPr/>
            </p:nvSpPr>
            <p:spPr>
              <a:xfrm>
                <a:off x="346665" y="823549"/>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dirty="0">
                    <a:solidFill>
                      <a:srgbClr val="000000"/>
                    </a:solidFill>
                    <a:effectLst/>
                    <a:latin typeface="Times New Roman" panose="02020603050405020304" pitchFamily="18" charset="0"/>
                    <a:ea typeface="Times New Roman" panose="02020603050405020304" pitchFamily="18" charset="0"/>
                  </a:rPr>
                  <a:t>Na</a:t>
                </a:r>
                <a:endParaRPr lang="en-US" sz="1200" dirty="0">
                  <a:effectLst/>
                  <a:latin typeface="Times New Roman" panose="02020603050405020304" pitchFamily="18" charset="0"/>
                  <a:ea typeface="Times New Roman" panose="02020603050405020304" pitchFamily="18" charset="0"/>
                </a:endParaRPr>
              </a:p>
            </p:txBody>
          </p:sp>
          <p:sp>
            <p:nvSpPr>
              <p:cNvPr id="35" name="TextBox 22">
                <a:extLst>
                  <a:ext uri="{FF2B5EF4-FFF2-40B4-BE49-F238E27FC236}">
                    <a16:creationId xmlns:a16="http://schemas.microsoft.com/office/drawing/2014/main" id="{AF707156-31C4-37CE-F1F4-B09BE634AC57}"/>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38" name="Group 37">
            <a:extLst>
              <a:ext uri="{FF2B5EF4-FFF2-40B4-BE49-F238E27FC236}">
                <a16:creationId xmlns:a16="http://schemas.microsoft.com/office/drawing/2014/main" id="{97A9705B-331A-B39D-F4D2-4A53EFA380F0}"/>
              </a:ext>
            </a:extLst>
          </p:cNvPr>
          <p:cNvGrpSpPr/>
          <p:nvPr/>
        </p:nvGrpSpPr>
        <p:grpSpPr>
          <a:xfrm>
            <a:off x="7379960" y="3413071"/>
            <a:ext cx="4409165" cy="3308404"/>
            <a:chOff x="0" y="0"/>
            <a:chExt cx="3686175" cy="2657475"/>
          </a:xfrm>
        </p:grpSpPr>
        <p:grpSp>
          <p:nvGrpSpPr>
            <p:cNvPr id="39" name="Group 38">
              <a:extLst>
                <a:ext uri="{FF2B5EF4-FFF2-40B4-BE49-F238E27FC236}">
                  <a16:creationId xmlns:a16="http://schemas.microsoft.com/office/drawing/2014/main" id="{E897E11A-E4ED-68F3-FC2B-6B43738F8E44}"/>
                </a:ext>
              </a:extLst>
            </p:cNvPr>
            <p:cNvGrpSpPr/>
            <p:nvPr/>
          </p:nvGrpSpPr>
          <p:grpSpPr>
            <a:xfrm>
              <a:off x="0" y="0"/>
              <a:ext cx="3686175" cy="2657475"/>
              <a:chOff x="0" y="0"/>
              <a:chExt cx="4114800" cy="3162300"/>
            </a:xfrm>
          </p:grpSpPr>
          <p:pic>
            <p:nvPicPr>
              <p:cNvPr id="52" name="Picture 51">
                <a:extLst>
                  <a:ext uri="{FF2B5EF4-FFF2-40B4-BE49-F238E27FC236}">
                    <a16:creationId xmlns:a16="http://schemas.microsoft.com/office/drawing/2014/main" id="{1E55B897-9AEF-DAB2-9A76-7FFA561B5C2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53" name="Text Box 115">
                <a:extLst>
                  <a:ext uri="{FF2B5EF4-FFF2-40B4-BE49-F238E27FC236}">
                    <a16:creationId xmlns:a16="http://schemas.microsoft.com/office/drawing/2014/main" id="{76D88635-F429-10A4-FDD9-D980C4AF9531}"/>
                  </a:ext>
                </a:extLst>
              </p:cNvPr>
              <p:cNvSpPr txBox="1"/>
              <p:nvPr/>
            </p:nvSpPr>
            <p:spPr>
              <a:xfrm>
                <a:off x="1066801" y="233832"/>
                <a:ext cx="1847850" cy="4306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latin typeface="Times New Roman" panose="02020603050405020304" pitchFamily="18" charset="0"/>
                    <a:ea typeface="Times New Roman" panose="02020603050405020304" pitchFamily="18" charset="0"/>
                  </a:rPr>
                  <a:t>V</a:t>
                </a:r>
                <a:r>
                  <a:rPr lang="en-US" sz="1000" b="1" dirty="0">
                    <a:effectLst/>
                    <a:latin typeface="Times New Roman" panose="02020603050405020304" pitchFamily="18" charset="0"/>
                    <a:ea typeface="Times New Roman" panose="02020603050405020304" pitchFamily="18" charset="0"/>
                  </a:rPr>
                  <a:t>5_30days_Spots</a:t>
                </a:r>
                <a:endParaRPr lang="en-US" sz="1200" dirty="0">
                  <a:effectLst/>
                  <a:latin typeface="Times New Roman" panose="02020603050405020304" pitchFamily="18" charset="0"/>
                  <a:ea typeface="Times New Roman" panose="02020603050405020304" pitchFamily="18" charset="0"/>
                </a:endParaRPr>
              </a:p>
            </p:txBody>
          </p:sp>
        </p:grpSp>
        <p:grpSp>
          <p:nvGrpSpPr>
            <p:cNvPr id="40" name="Group 39">
              <a:extLst>
                <a:ext uri="{FF2B5EF4-FFF2-40B4-BE49-F238E27FC236}">
                  <a16:creationId xmlns:a16="http://schemas.microsoft.com/office/drawing/2014/main" id="{B679AEDD-88CF-87D4-F071-BF9F9EB08BCC}"/>
                </a:ext>
              </a:extLst>
            </p:cNvPr>
            <p:cNvGrpSpPr/>
            <p:nvPr/>
          </p:nvGrpSpPr>
          <p:grpSpPr>
            <a:xfrm>
              <a:off x="514349" y="581023"/>
              <a:ext cx="2519679" cy="516989"/>
              <a:chOff x="111942" y="539465"/>
              <a:chExt cx="2463785" cy="477241"/>
            </a:xfrm>
          </p:grpSpPr>
          <p:sp>
            <p:nvSpPr>
              <p:cNvPr id="41" name="TextBox 12">
                <a:extLst>
                  <a:ext uri="{FF2B5EF4-FFF2-40B4-BE49-F238E27FC236}">
                    <a16:creationId xmlns:a16="http://schemas.microsoft.com/office/drawing/2014/main" id="{0AADC8E1-112E-D181-7B22-39887BED15B7}"/>
                  </a:ext>
                </a:extLst>
              </p:cNvPr>
              <p:cNvSpPr txBox="1"/>
              <p:nvPr/>
            </p:nvSpPr>
            <p:spPr>
              <a:xfrm>
                <a:off x="710197" y="651350"/>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42" name="TextBox 13">
                <a:extLst>
                  <a:ext uri="{FF2B5EF4-FFF2-40B4-BE49-F238E27FC236}">
                    <a16:creationId xmlns:a16="http://schemas.microsoft.com/office/drawing/2014/main" id="{140A0A28-853D-8A15-8A1C-32C637F7C15A}"/>
                  </a:ext>
                </a:extLst>
              </p:cNvPr>
              <p:cNvSpPr txBox="1"/>
              <p:nvPr/>
            </p:nvSpPr>
            <p:spPr>
              <a:xfrm>
                <a:off x="319993" y="643816"/>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43" name="TextBox 14">
                <a:extLst>
                  <a:ext uri="{FF2B5EF4-FFF2-40B4-BE49-F238E27FC236}">
                    <a16:creationId xmlns:a16="http://schemas.microsoft.com/office/drawing/2014/main" id="{F0EA894C-6B23-1E02-8A9F-98DD41C10F33}"/>
                  </a:ext>
                </a:extLst>
              </p:cNvPr>
              <p:cNvSpPr txBox="1"/>
              <p:nvPr/>
            </p:nvSpPr>
            <p:spPr>
              <a:xfrm>
                <a:off x="658225" y="739621"/>
                <a:ext cx="278952" cy="185391"/>
              </a:xfrm>
              <a:prstGeom prst="rect">
                <a:avLst/>
              </a:prstGeom>
              <a:noFill/>
              <a:ln>
                <a:noFill/>
              </a:ln>
            </p:spPr>
            <p:txBody>
              <a:bodyPr wrap="square" rtlCol="0">
                <a:noAutofit/>
              </a:bodyPr>
              <a:lstStyle/>
              <a:p>
                <a:pPr marL="0" marR="0">
                  <a:spcBef>
                    <a:spcPts val="0"/>
                  </a:spcBef>
                  <a:spcAft>
                    <a:spcPts val="0"/>
                  </a:spcAft>
                </a:pPr>
                <a:r>
                  <a:rPr lang="en-US" sz="800" b="1" kern="1200" dirty="0">
                    <a:solidFill>
                      <a:srgbClr val="000000"/>
                    </a:solidFill>
                    <a:effectLst/>
                    <a:latin typeface="Times New Roman" panose="02020603050405020304" pitchFamily="18" charset="0"/>
                    <a:ea typeface="Times New Roman" panose="02020603050405020304" pitchFamily="18" charset="0"/>
                  </a:rPr>
                  <a:t>Al</a:t>
                </a:r>
                <a:endParaRPr lang="en-US" sz="1200" dirty="0">
                  <a:effectLst/>
                  <a:latin typeface="Times New Roman" panose="02020603050405020304" pitchFamily="18" charset="0"/>
                  <a:ea typeface="Times New Roman" panose="02020603050405020304" pitchFamily="18" charset="0"/>
                </a:endParaRPr>
              </a:p>
            </p:txBody>
          </p:sp>
          <p:sp>
            <p:nvSpPr>
              <p:cNvPr id="44" name="TextBox 15">
                <a:extLst>
                  <a:ext uri="{FF2B5EF4-FFF2-40B4-BE49-F238E27FC236}">
                    <a16:creationId xmlns:a16="http://schemas.microsoft.com/office/drawing/2014/main" id="{8DECB2E9-B782-FBD0-927E-575FFE2FA908}"/>
                  </a:ext>
                </a:extLst>
              </p:cNvPr>
              <p:cNvSpPr txBox="1"/>
              <p:nvPr/>
            </p:nvSpPr>
            <p:spPr>
              <a:xfrm>
                <a:off x="1346039" y="764613"/>
                <a:ext cx="358547"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45" name="TextBox 16">
                <a:extLst>
                  <a:ext uri="{FF2B5EF4-FFF2-40B4-BE49-F238E27FC236}">
                    <a16:creationId xmlns:a16="http://schemas.microsoft.com/office/drawing/2014/main" id="{BFE8BA66-2CA2-1D39-CAC6-D57CA0FD0B34}"/>
                  </a:ext>
                </a:extLst>
              </p:cNvPr>
              <p:cNvSpPr txBox="1"/>
              <p:nvPr/>
            </p:nvSpPr>
            <p:spPr>
              <a:xfrm>
                <a:off x="1172089" y="781971"/>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46" name="TextBox 17">
                <a:extLst>
                  <a:ext uri="{FF2B5EF4-FFF2-40B4-BE49-F238E27FC236}">
                    <a16:creationId xmlns:a16="http://schemas.microsoft.com/office/drawing/2014/main" id="{29429110-0556-2EF1-F04E-1E36F0546CD4}"/>
                  </a:ext>
                </a:extLst>
              </p:cNvPr>
              <p:cNvSpPr txBox="1"/>
              <p:nvPr/>
            </p:nvSpPr>
            <p:spPr>
              <a:xfrm>
                <a:off x="508139" y="677785"/>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dirty="0">
                    <a:solidFill>
                      <a:srgbClr val="000000"/>
                    </a:solidFill>
                    <a:effectLst/>
                    <a:latin typeface="Times New Roman" panose="02020603050405020304" pitchFamily="18" charset="0"/>
                    <a:ea typeface="Times New Roman" panose="02020603050405020304" pitchFamily="18" charset="0"/>
                  </a:rPr>
                  <a:t>Mg</a:t>
                </a:r>
                <a:endParaRPr lang="en-US" sz="1200" dirty="0">
                  <a:effectLst/>
                  <a:latin typeface="Times New Roman" panose="02020603050405020304" pitchFamily="18" charset="0"/>
                  <a:ea typeface="Times New Roman" panose="02020603050405020304" pitchFamily="18" charset="0"/>
                </a:endParaRPr>
              </a:p>
            </p:txBody>
          </p:sp>
          <p:sp>
            <p:nvSpPr>
              <p:cNvPr id="47" name="TextBox 18">
                <a:extLst>
                  <a:ext uri="{FF2B5EF4-FFF2-40B4-BE49-F238E27FC236}">
                    <a16:creationId xmlns:a16="http://schemas.microsoft.com/office/drawing/2014/main" id="{863E60EC-10DB-F0B3-E198-F3C5E65C4C19}"/>
                  </a:ext>
                </a:extLst>
              </p:cNvPr>
              <p:cNvSpPr txBox="1"/>
              <p:nvPr/>
            </p:nvSpPr>
            <p:spPr>
              <a:xfrm>
                <a:off x="190987" y="692096"/>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48" name="TextBox 19">
                <a:extLst>
                  <a:ext uri="{FF2B5EF4-FFF2-40B4-BE49-F238E27FC236}">
                    <a16:creationId xmlns:a16="http://schemas.microsoft.com/office/drawing/2014/main" id="{45936488-26DC-7B8A-D1A2-91DD4EF3A806}"/>
                  </a:ext>
                </a:extLst>
              </p:cNvPr>
              <p:cNvSpPr txBox="1"/>
              <p:nvPr/>
            </p:nvSpPr>
            <p:spPr>
              <a:xfrm>
                <a:off x="924584" y="808940"/>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49" name="TextBox 20">
                <a:extLst>
                  <a:ext uri="{FF2B5EF4-FFF2-40B4-BE49-F238E27FC236}">
                    <a16:creationId xmlns:a16="http://schemas.microsoft.com/office/drawing/2014/main" id="{5A866A8B-76B7-7244-38A0-23B614EA73D7}"/>
                  </a:ext>
                </a:extLst>
              </p:cNvPr>
              <p:cNvSpPr txBox="1"/>
              <p:nvPr/>
            </p:nvSpPr>
            <p:spPr>
              <a:xfrm>
                <a:off x="2275568" y="769630"/>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50" name="TextBox 21">
                <a:extLst>
                  <a:ext uri="{FF2B5EF4-FFF2-40B4-BE49-F238E27FC236}">
                    <a16:creationId xmlns:a16="http://schemas.microsoft.com/office/drawing/2014/main" id="{EFF4D7CB-89C4-6C00-7FF3-9DBFEBAC96E3}"/>
                  </a:ext>
                </a:extLst>
              </p:cNvPr>
              <p:cNvSpPr txBox="1"/>
              <p:nvPr/>
            </p:nvSpPr>
            <p:spPr>
              <a:xfrm>
                <a:off x="356812" y="761978"/>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dirty="0">
                    <a:solidFill>
                      <a:srgbClr val="000000"/>
                    </a:solidFill>
                    <a:effectLst/>
                    <a:latin typeface="Times New Roman" panose="02020603050405020304" pitchFamily="18" charset="0"/>
                    <a:ea typeface="Times New Roman" panose="02020603050405020304" pitchFamily="18" charset="0"/>
                  </a:rPr>
                  <a:t>Na</a:t>
                </a:r>
                <a:endParaRPr lang="en-US" sz="1200" dirty="0">
                  <a:effectLst/>
                  <a:latin typeface="Times New Roman" panose="02020603050405020304" pitchFamily="18" charset="0"/>
                  <a:ea typeface="Times New Roman" panose="02020603050405020304" pitchFamily="18" charset="0"/>
                </a:endParaRPr>
              </a:p>
            </p:txBody>
          </p:sp>
          <p:sp>
            <p:nvSpPr>
              <p:cNvPr id="51" name="TextBox 22">
                <a:extLst>
                  <a:ext uri="{FF2B5EF4-FFF2-40B4-BE49-F238E27FC236}">
                    <a16:creationId xmlns:a16="http://schemas.microsoft.com/office/drawing/2014/main" id="{9090A541-2EFE-D42D-2645-90D9A1BDDB55}"/>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pic>
        <p:nvPicPr>
          <p:cNvPr id="54" name="Picture 53" descr="Application&#10;&#10;Description automatically generated with medium confidence">
            <a:extLst>
              <a:ext uri="{FF2B5EF4-FFF2-40B4-BE49-F238E27FC236}">
                <a16:creationId xmlns:a16="http://schemas.microsoft.com/office/drawing/2014/main" id="{6EA8208B-3C15-10E8-75C2-E38B821F539C}"/>
              </a:ext>
            </a:extLst>
          </p:cNvPr>
          <p:cNvPicPr>
            <a:picLocks noChangeAspect="1"/>
          </p:cNvPicPr>
          <p:nvPr/>
        </p:nvPicPr>
        <p:blipFill rotWithShape="1">
          <a:blip r:embed="rId5">
            <a:extLst>
              <a:ext uri="{28A0092B-C50C-407E-A947-70E740481C1C}">
                <a14:useLocalDpi xmlns:a14="http://schemas.microsoft.com/office/drawing/2010/main" val="0"/>
              </a:ext>
            </a:extLst>
          </a:blip>
          <a:srcRect t="15433" b="16588"/>
          <a:stretch/>
        </p:blipFill>
        <p:spPr bwMode="auto">
          <a:xfrm>
            <a:off x="615312" y="935646"/>
            <a:ext cx="3544863" cy="2401697"/>
          </a:xfrm>
          <a:prstGeom prst="rect">
            <a:avLst/>
          </a:prstGeom>
          <a:ln>
            <a:noFill/>
          </a:ln>
          <a:extLst>
            <a:ext uri="{53640926-AAD7-44D8-BBD7-CCE9431645EC}">
              <a14:shadowObscured xmlns:a14="http://schemas.microsoft.com/office/drawing/2010/main"/>
            </a:ext>
          </a:extLst>
        </p:spPr>
      </p:pic>
      <p:pic>
        <p:nvPicPr>
          <p:cNvPr id="55" name="Picture 54" descr="Application&#10;&#10;Description automatically generated with low confidence">
            <a:extLst>
              <a:ext uri="{FF2B5EF4-FFF2-40B4-BE49-F238E27FC236}">
                <a16:creationId xmlns:a16="http://schemas.microsoft.com/office/drawing/2014/main" id="{B260AF5E-AF50-4618-A7F0-22B649428FD1}"/>
              </a:ext>
            </a:extLst>
          </p:cNvPr>
          <p:cNvPicPr>
            <a:picLocks noChangeAspect="1"/>
          </p:cNvPicPr>
          <p:nvPr/>
        </p:nvPicPr>
        <p:blipFill rotWithShape="1">
          <a:blip r:embed="rId6">
            <a:extLst>
              <a:ext uri="{28A0092B-C50C-407E-A947-70E740481C1C}">
                <a14:useLocalDpi xmlns:a14="http://schemas.microsoft.com/office/drawing/2010/main" val="0"/>
              </a:ext>
            </a:extLst>
          </a:blip>
          <a:srcRect t="15730" b="15995"/>
          <a:stretch/>
        </p:blipFill>
        <p:spPr bwMode="auto">
          <a:xfrm>
            <a:off x="4347546" y="957407"/>
            <a:ext cx="3483081" cy="2412978"/>
          </a:xfrm>
          <a:prstGeom prst="rect">
            <a:avLst/>
          </a:prstGeom>
          <a:ln>
            <a:noFill/>
          </a:ln>
          <a:extLst>
            <a:ext uri="{53640926-AAD7-44D8-BBD7-CCE9431645EC}">
              <a14:shadowObscured xmlns:a14="http://schemas.microsoft.com/office/drawing/2010/main"/>
            </a:ext>
          </a:extLst>
        </p:spPr>
      </p:pic>
      <p:pic>
        <p:nvPicPr>
          <p:cNvPr id="56" name="Picture 55" descr="Map&#10;&#10;Description automatically generated with medium confidence">
            <a:extLst>
              <a:ext uri="{FF2B5EF4-FFF2-40B4-BE49-F238E27FC236}">
                <a16:creationId xmlns:a16="http://schemas.microsoft.com/office/drawing/2014/main" id="{E739D523-27DA-7F89-837F-B387CE16E8C7}"/>
              </a:ext>
            </a:extLst>
          </p:cNvPr>
          <p:cNvPicPr>
            <a:picLocks noChangeAspect="1"/>
          </p:cNvPicPr>
          <p:nvPr/>
        </p:nvPicPr>
        <p:blipFill rotWithShape="1">
          <a:blip r:embed="rId7">
            <a:extLst>
              <a:ext uri="{28A0092B-C50C-407E-A947-70E740481C1C}">
                <a14:useLocalDpi xmlns:a14="http://schemas.microsoft.com/office/drawing/2010/main" val="0"/>
              </a:ext>
            </a:extLst>
          </a:blip>
          <a:srcRect t="15433" b="16291"/>
          <a:stretch/>
        </p:blipFill>
        <p:spPr bwMode="auto">
          <a:xfrm>
            <a:off x="8002509" y="933914"/>
            <a:ext cx="3599245" cy="2493453"/>
          </a:xfrm>
          <a:prstGeom prst="rect">
            <a:avLst/>
          </a:prstGeom>
          <a:ln>
            <a:noFill/>
          </a:ln>
          <a:extLst>
            <a:ext uri="{53640926-AAD7-44D8-BBD7-CCE9431645EC}">
              <a14:shadowObscured xmlns:a14="http://schemas.microsoft.com/office/drawing/2010/main"/>
            </a:ext>
          </a:extLst>
        </p:spPr>
      </p:pic>
      <p:sp>
        <p:nvSpPr>
          <p:cNvPr id="15" name="Text Box 112">
            <a:extLst>
              <a:ext uri="{FF2B5EF4-FFF2-40B4-BE49-F238E27FC236}">
                <a16:creationId xmlns:a16="http://schemas.microsoft.com/office/drawing/2014/main" id="{5DE16496-4AD8-DFE2-5374-5F32965B20A8}"/>
              </a:ext>
            </a:extLst>
          </p:cNvPr>
          <p:cNvSpPr txBox="1"/>
          <p:nvPr/>
        </p:nvSpPr>
        <p:spPr>
          <a:xfrm>
            <a:off x="1106003" y="3628869"/>
            <a:ext cx="1943059" cy="36773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latin typeface="Times New Roman" panose="02020603050405020304" pitchFamily="18" charset="0"/>
                <a:ea typeface="Times New Roman" panose="02020603050405020304" pitchFamily="18" charset="0"/>
              </a:rPr>
              <a:t>V</a:t>
            </a:r>
            <a:r>
              <a:rPr lang="en-US" sz="1000" b="1" dirty="0">
                <a:effectLst/>
                <a:latin typeface="Times New Roman" panose="02020603050405020304" pitchFamily="18" charset="0"/>
                <a:ea typeface="Times New Roman" panose="02020603050405020304" pitchFamily="18" charset="0"/>
              </a:rPr>
              <a:t>5_7days_Spots</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00010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SEM Micrographs and EDS Plots</a:t>
            </a:r>
          </a:p>
        </p:txBody>
      </p:sp>
      <p:grpSp>
        <p:nvGrpSpPr>
          <p:cNvPr id="15" name="Group 14">
            <a:extLst>
              <a:ext uri="{FF2B5EF4-FFF2-40B4-BE49-F238E27FC236}">
                <a16:creationId xmlns:a16="http://schemas.microsoft.com/office/drawing/2014/main" id="{05C46BB5-DE0A-31E6-A751-D014AF984C04}"/>
              </a:ext>
            </a:extLst>
          </p:cNvPr>
          <p:cNvGrpSpPr/>
          <p:nvPr/>
        </p:nvGrpSpPr>
        <p:grpSpPr>
          <a:xfrm>
            <a:off x="-159742" y="3401117"/>
            <a:ext cx="4418334" cy="3429000"/>
            <a:chOff x="0" y="0"/>
            <a:chExt cx="3619500" cy="2676525"/>
          </a:xfrm>
        </p:grpSpPr>
        <p:grpSp>
          <p:nvGrpSpPr>
            <p:cNvPr id="57" name="Group 56">
              <a:extLst>
                <a:ext uri="{FF2B5EF4-FFF2-40B4-BE49-F238E27FC236}">
                  <a16:creationId xmlns:a16="http://schemas.microsoft.com/office/drawing/2014/main" id="{93DA1083-7927-74A7-461A-99BCEC90DCC2}"/>
                </a:ext>
              </a:extLst>
            </p:cNvPr>
            <p:cNvGrpSpPr/>
            <p:nvPr/>
          </p:nvGrpSpPr>
          <p:grpSpPr>
            <a:xfrm>
              <a:off x="0" y="0"/>
              <a:ext cx="3619500" cy="2676525"/>
              <a:chOff x="0" y="0"/>
              <a:chExt cx="4114800" cy="3162300"/>
            </a:xfrm>
          </p:grpSpPr>
          <p:pic>
            <p:nvPicPr>
              <p:cNvPr id="71" name="Picture 70">
                <a:extLst>
                  <a:ext uri="{FF2B5EF4-FFF2-40B4-BE49-F238E27FC236}">
                    <a16:creationId xmlns:a16="http://schemas.microsoft.com/office/drawing/2014/main" id="{A3F74CEB-DA20-59BF-A9F9-83479ABEFC1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72" name="Text Box 118">
                <a:extLst>
                  <a:ext uri="{FF2B5EF4-FFF2-40B4-BE49-F238E27FC236}">
                    <a16:creationId xmlns:a16="http://schemas.microsoft.com/office/drawing/2014/main" id="{9F46A2DE-1EBE-7656-C28C-6E362238CA63}"/>
                  </a:ext>
                </a:extLst>
              </p:cNvPr>
              <p:cNvSpPr txBox="1"/>
              <p:nvPr/>
            </p:nvSpPr>
            <p:spPr>
              <a:xfrm>
                <a:off x="1082174" y="178167"/>
                <a:ext cx="2060911" cy="4095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effectLst/>
                    <a:latin typeface="Times New Roman" panose="02020603050405020304" pitchFamily="18" charset="0"/>
                    <a:ea typeface="Times New Roman" panose="02020603050405020304" pitchFamily="18" charset="0"/>
                  </a:rPr>
                  <a:t>H2_Unreacted_Spot</a:t>
                </a:r>
                <a:endParaRPr lang="en-US" sz="1200" dirty="0">
                  <a:effectLst/>
                  <a:latin typeface="Times New Roman" panose="02020603050405020304" pitchFamily="18" charset="0"/>
                  <a:ea typeface="Times New Roman" panose="02020603050405020304" pitchFamily="18" charset="0"/>
                </a:endParaRPr>
              </a:p>
            </p:txBody>
          </p:sp>
        </p:grpSp>
        <p:grpSp>
          <p:nvGrpSpPr>
            <p:cNvPr id="58" name="Group 57">
              <a:extLst>
                <a:ext uri="{FF2B5EF4-FFF2-40B4-BE49-F238E27FC236}">
                  <a16:creationId xmlns:a16="http://schemas.microsoft.com/office/drawing/2014/main" id="{FE9C823F-D4E3-EDC5-3081-AA50136C7217}"/>
                </a:ext>
              </a:extLst>
            </p:cNvPr>
            <p:cNvGrpSpPr/>
            <p:nvPr/>
          </p:nvGrpSpPr>
          <p:grpSpPr>
            <a:xfrm>
              <a:off x="523875" y="371475"/>
              <a:ext cx="2569189" cy="741753"/>
              <a:chOff x="130540" y="332133"/>
              <a:chExt cx="2512704" cy="684770"/>
            </a:xfrm>
          </p:grpSpPr>
          <p:sp>
            <p:nvSpPr>
              <p:cNvPr id="59" name="TextBox 12">
                <a:extLst>
                  <a:ext uri="{FF2B5EF4-FFF2-40B4-BE49-F238E27FC236}">
                    <a16:creationId xmlns:a16="http://schemas.microsoft.com/office/drawing/2014/main" id="{44A0161F-9088-771F-DDE2-58818B1FC800}"/>
                  </a:ext>
                </a:extLst>
              </p:cNvPr>
              <p:cNvSpPr txBox="1"/>
              <p:nvPr/>
            </p:nvSpPr>
            <p:spPr>
              <a:xfrm>
                <a:off x="699451" y="527915"/>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60" name="TextBox 13">
                <a:extLst>
                  <a:ext uri="{FF2B5EF4-FFF2-40B4-BE49-F238E27FC236}">
                    <a16:creationId xmlns:a16="http://schemas.microsoft.com/office/drawing/2014/main" id="{D3D3376C-68FC-9705-54E7-66E1D2995188}"/>
                  </a:ext>
                </a:extLst>
              </p:cNvPr>
              <p:cNvSpPr txBox="1"/>
              <p:nvPr/>
            </p:nvSpPr>
            <p:spPr>
              <a:xfrm>
                <a:off x="325783" y="332133"/>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62" name="TextBox 14">
                <a:extLst>
                  <a:ext uri="{FF2B5EF4-FFF2-40B4-BE49-F238E27FC236}">
                    <a16:creationId xmlns:a16="http://schemas.microsoft.com/office/drawing/2014/main" id="{8019DC15-B35C-E422-D61B-3595F2AD284D}"/>
                  </a:ext>
                </a:extLst>
              </p:cNvPr>
              <p:cNvSpPr txBox="1"/>
              <p:nvPr/>
            </p:nvSpPr>
            <p:spPr>
              <a:xfrm>
                <a:off x="589331" y="622678"/>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63" name="TextBox 15">
                <a:extLst>
                  <a:ext uri="{FF2B5EF4-FFF2-40B4-BE49-F238E27FC236}">
                    <a16:creationId xmlns:a16="http://schemas.microsoft.com/office/drawing/2014/main" id="{6DDD2091-66FC-151C-0E4F-76237CEB14BA}"/>
                  </a:ext>
                </a:extLst>
              </p:cNvPr>
              <p:cNvSpPr txBox="1"/>
              <p:nvPr/>
            </p:nvSpPr>
            <p:spPr>
              <a:xfrm>
                <a:off x="1383780" y="769783"/>
                <a:ext cx="376986" cy="17663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64" name="TextBox 16">
                <a:extLst>
                  <a:ext uri="{FF2B5EF4-FFF2-40B4-BE49-F238E27FC236}">
                    <a16:creationId xmlns:a16="http://schemas.microsoft.com/office/drawing/2014/main" id="{FC9B7040-2CE6-F9D9-9B8B-274C432FD74F}"/>
                  </a:ext>
                </a:extLst>
              </p:cNvPr>
              <p:cNvSpPr txBox="1"/>
              <p:nvPr/>
            </p:nvSpPr>
            <p:spPr>
              <a:xfrm>
                <a:off x="1150433" y="765382"/>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65" name="TextBox 17">
                <a:extLst>
                  <a:ext uri="{FF2B5EF4-FFF2-40B4-BE49-F238E27FC236}">
                    <a16:creationId xmlns:a16="http://schemas.microsoft.com/office/drawing/2014/main" id="{5DF4A45F-A814-FB57-D218-CA0ED6FCADA1}"/>
                  </a:ext>
                </a:extLst>
              </p:cNvPr>
              <p:cNvSpPr txBox="1"/>
              <p:nvPr/>
            </p:nvSpPr>
            <p:spPr>
              <a:xfrm>
                <a:off x="505311" y="755171"/>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66" name="TextBox 18">
                <a:extLst>
                  <a:ext uri="{FF2B5EF4-FFF2-40B4-BE49-F238E27FC236}">
                    <a16:creationId xmlns:a16="http://schemas.microsoft.com/office/drawing/2014/main" id="{7D357FF3-EC1C-8994-984C-3209A9228D62}"/>
                  </a:ext>
                </a:extLst>
              </p:cNvPr>
              <p:cNvSpPr txBox="1"/>
              <p:nvPr/>
            </p:nvSpPr>
            <p:spPr>
              <a:xfrm>
                <a:off x="181399" y="544688"/>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67" name="TextBox 19">
                <a:extLst>
                  <a:ext uri="{FF2B5EF4-FFF2-40B4-BE49-F238E27FC236}">
                    <a16:creationId xmlns:a16="http://schemas.microsoft.com/office/drawing/2014/main" id="{681CAA91-F888-B526-8A48-C071E27F70B7}"/>
                  </a:ext>
                </a:extLst>
              </p:cNvPr>
              <p:cNvSpPr txBox="1"/>
              <p:nvPr/>
            </p:nvSpPr>
            <p:spPr>
              <a:xfrm>
                <a:off x="929079" y="755171"/>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68" name="TextBox 20">
                <a:extLst>
                  <a:ext uri="{FF2B5EF4-FFF2-40B4-BE49-F238E27FC236}">
                    <a16:creationId xmlns:a16="http://schemas.microsoft.com/office/drawing/2014/main" id="{4B779815-7284-8D65-6515-D264F2905FBC}"/>
                  </a:ext>
                </a:extLst>
              </p:cNvPr>
              <p:cNvSpPr txBox="1"/>
              <p:nvPr/>
            </p:nvSpPr>
            <p:spPr>
              <a:xfrm>
                <a:off x="2343085" y="769827"/>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69" name="TextBox 21">
                <a:extLst>
                  <a:ext uri="{FF2B5EF4-FFF2-40B4-BE49-F238E27FC236}">
                    <a16:creationId xmlns:a16="http://schemas.microsoft.com/office/drawing/2014/main" id="{6D0078A8-1699-B100-4911-478C8326FD93}"/>
                  </a:ext>
                </a:extLst>
              </p:cNvPr>
              <p:cNvSpPr txBox="1"/>
              <p:nvPr/>
            </p:nvSpPr>
            <p:spPr>
              <a:xfrm>
                <a:off x="404460" y="670526"/>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70" name="TextBox 22">
                <a:extLst>
                  <a:ext uri="{FF2B5EF4-FFF2-40B4-BE49-F238E27FC236}">
                    <a16:creationId xmlns:a16="http://schemas.microsoft.com/office/drawing/2014/main" id="{FFFB604F-0921-1B78-9A4C-D468782D84B2}"/>
                  </a:ext>
                </a:extLst>
              </p:cNvPr>
              <p:cNvSpPr txBox="1"/>
              <p:nvPr/>
            </p:nvSpPr>
            <p:spPr>
              <a:xfrm>
                <a:off x="130540" y="358788"/>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73" name="Group 72">
            <a:extLst>
              <a:ext uri="{FF2B5EF4-FFF2-40B4-BE49-F238E27FC236}">
                <a16:creationId xmlns:a16="http://schemas.microsoft.com/office/drawing/2014/main" id="{593FEE22-D33D-53A0-5369-E879704E238C}"/>
              </a:ext>
            </a:extLst>
          </p:cNvPr>
          <p:cNvGrpSpPr/>
          <p:nvPr/>
        </p:nvGrpSpPr>
        <p:grpSpPr>
          <a:xfrm>
            <a:off x="3585829" y="3409968"/>
            <a:ext cx="4685887" cy="3422818"/>
            <a:chOff x="0" y="0"/>
            <a:chExt cx="3648075" cy="2743200"/>
          </a:xfrm>
        </p:grpSpPr>
        <p:grpSp>
          <p:nvGrpSpPr>
            <p:cNvPr id="74" name="Group 73">
              <a:extLst>
                <a:ext uri="{FF2B5EF4-FFF2-40B4-BE49-F238E27FC236}">
                  <a16:creationId xmlns:a16="http://schemas.microsoft.com/office/drawing/2014/main" id="{1A543B34-EB5C-5260-ADF0-7D27F4CB1EA4}"/>
                </a:ext>
              </a:extLst>
            </p:cNvPr>
            <p:cNvGrpSpPr/>
            <p:nvPr/>
          </p:nvGrpSpPr>
          <p:grpSpPr>
            <a:xfrm>
              <a:off x="0" y="0"/>
              <a:ext cx="3648075" cy="2743200"/>
              <a:chOff x="0" y="0"/>
              <a:chExt cx="4114800" cy="3162300"/>
            </a:xfrm>
          </p:grpSpPr>
          <p:pic>
            <p:nvPicPr>
              <p:cNvPr id="87" name="Picture 86">
                <a:extLst>
                  <a:ext uri="{FF2B5EF4-FFF2-40B4-BE49-F238E27FC236}">
                    <a16:creationId xmlns:a16="http://schemas.microsoft.com/office/drawing/2014/main" id="{C7441E5F-58AD-ADD2-3209-F54EC55D0B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88" name="Text Box 121">
                <a:extLst>
                  <a:ext uri="{FF2B5EF4-FFF2-40B4-BE49-F238E27FC236}">
                    <a16:creationId xmlns:a16="http://schemas.microsoft.com/office/drawing/2014/main" id="{472FB81C-F40F-CFF1-16CF-558E84C0C22B}"/>
                  </a:ext>
                </a:extLst>
              </p:cNvPr>
              <p:cNvSpPr txBox="1"/>
              <p:nvPr/>
            </p:nvSpPr>
            <p:spPr>
              <a:xfrm>
                <a:off x="1156728" y="208889"/>
                <a:ext cx="1812017" cy="5048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effectLst/>
                    <a:latin typeface="Times New Roman" panose="02020603050405020304" pitchFamily="18" charset="0"/>
                    <a:ea typeface="Times New Roman" panose="02020603050405020304" pitchFamily="18" charset="0"/>
                  </a:rPr>
                  <a:t>H2_7days_Spot</a:t>
                </a:r>
                <a:endParaRPr lang="en-US" sz="1200" dirty="0">
                  <a:effectLst/>
                  <a:latin typeface="Times New Roman" panose="02020603050405020304" pitchFamily="18" charset="0"/>
                  <a:ea typeface="Times New Roman" panose="02020603050405020304" pitchFamily="18" charset="0"/>
                </a:endParaRPr>
              </a:p>
            </p:txBody>
          </p:sp>
        </p:grpSp>
        <p:grpSp>
          <p:nvGrpSpPr>
            <p:cNvPr id="75" name="Group 74">
              <a:extLst>
                <a:ext uri="{FF2B5EF4-FFF2-40B4-BE49-F238E27FC236}">
                  <a16:creationId xmlns:a16="http://schemas.microsoft.com/office/drawing/2014/main" id="{072517F6-4E3A-6F6C-A472-F8A4083E8FBF}"/>
                </a:ext>
              </a:extLst>
            </p:cNvPr>
            <p:cNvGrpSpPr/>
            <p:nvPr/>
          </p:nvGrpSpPr>
          <p:grpSpPr>
            <a:xfrm>
              <a:off x="514349" y="619123"/>
              <a:ext cx="2607668" cy="545772"/>
              <a:chOff x="111942" y="539465"/>
              <a:chExt cx="2549823" cy="503811"/>
            </a:xfrm>
          </p:grpSpPr>
          <p:sp>
            <p:nvSpPr>
              <p:cNvPr id="76" name="TextBox 12">
                <a:extLst>
                  <a:ext uri="{FF2B5EF4-FFF2-40B4-BE49-F238E27FC236}">
                    <a16:creationId xmlns:a16="http://schemas.microsoft.com/office/drawing/2014/main" id="{B8A438A5-0875-9CC3-37CD-3E16BFE2CD5A}"/>
                  </a:ext>
                </a:extLst>
              </p:cNvPr>
              <p:cNvSpPr txBox="1"/>
              <p:nvPr/>
            </p:nvSpPr>
            <p:spPr>
              <a:xfrm>
                <a:off x="710197" y="651350"/>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77" name="TextBox 13">
                <a:extLst>
                  <a:ext uri="{FF2B5EF4-FFF2-40B4-BE49-F238E27FC236}">
                    <a16:creationId xmlns:a16="http://schemas.microsoft.com/office/drawing/2014/main" id="{8C2B9212-8C28-9EB1-68D6-3A7CB261CB4C}"/>
                  </a:ext>
                </a:extLst>
              </p:cNvPr>
              <p:cNvSpPr txBox="1"/>
              <p:nvPr/>
            </p:nvSpPr>
            <p:spPr>
              <a:xfrm>
                <a:off x="319993" y="643816"/>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78" name="TextBox 14">
                <a:extLst>
                  <a:ext uri="{FF2B5EF4-FFF2-40B4-BE49-F238E27FC236}">
                    <a16:creationId xmlns:a16="http://schemas.microsoft.com/office/drawing/2014/main" id="{5D46F008-8AAA-9804-A75D-AFB1198562E3}"/>
                  </a:ext>
                </a:extLst>
              </p:cNvPr>
              <p:cNvSpPr txBox="1"/>
              <p:nvPr/>
            </p:nvSpPr>
            <p:spPr>
              <a:xfrm>
                <a:off x="613889" y="749739"/>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79" name="TextBox 15">
                <a:extLst>
                  <a:ext uri="{FF2B5EF4-FFF2-40B4-BE49-F238E27FC236}">
                    <a16:creationId xmlns:a16="http://schemas.microsoft.com/office/drawing/2014/main" id="{A920A34B-7D72-36F1-C743-A5F78F1564E3}"/>
                  </a:ext>
                </a:extLst>
              </p:cNvPr>
              <p:cNvSpPr txBox="1"/>
              <p:nvPr/>
            </p:nvSpPr>
            <p:spPr>
              <a:xfrm>
                <a:off x="1368809" y="782154"/>
                <a:ext cx="358547"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80" name="TextBox 16">
                <a:extLst>
                  <a:ext uri="{FF2B5EF4-FFF2-40B4-BE49-F238E27FC236}">
                    <a16:creationId xmlns:a16="http://schemas.microsoft.com/office/drawing/2014/main" id="{0B607460-6179-9FED-E1A5-44404EFDAD6A}"/>
                  </a:ext>
                </a:extLst>
              </p:cNvPr>
              <p:cNvSpPr txBox="1"/>
              <p:nvPr/>
            </p:nvSpPr>
            <p:spPr>
              <a:xfrm>
                <a:off x="1168786" y="789897"/>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81" name="TextBox 17">
                <a:extLst>
                  <a:ext uri="{FF2B5EF4-FFF2-40B4-BE49-F238E27FC236}">
                    <a16:creationId xmlns:a16="http://schemas.microsoft.com/office/drawing/2014/main" id="{DA46C001-E2B7-AE94-6B13-2E9B71DE0580}"/>
                  </a:ext>
                </a:extLst>
              </p:cNvPr>
              <p:cNvSpPr txBox="1"/>
              <p:nvPr/>
            </p:nvSpPr>
            <p:spPr>
              <a:xfrm>
                <a:off x="460737" y="808888"/>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82" name="TextBox 18">
                <a:extLst>
                  <a:ext uri="{FF2B5EF4-FFF2-40B4-BE49-F238E27FC236}">
                    <a16:creationId xmlns:a16="http://schemas.microsoft.com/office/drawing/2014/main" id="{4BF5C308-562D-6F20-0F58-51E4C11ED751}"/>
                  </a:ext>
                </a:extLst>
              </p:cNvPr>
              <p:cNvSpPr txBox="1"/>
              <p:nvPr/>
            </p:nvSpPr>
            <p:spPr>
              <a:xfrm>
                <a:off x="190987" y="692096"/>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83" name="TextBox 19">
                <a:extLst>
                  <a:ext uri="{FF2B5EF4-FFF2-40B4-BE49-F238E27FC236}">
                    <a16:creationId xmlns:a16="http://schemas.microsoft.com/office/drawing/2014/main" id="{98E41E44-C58A-373F-4775-D697A2C04FBD}"/>
                  </a:ext>
                </a:extLst>
              </p:cNvPr>
              <p:cNvSpPr txBox="1"/>
              <p:nvPr/>
            </p:nvSpPr>
            <p:spPr>
              <a:xfrm>
                <a:off x="924584" y="793455"/>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84" name="TextBox 20">
                <a:extLst>
                  <a:ext uri="{FF2B5EF4-FFF2-40B4-BE49-F238E27FC236}">
                    <a16:creationId xmlns:a16="http://schemas.microsoft.com/office/drawing/2014/main" id="{594F67C0-048F-6D6E-4CD0-7AF43BC7667D}"/>
                  </a:ext>
                </a:extLst>
              </p:cNvPr>
              <p:cNvSpPr txBox="1"/>
              <p:nvPr/>
            </p:nvSpPr>
            <p:spPr>
              <a:xfrm>
                <a:off x="2361606" y="768853"/>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85" name="TextBox 21">
                <a:extLst>
                  <a:ext uri="{FF2B5EF4-FFF2-40B4-BE49-F238E27FC236}">
                    <a16:creationId xmlns:a16="http://schemas.microsoft.com/office/drawing/2014/main" id="{B39BACE7-39CA-2423-1FE5-31F412BD2FE5}"/>
                  </a:ext>
                </a:extLst>
              </p:cNvPr>
              <p:cNvSpPr txBox="1"/>
              <p:nvPr/>
            </p:nvSpPr>
            <p:spPr>
              <a:xfrm>
                <a:off x="355843" y="730788"/>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86" name="TextBox 22">
                <a:extLst>
                  <a:ext uri="{FF2B5EF4-FFF2-40B4-BE49-F238E27FC236}">
                    <a16:creationId xmlns:a16="http://schemas.microsoft.com/office/drawing/2014/main" id="{7EC607DA-676A-5F87-96F0-18F903DBFA42}"/>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grpSp>
        <p:nvGrpSpPr>
          <p:cNvPr id="89" name="Group 88">
            <a:extLst>
              <a:ext uri="{FF2B5EF4-FFF2-40B4-BE49-F238E27FC236}">
                <a16:creationId xmlns:a16="http://schemas.microsoft.com/office/drawing/2014/main" id="{0A1C483A-D4E4-1CE6-8477-E9C4E2690D49}"/>
              </a:ext>
            </a:extLst>
          </p:cNvPr>
          <p:cNvGrpSpPr/>
          <p:nvPr/>
        </p:nvGrpSpPr>
        <p:grpSpPr>
          <a:xfrm>
            <a:off x="7682091" y="3392765"/>
            <a:ext cx="4685887" cy="3429000"/>
            <a:chOff x="0" y="0"/>
            <a:chExt cx="3648075" cy="2819400"/>
          </a:xfrm>
        </p:grpSpPr>
        <p:grpSp>
          <p:nvGrpSpPr>
            <p:cNvPr id="90" name="Group 89">
              <a:extLst>
                <a:ext uri="{FF2B5EF4-FFF2-40B4-BE49-F238E27FC236}">
                  <a16:creationId xmlns:a16="http://schemas.microsoft.com/office/drawing/2014/main" id="{7203A97A-61F8-3964-62DB-CFF833EAF3C6}"/>
                </a:ext>
              </a:extLst>
            </p:cNvPr>
            <p:cNvGrpSpPr/>
            <p:nvPr/>
          </p:nvGrpSpPr>
          <p:grpSpPr>
            <a:xfrm>
              <a:off x="0" y="0"/>
              <a:ext cx="3648075" cy="2819400"/>
              <a:chOff x="0" y="0"/>
              <a:chExt cx="4114800" cy="3162300"/>
            </a:xfrm>
          </p:grpSpPr>
          <p:pic>
            <p:nvPicPr>
              <p:cNvPr id="103" name="Picture 102">
                <a:extLst>
                  <a:ext uri="{FF2B5EF4-FFF2-40B4-BE49-F238E27FC236}">
                    <a16:creationId xmlns:a16="http://schemas.microsoft.com/office/drawing/2014/main" id="{B521D6F5-BC1F-AD1B-5100-E7238BF0A9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sp>
            <p:nvSpPr>
              <p:cNvPr id="104" name="Text Box 124">
                <a:extLst>
                  <a:ext uri="{FF2B5EF4-FFF2-40B4-BE49-F238E27FC236}">
                    <a16:creationId xmlns:a16="http://schemas.microsoft.com/office/drawing/2014/main" id="{2982BB32-6E14-2049-A670-B448713B7092}"/>
                  </a:ext>
                </a:extLst>
              </p:cNvPr>
              <p:cNvSpPr txBox="1"/>
              <p:nvPr/>
            </p:nvSpPr>
            <p:spPr>
              <a:xfrm>
                <a:off x="956327" y="203135"/>
                <a:ext cx="2031682" cy="5143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effectLst/>
                    <a:latin typeface="Times New Roman" panose="02020603050405020304" pitchFamily="18" charset="0"/>
                    <a:ea typeface="Times New Roman" panose="02020603050405020304" pitchFamily="18" charset="0"/>
                  </a:rPr>
                  <a:t>H2_30days_Spot</a:t>
                </a:r>
                <a:endParaRPr lang="en-US" sz="1200" dirty="0">
                  <a:effectLst/>
                  <a:latin typeface="Times New Roman" panose="02020603050405020304" pitchFamily="18" charset="0"/>
                  <a:ea typeface="Times New Roman" panose="02020603050405020304" pitchFamily="18" charset="0"/>
                </a:endParaRPr>
              </a:p>
            </p:txBody>
          </p:sp>
        </p:grpSp>
        <p:grpSp>
          <p:nvGrpSpPr>
            <p:cNvPr id="91" name="Group 90">
              <a:extLst>
                <a:ext uri="{FF2B5EF4-FFF2-40B4-BE49-F238E27FC236}">
                  <a16:creationId xmlns:a16="http://schemas.microsoft.com/office/drawing/2014/main" id="{94D8BEB5-629C-A005-51AC-74947A2B2845}"/>
                </a:ext>
              </a:extLst>
            </p:cNvPr>
            <p:cNvGrpSpPr/>
            <p:nvPr/>
          </p:nvGrpSpPr>
          <p:grpSpPr>
            <a:xfrm>
              <a:off x="523874" y="600074"/>
              <a:ext cx="2568935" cy="555839"/>
              <a:chOff x="111942" y="539465"/>
              <a:chExt cx="2511948" cy="513103"/>
            </a:xfrm>
          </p:grpSpPr>
          <p:sp>
            <p:nvSpPr>
              <p:cNvPr id="92" name="TextBox 12">
                <a:extLst>
                  <a:ext uri="{FF2B5EF4-FFF2-40B4-BE49-F238E27FC236}">
                    <a16:creationId xmlns:a16="http://schemas.microsoft.com/office/drawing/2014/main" id="{374929CB-1802-D0ED-A092-A005C6FCD0FF}"/>
                  </a:ext>
                </a:extLst>
              </p:cNvPr>
              <p:cNvSpPr txBox="1"/>
              <p:nvPr/>
            </p:nvSpPr>
            <p:spPr>
              <a:xfrm>
                <a:off x="710197" y="808827"/>
                <a:ext cx="300355" cy="21308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sp>
            <p:nvSpPr>
              <p:cNvPr id="93" name="TextBox 13">
                <a:extLst>
                  <a:ext uri="{FF2B5EF4-FFF2-40B4-BE49-F238E27FC236}">
                    <a16:creationId xmlns:a16="http://schemas.microsoft.com/office/drawing/2014/main" id="{300C6E8A-C217-7CCD-60E7-E8D400BDD5E4}"/>
                  </a:ext>
                </a:extLst>
              </p:cNvPr>
              <p:cNvSpPr txBox="1"/>
              <p:nvPr/>
            </p:nvSpPr>
            <p:spPr>
              <a:xfrm>
                <a:off x="319993" y="643816"/>
                <a:ext cx="223484" cy="252027"/>
              </a:xfrm>
              <a:prstGeom prst="rect">
                <a:avLst/>
              </a:prstGeom>
              <a:noFill/>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O</a:t>
                </a:r>
                <a:endParaRPr lang="en-US" sz="1200">
                  <a:effectLst/>
                  <a:latin typeface="Times New Roman" panose="02020603050405020304" pitchFamily="18" charset="0"/>
                  <a:ea typeface="Times New Roman" panose="02020603050405020304" pitchFamily="18" charset="0"/>
                </a:endParaRPr>
              </a:p>
            </p:txBody>
          </p:sp>
          <p:sp>
            <p:nvSpPr>
              <p:cNvPr id="94" name="TextBox 14">
                <a:extLst>
                  <a:ext uri="{FF2B5EF4-FFF2-40B4-BE49-F238E27FC236}">
                    <a16:creationId xmlns:a16="http://schemas.microsoft.com/office/drawing/2014/main" id="{70694494-8A4C-41E7-E857-339A887394E8}"/>
                  </a:ext>
                </a:extLst>
              </p:cNvPr>
              <p:cNvSpPr txBox="1"/>
              <p:nvPr/>
            </p:nvSpPr>
            <p:spPr>
              <a:xfrm>
                <a:off x="613889" y="749739"/>
                <a:ext cx="278952" cy="185391"/>
              </a:xfrm>
              <a:prstGeom prst="rect">
                <a:avLst/>
              </a:prstGeom>
              <a:noFill/>
              <a:ln>
                <a:noFill/>
              </a:ln>
            </p:spPr>
            <p:txBody>
              <a:bodyPr wrap="square" rtlCol="0">
                <a:noAutofit/>
              </a:bodyPr>
              <a:lstStyle/>
              <a:p>
                <a:pPr marL="0" marR="0">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Al</a:t>
                </a:r>
                <a:endParaRPr lang="en-US" sz="1200">
                  <a:effectLst/>
                  <a:latin typeface="Times New Roman" panose="02020603050405020304" pitchFamily="18" charset="0"/>
                  <a:ea typeface="Times New Roman" panose="02020603050405020304" pitchFamily="18" charset="0"/>
                </a:endParaRPr>
              </a:p>
            </p:txBody>
          </p:sp>
          <p:sp>
            <p:nvSpPr>
              <p:cNvPr id="95" name="TextBox 15">
                <a:extLst>
                  <a:ext uri="{FF2B5EF4-FFF2-40B4-BE49-F238E27FC236}">
                    <a16:creationId xmlns:a16="http://schemas.microsoft.com/office/drawing/2014/main" id="{C0B4A97A-C97E-4589-39BC-0CBB2382ADB1}"/>
                  </a:ext>
                </a:extLst>
              </p:cNvPr>
              <p:cNvSpPr txBox="1"/>
              <p:nvPr/>
            </p:nvSpPr>
            <p:spPr>
              <a:xfrm>
                <a:off x="1395575" y="836347"/>
                <a:ext cx="358547" cy="203252"/>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a:t>
                </a:r>
                <a:endParaRPr lang="en-US" sz="1200">
                  <a:effectLst/>
                  <a:latin typeface="Times New Roman" panose="02020603050405020304" pitchFamily="18" charset="0"/>
                  <a:ea typeface="Times New Roman" panose="02020603050405020304" pitchFamily="18" charset="0"/>
                </a:endParaRPr>
              </a:p>
            </p:txBody>
          </p:sp>
          <p:sp>
            <p:nvSpPr>
              <p:cNvPr id="96" name="TextBox 16">
                <a:extLst>
                  <a:ext uri="{FF2B5EF4-FFF2-40B4-BE49-F238E27FC236}">
                    <a16:creationId xmlns:a16="http://schemas.microsoft.com/office/drawing/2014/main" id="{82C4C0F9-141C-7B00-40EE-3E25B559E009}"/>
                  </a:ext>
                </a:extLst>
              </p:cNvPr>
              <p:cNvSpPr txBox="1"/>
              <p:nvPr/>
            </p:nvSpPr>
            <p:spPr>
              <a:xfrm>
                <a:off x="1201501" y="826547"/>
                <a:ext cx="334323" cy="22602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K</a:t>
                </a:r>
                <a:endParaRPr lang="en-US" sz="1200">
                  <a:effectLst/>
                  <a:latin typeface="Times New Roman" panose="02020603050405020304" pitchFamily="18" charset="0"/>
                  <a:ea typeface="Times New Roman" panose="02020603050405020304" pitchFamily="18" charset="0"/>
                </a:endParaRPr>
              </a:p>
            </p:txBody>
          </p:sp>
          <p:sp>
            <p:nvSpPr>
              <p:cNvPr id="97" name="TextBox 17">
                <a:extLst>
                  <a:ext uri="{FF2B5EF4-FFF2-40B4-BE49-F238E27FC236}">
                    <a16:creationId xmlns:a16="http://schemas.microsoft.com/office/drawing/2014/main" id="{ADDD5C20-F442-0DE2-2763-C6486094C238}"/>
                  </a:ext>
                </a:extLst>
              </p:cNvPr>
              <p:cNvSpPr txBox="1"/>
              <p:nvPr/>
            </p:nvSpPr>
            <p:spPr>
              <a:xfrm>
                <a:off x="460737" y="808888"/>
                <a:ext cx="362973" cy="234388"/>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Mg</a:t>
                </a:r>
                <a:endParaRPr lang="en-US" sz="1200">
                  <a:effectLst/>
                  <a:latin typeface="Times New Roman" panose="02020603050405020304" pitchFamily="18" charset="0"/>
                  <a:ea typeface="Times New Roman" panose="02020603050405020304" pitchFamily="18" charset="0"/>
                </a:endParaRPr>
              </a:p>
            </p:txBody>
          </p:sp>
          <p:sp>
            <p:nvSpPr>
              <p:cNvPr id="98" name="TextBox 18">
                <a:extLst>
                  <a:ext uri="{FF2B5EF4-FFF2-40B4-BE49-F238E27FC236}">
                    <a16:creationId xmlns:a16="http://schemas.microsoft.com/office/drawing/2014/main" id="{EE4A7761-A931-C05B-32AA-F1B5417281F1}"/>
                  </a:ext>
                </a:extLst>
              </p:cNvPr>
              <p:cNvSpPr txBox="1"/>
              <p:nvPr/>
            </p:nvSpPr>
            <p:spPr>
              <a:xfrm>
                <a:off x="166562" y="841865"/>
                <a:ext cx="320040" cy="20132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99" name="TextBox 19">
                <a:extLst>
                  <a:ext uri="{FF2B5EF4-FFF2-40B4-BE49-F238E27FC236}">
                    <a16:creationId xmlns:a16="http://schemas.microsoft.com/office/drawing/2014/main" id="{ED0874B6-7DE9-78FA-401A-7845A453C4A3}"/>
                  </a:ext>
                </a:extLst>
              </p:cNvPr>
              <p:cNvSpPr txBox="1"/>
              <p:nvPr/>
            </p:nvSpPr>
            <p:spPr>
              <a:xfrm>
                <a:off x="968223" y="816580"/>
                <a:ext cx="300355" cy="191311"/>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Cl</a:t>
                </a:r>
                <a:endParaRPr lang="en-US" sz="1200">
                  <a:effectLst/>
                  <a:latin typeface="Times New Roman" panose="02020603050405020304" pitchFamily="18" charset="0"/>
                  <a:ea typeface="Times New Roman" panose="02020603050405020304" pitchFamily="18" charset="0"/>
                </a:endParaRPr>
              </a:p>
            </p:txBody>
          </p:sp>
          <p:sp>
            <p:nvSpPr>
              <p:cNvPr id="100" name="TextBox 20">
                <a:extLst>
                  <a:ext uri="{FF2B5EF4-FFF2-40B4-BE49-F238E27FC236}">
                    <a16:creationId xmlns:a16="http://schemas.microsoft.com/office/drawing/2014/main" id="{53F21499-C9C1-22D2-952E-53B075B1E326}"/>
                  </a:ext>
                </a:extLst>
              </p:cNvPr>
              <p:cNvSpPr txBox="1"/>
              <p:nvPr/>
            </p:nvSpPr>
            <p:spPr>
              <a:xfrm>
                <a:off x="2323731" y="801336"/>
                <a:ext cx="300159" cy="247076"/>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Fe</a:t>
                </a:r>
                <a:endParaRPr lang="en-US" sz="1200">
                  <a:effectLst/>
                  <a:latin typeface="Times New Roman" panose="02020603050405020304" pitchFamily="18" charset="0"/>
                  <a:ea typeface="Times New Roman" panose="02020603050405020304" pitchFamily="18" charset="0"/>
                </a:endParaRPr>
              </a:p>
            </p:txBody>
          </p:sp>
          <p:sp>
            <p:nvSpPr>
              <p:cNvPr id="101" name="TextBox 21">
                <a:extLst>
                  <a:ext uri="{FF2B5EF4-FFF2-40B4-BE49-F238E27FC236}">
                    <a16:creationId xmlns:a16="http://schemas.microsoft.com/office/drawing/2014/main" id="{25CBB14D-B04A-A7B0-F5EA-4B29BBB6597C}"/>
                  </a:ext>
                </a:extLst>
              </p:cNvPr>
              <p:cNvSpPr txBox="1"/>
              <p:nvPr/>
            </p:nvSpPr>
            <p:spPr>
              <a:xfrm>
                <a:off x="355843" y="730788"/>
                <a:ext cx="354354" cy="226329"/>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Na</a:t>
                </a:r>
                <a:endParaRPr lang="en-US" sz="1200">
                  <a:effectLst/>
                  <a:latin typeface="Times New Roman" panose="02020603050405020304" pitchFamily="18" charset="0"/>
                  <a:ea typeface="Times New Roman" panose="02020603050405020304" pitchFamily="18" charset="0"/>
                </a:endParaRPr>
              </a:p>
            </p:txBody>
          </p:sp>
          <p:sp>
            <p:nvSpPr>
              <p:cNvPr id="102" name="TextBox 22">
                <a:extLst>
                  <a:ext uri="{FF2B5EF4-FFF2-40B4-BE49-F238E27FC236}">
                    <a16:creationId xmlns:a16="http://schemas.microsoft.com/office/drawing/2014/main" id="{FCFB6563-7D26-3719-815E-E1CA83C71F4B}"/>
                  </a:ext>
                </a:extLst>
              </p:cNvPr>
              <p:cNvSpPr txBox="1"/>
              <p:nvPr/>
            </p:nvSpPr>
            <p:spPr>
              <a:xfrm>
                <a:off x="111942" y="539465"/>
                <a:ext cx="341630" cy="225185"/>
              </a:xfrm>
              <a:prstGeom prst="rect">
                <a:avLst/>
              </a:prstGeom>
              <a:noFill/>
              <a:ln>
                <a:noFill/>
              </a:ln>
            </p:spPr>
            <p:txBody>
              <a:bodyPr wrap="square" rtlCol="0">
                <a:noAutofit/>
              </a:bodyPr>
              <a:lstStyle/>
              <a:p>
                <a:pPr marL="0" marR="0" algn="ctr">
                  <a:spcBef>
                    <a:spcPts val="0"/>
                  </a:spcBef>
                  <a:spcAft>
                    <a:spcPts val="0"/>
                  </a:spcAft>
                </a:pPr>
                <a:r>
                  <a:rPr lang="en-US" sz="800" b="1" kern="1200">
                    <a:solidFill>
                      <a:srgbClr val="000000"/>
                    </a:solidFill>
                    <a:effectLst/>
                    <a:latin typeface="Times New Roman" panose="02020603050405020304" pitchFamily="18" charset="0"/>
                    <a:ea typeface="Times New Roman" panose="02020603050405020304" pitchFamily="18" charset="0"/>
                  </a:rPr>
                  <a:t>Si</a:t>
                </a:r>
                <a:endParaRPr lang="en-US" sz="1200">
                  <a:effectLst/>
                  <a:latin typeface="Times New Roman" panose="02020603050405020304" pitchFamily="18" charset="0"/>
                  <a:ea typeface="Times New Roman" panose="02020603050405020304" pitchFamily="18" charset="0"/>
                </a:endParaRPr>
              </a:p>
            </p:txBody>
          </p:sp>
        </p:grpSp>
      </p:grpSp>
      <p:pic>
        <p:nvPicPr>
          <p:cNvPr id="105" name="Picture 104" descr="Graphical user interface, application&#10;&#10;Description automatically generated">
            <a:extLst>
              <a:ext uri="{FF2B5EF4-FFF2-40B4-BE49-F238E27FC236}">
                <a16:creationId xmlns:a16="http://schemas.microsoft.com/office/drawing/2014/main" id="{232C192E-72BF-F18B-0BD7-D4C3AF25BD86}"/>
              </a:ext>
            </a:extLst>
          </p:cNvPr>
          <p:cNvPicPr>
            <a:picLocks noChangeAspect="1"/>
          </p:cNvPicPr>
          <p:nvPr/>
        </p:nvPicPr>
        <p:blipFill rotWithShape="1">
          <a:blip r:embed="rId5">
            <a:extLst>
              <a:ext uri="{28A0092B-C50C-407E-A947-70E740481C1C}">
                <a14:useLocalDpi xmlns:a14="http://schemas.microsoft.com/office/drawing/2010/main" val="0"/>
              </a:ext>
            </a:extLst>
          </a:blip>
          <a:srcRect t="15433" b="15994"/>
          <a:stretch/>
        </p:blipFill>
        <p:spPr bwMode="auto">
          <a:xfrm>
            <a:off x="447563" y="831084"/>
            <a:ext cx="3657274" cy="2574876"/>
          </a:xfrm>
          <a:prstGeom prst="rect">
            <a:avLst/>
          </a:prstGeom>
          <a:ln>
            <a:noFill/>
          </a:ln>
          <a:extLst>
            <a:ext uri="{53640926-AAD7-44D8-BBD7-CCE9431645EC}">
              <a14:shadowObscured xmlns:a14="http://schemas.microsoft.com/office/drawing/2010/main"/>
            </a:ext>
          </a:extLst>
        </p:spPr>
      </p:pic>
      <p:pic>
        <p:nvPicPr>
          <p:cNvPr id="106" name="Picture 105" descr="Map&#10;&#10;Description automatically generated with low confidence">
            <a:extLst>
              <a:ext uri="{FF2B5EF4-FFF2-40B4-BE49-F238E27FC236}">
                <a16:creationId xmlns:a16="http://schemas.microsoft.com/office/drawing/2014/main" id="{EFC09F25-7ABC-3930-C77C-4CF50BA4BE54}"/>
              </a:ext>
            </a:extLst>
          </p:cNvPr>
          <p:cNvPicPr>
            <a:picLocks noChangeAspect="1"/>
          </p:cNvPicPr>
          <p:nvPr/>
        </p:nvPicPr>
        <p:blipFill rotWithShape="1">
          <a:blip r:embed="rId6">
            <a:extLst>
              <a:ext uri="{28A0092B-C50C-407E-A947-70E740481C1C}">
                <a14:useLocalDpi xmlns:a14="http://schemas.microsoft.com/office/drawing/2010/main" val="0"/>
              </a:ext>
            </a:extLst>
          </a:blip>
          <a:srcRect t="15433" b="16291"/>
          <a:stretch/>
        </p:blipFill>
        <p:spPr bwMode="auto">
          <a:xfrm>
            <a:off x="4335547" y="827938"/>
            <a:ext cx="3691870" cy="2577920"/>
          </a:xfrm>
          <a:prstGeom prst="rect">
            <a:avLst/>
          </a:prstGeom>
          <a:ln>
            <a:noFill/>
          </a:ln>
          <a:extLst>
            <a:ext uri="{53640926-AAD7-44D8-BBD7-CCE9431645EC}">
              <a14:shadowObscured xmlns:a14="http://schemas.microsoft.com/office/drawing/2010/main"/>
            </a:ext>
          </a:extLst>
        </p:spPr>
      </p:pic>
      <p:pic>
        <p:nvPicPr>
          <p:cNvPr id="107" name="Picture 106" descr="A picture containing map&#10;&#10;Description automatically generated">
            <a:extLst>
              <a:ext uri="{FF2B5EF4-FFF2-40B4-BE49-F238E27FC236}">
                <a16:creationId xmlns:a16="http://schemas.microsoft.com/office/drawing/2014/main" id="{C8A2C511-D784-1BA7-1EB6-7A4B16F4F251}"/>
              </a:ext>
            </a:extLst>
          </p:cNvPr>
          <p:cNvPicPr>
            <a:picLocks noChangeAspect="1"/>
          </p:cNvPicPr>
          <p:nvPr/>
        </p:nvPicPr>
        <p:blipFill rotWithShape="1">
          <a:blip r:embed="rId7">
            <a:extLst>
              <a:ext uri="{28A0092B-C50C-407E-A947-70E740481C1C}">
                <a14:useLocalDpi xmlns:a14="http://schemas.microsoft.com/office/drawing/2010/main" val="0"/>
              </a:ext>
            </a:extLst>
          </a:blip>
          <a:srcRect t="15433" b="16291"/>
          <a:stretch/>
        </p:blipFill>
        <p:spPr bwMode="auto">
          <a:xfrm>
            <a:off x="8271501" y="840885"/>
            <a:ext cx="3691871" cy="2588116"/>
          </a:xfrm>
          <a:prstGeom prst="rect">
            <a:avLst/>
          </a:prstGeom>
          <a:ln>
            <a:noFill/>
          </a:ln>
          <a:extLst>
            <a:ext uri="{53640926-AAD7-44D8-BBD7-CCE9431645EC}">
              <a14:shadowObscured xmlns:a14="http://schemas.microsoft.com/office/drawing/2010/main"/>
            </a:ext>
          </a:extLst>
        </p:spPr>
      </p:pic>
      <p:cxnSp>
        <p:nvCxnSpPr>
          <p:cNvPr id="108" name="Straight Arrow Connector 107">
            <a:extLst>
              <a:ext uri="{FF2B5EF4-FFF2-40B4-BE49-F238E27FC236}">
                <a16:creationId xmlns:a16="http://schemas.microsoft.com/office/drawing/2014/main" id="{C2711547-C322-227A-8504-33143757D35D}"/>
              </a:ext>
            </a:extLst>
          </p:cNvPr>
          <p:cNvCxnSpPr>
            <a:cxnSpLocks/>
          </p:cNvCxnSpPr>
          <p:nvPr/>
        </p:nvCxnSpPr>
        <p:spPr>
          <a:xfrm flipH="1">
            <a:off x="1418275" y="4081620"/>
            <a:ext cx="689223" cy="34852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B3108E4A-AB1A-EDF7-9CF5-3C414B0BA271}"/>
              </a:ext>
            </a:extLst>
          </p:cNvPr>
          <p:cNvCxnSpPr>
            <a:cxnSpLocks/>
          </p:cNvCxnSpPr>
          <p:nvPr/>
        </p:nvCxnSpPr>
        <p:spPr>
          <a:xfrm>
            <a:off x="1257350" y="3685374"/>
            <a:ext cx="13162" cy="5984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549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extBox 1">
            <a:extLst>
              <a:ext uri="{FF2B5EF4-FFF2-40B4-BE49-F238E27FC236}">
                <a16:creationId xmlns:a16="http://schemas.microsoft.com/office/drawing/2014/main" id="{04E5A2ED-AE9F-C93E-D4D6-A8300C5091D3}"/>
              </a:ext>
            </a:extLst>
          </p:cNvPr>
          <p:cNvSpPr txBox="1"/>
          <p:nvPr/>
        </p:nvSpPr>
        <p:spPr>
          <a:xfrm>
            <a:off x="424759" y="811066"/>
            <a:ext cx="11066656" cy="6340197"/>
          </a:xfrm>
          <a:prstGeom prst="rect">
            <a:avLst/>
          </a:prstGeom>
          <a:noFill/>
        </p:spPr>
        <p:txBody>
          <a:bodyPr wrap="square">
            <a:spAutoFit/>
          </a:bodyPr>
          <a:lstStyle/>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Comparison of elemental concentrations on spots selected on unreacted and reacted powdered samples  </a:t>
            </a:r>
          </a:p>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Microanalysis of all samples are undertaken under the same conditions </a:t>
            </a:r>
          </a:p>
          <a:p>
            <a:pPr marL="342900" indent="-342900" algn="just">
              <a:spcAft>
                <a:spcPts val="1200"/>
              </a:spcAft>
              <a:buFont typeface="Arial" panose="020B0604020202020204" pitchFamily="34" charset="0"/>
              <a:buChar char="•"/>
            </a:pPr>
            <a:r>
              <a:rPr lang="en-US" dirty="0">
                <a:effectLst/>
                <a:latin typeface="Georgia" panose="02040502050405020303" pitchFamily="18" charset="0"/>
                <a:ea typeface="Times New Roman" panose="02020603050405020304" pitchFamily="18" charset="0"/>
              </a:rPr>
              <a:t>Spectrum 6 in all samples is selected to capture the composition of substrate used to hold samples – mainly carbon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Left:</a:t>
            </a:r>
            <a:r>
              <a:rPr lang="en-US" dirty="0">
                <a:effectLst/>
                <a:latin typeface="Georgia" panose="02040502050405020303" pitchFamily="18" charset="0"/>
                <a:ea typeface="Times New Roman" panose="02020603050405020304" pitchFamily="18" charset="0"/>
              </a:rPr>
              <a:t> Unreacted sample shows highest peaks for elements forming the major minerals identified in XRD measurements - oxygen, silicon, aluminum and calcium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Middle:</a:t>
            </a:r>
            <a:r>
              <a:rPr lang="en-US" dirty="0">
                <a:effectLst/>
                <a:latin typeface="Georgia" panose="02040502050405020303" pitchFamily="18" charset="0"/>
                <a:ea typeface="Times New Roman" panose="02020603050405020304" pitchFamily="18" charset="0"/>
              </a:rPr>
              <a:t>  Samples reacted for 7 days show moderate peaks for major elemental components. This indicates breakdown of minerals or transformation in major minerals </a:t>
            </a:r>
          </a:p>
          <a:p>
            <a:pPr marL="342900" indent="-342900" algn="just">
              <a:spcAft>
                <a:spcPts val="1200"/>
              </a:spcAft>
              <a:buFont typeface="Arial" panose="020B0604020202020204" pitchFamily="34" charset="0"/>
              <a:buChar char="•"/>
            </a:pPr>
            <a:r>
              <a:rPr lang="en-US" b="1" dirty="0">
                <a:effectLst/>
                <a:latin typeface="Georgia" panose="02040502050405020303" pitchFamily="18" charset="0"/>
                <a:ea typeface="Times New Roman" panose="02020603050405020304" pitchFamily="18" charset="0"/>
              </a:rPr>
              <a:t>Right:</a:t>
            </a:r>
            <a:r>
              <a:rPr lang="en-US" dirty="0">
                <a:effectLst/>
                <a:latin typeface="Georgia" panose="02040502050405020303" pitchFamily="18" charset="0"/>
                <a:ea typeface="Times New Roman" panose="02020603050405020304" pitchFamily="18" charset="0"/>
              </a:rPr>
              <a:t> Samples reacted for 30 days show relatively lower peaks for major elements compared to peaks in unreacted and 7 days reacted samples. This is due to continuous reaction and transformation of minerals causing shifts in  elemental concentrations</a:t>
            </a:r>
          </a:p>
          <a:p>
            <a:pPr marL="342900" indent="-342900" algn="just">
              <a:spcAft>
                <a:spcPts val="1200"/>
              </a:spcAft>
              <a:buFont typeface="Arial" panose="020B0604020202020204" pitchFamily="34" charset="0"/>
              <a:buChar char="•"/>
            </a:pPr>
            <a:r>
              <a:rPr lang="en-US" b="1" u="sng" dirty="0">
                <a:solidFill>
                  <a:srgbClr val="0070C0"/>
                </a:solidFill>
                <a:latin typeface="Georgia" panose="02040502050405020303" pitchFamily="18" charset="0"/>
                <a:ea typeface="Times New Roman" panose="02020603050405020304" pitchFamily="18" charset="0"/>
              </a:rPr>
              <a:t>Note:</a:t>
            </a:r>
            <a:r>
              <a:rPr lang="en-US" dirty="0">
                <a:latin typeface="Georgia" panose="02040502050405020303" pitchFamily="18" charset="0"/>
                <a:ea typeface="Times New Roman" panose="02020603050405020304" pitchFamily="18" charset="0"/>
              </a:rPr>
              <a:t> </a:t>
            </a:r>
          </a:p>
          <a:p>
            <a:pPr marL="342900" indent="-342900" algn="just">
              <a:spcAft>
                <a:spcPts val="1200"/>
              </a:spcAft>
              <a:buFont typeface="Arial" panose="020B0604020202020204" pitchFamily="34" charset="0"/>
              <a:buChar char="•"/>
            </a:pPr>
            <a:r>
              <a:rPr lang="en-US" dirty="0">
                <a:latin typeface="Georgia" panose="02040502050405020303" pitchFamily="18" charset="0"/>
                <a:ea typeface="Times New Roman" panose="02020603050405020304" pitchFamily="18" charset="0"/>
              </a:rPr>
              <a:t>The shortfall of these measurements is the fact that it is impossible to take spot analyses on the exact particles for both pre-reaction samples and post-reaction samples</a:t>
            </a:r>
          </a:p>
          <a:p>
            <a:pPr marL="342900" indent="-342900" algn="just">
              <a:spcAft>
                <a:spcPts val="1200"/>
              </a:spcAft>
              <a:buFont typeface="Arial" panose="020B0604020202020204" pitchFamily="34" charset="0"/>
              <a:buChar char="•"/>
            </a:pPr>
            <a:r>
              <a:rPr lang="en-US" dirty="0">
                <a:latin typeface="Georgia" panose="02040502050405020303" pitchFamily="18" charset="0"/>
                <a:ea typeface="Times New Roman" panose="02020603050405020304" pitchFamily="18" charset="0"/>
              </a:rPr>
              <a:t>However, since particles in powders have comparable mineralogy, multiple spots helps to resolve this issue as much as possible</a:t>
            </a:r>
          </a:p>
          <a:p>
            <a:pPr marL="457200" marR="0" indent="-457200" algn="just">
              <a:spcBef>
                <a:spcPts val="0"/>
              </a:spcBef>
              <a:spcAft>
                <a:spcPts val="1200"/>
              </a:spcAft>
              <a:buFont typeface="Arial" panose="020B0604020202020204" pitchFamily="34" charset="0"/>
              <a:buChar char="•"/>
            </a:pPr>
            <a:endParaRPr lang="en-US" sz="2800" dirty="0">
              <a:effectLst/>
              <a:latin typeface="Georgia" panose="02040502050405020303" pitchFamily="18" charset="0"/>
              <a:ea typeface="Times New Roman" panose="02020603050405020304" pitchFamily="18" charset="0"/>
            </a:endParaRPr>
          </a:p>
        </p:txBody>
      </p:sp>
      <p:sp>
        <p:nvSpPr>
          <p:cNvPr id="3" name="Title 1">
            <a:extLst>
              <a:ext uri="{FF2B5EF4-FFF2-40B4-BE49-F238E27FC236}">
                <a16:creationId xmlns:a16="http://schemas.microsoft.com/office/drawing/2014/main" id="{A0C82CE1-21EE-4DDA-6300-905A468DC624}"/>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SEM micrographs and EDS Plots</a:t>
            </a:r>
          </a:p>
        </p:txBody>
      </p:sp>
    </p:spTree>
    <p:extLst>
      <p:ext uri="{BB962C8B-B14F-4D97-AF65-F5344CB8AC3E}">
        <p14:creationId xmlns:p14="http://schemas.microsoft.com/office/powerpoint/2010/main" val="1840567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29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6697"/>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C19B52B3-08E6-E718-396E-1A702B63C984}"/>
              </a:ext>
            </a:extLst>
          </p:cNvPr>
          <p:cNvSpPr>
            <a:spLocks noGrp="1"/>
          </p:cNvSpPr>
          <p:nvPr>
            <p:ph type="title"/>
          </p:nvPr>
        </p:nvSpPr>
        <p:spPr>
          <a:xfrm>
            <a:off x="3068877" y="139948"/>
            <a:ext cx="6162805"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Post-Reaction XRD Peaks</a:t>
            </a:r>
          </a:p>
        </p:txBody>
      </p:sp>
      <p:sp>
        <p:nvSpPr>
          <p:cNvPr id="3" name="Rectangle 2">
            <a:extLst>
              <a:ext uri="{FF2B5EF4-FFF2-40B4-BE49-F238E27FC236}">
                <a16:creationId xmlns:a16="http://schemas.microsoft.com/office/drawing/2014/main" id="{FFBA6C0C-B07D-71FD-7C72-7945DADC7791}"/>
              </a:ext>
            </a:extLst>
          </p:cNvPr>
          <p:cNvSpPr/>
          <p:nvPr/>
        </p:nvSpPr>
        <p:spPr>
          <a:xfrm>
            <a:off x="5993419" y="4468628"/>
            <a:ext cx="5637145" cy="2462213"/>
          </a:xfrm>
          <a:prstGeom prst="rect">
            <a:avLst/>
          </a:prstGeom>
        </p:spPr>
        <p:txBody>
          <a:bodyPr wrap="square">
            <a:spAutoFit/>
          </a:bodyPr>
          <a:lstStyle/>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The amorphous content after reaction are largely within the clay portions of the XRD peaks</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Increased amorphous content after reaction; more evident within the first 7 days</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Increased amorphous compositions in the clay section may be due to deflocculation and dispersal of </a:t>
            </a:r>
            <a:r>
              <a:rPr lang="en-US" dirty="0" err="1">
                <a:latin typeface="Georgia" panose="02040502050405020303" pitchFamily="18" charset="0"/>
                <a:ea typeface="Calibri" panose="020F0502020204030204" pitchFamily="34" charset="0"/>
              </a:rPr>
              <a:t>illite</a:t>
            </a:r>
            <a:endParaRPr lang="en-US" dirty="0">
              <a:latin typeface="Georgia" panose="02040502050405020303" pitchFamily="18" charset="0"/>
            </a:endParaRPr>
          </a:p>
        </p:txBody>
      </p:sp>
      <p:sp>
        <p:nvSpPr>
          <p:cNvPr id="5" name="TextBox 4">
            <a:extLst>
              <a:ext uri="{FF2B5EF4-FFF2-40B4-BE49-F238E27FC236}">
                <a16:creationId xmlns:a16="http://schemas.microsoft.com/office/drawing/2014/main" id="{1F729393-8ECD-514E-6136-ADE4396D6D7E}"/>
              </a:ext>
            </a:extLst>
          </p:cNvPr>
          <p:cNvSpPr txBox="1"/>
          <p:nvPr/>
        </p:nvSpPr>
        <p:spPr>
          <a:xfrm>
            <a:off x="5670466" y="3902750"/>
            <a:ext cx="6453777" cy="523220"/>
          </a:xfrm>
          <a:prstGeom prst="rect">
            <a:avLst/>
          </a:prstGeom>
          <a:solidFill>
            <a:schemeClr val="accent4">
              <a:lumMod val="40000"/>
              <a:lumOff val="60000"/>
            </a:schemeClr>
          </a:solidFill>
        </p:spPr>
        <p:txBody>
          <a:bodyPr wrap="square" rtlCol="0">
            <a:spAutoFit/>
          </a:bodyPr>
          <a:lstStyle/>
          <a:p>
            <a:r>
              <a:rPr lang="en-US" sz="1400" b="1" dirty="0">
                <a:latin typeface="Georgia" panose="02040502050405020303" pitchFamily="18" charset="0"/>
              </a:rPr>
              <a:t>Graph shows XRD diffractograms (</a:t>
            </a:r>
            <a:r>
              <a:rPr lang="en-US" sz="1400" b="1" dirty="0">
                <a:solidFill>
                  <a:srgbClr val="0070C0"/>
                </a:solidFill>
                <a:latin typeface="Georgia" panose="02040502050405020303" pitchFamily="18" charset="0"/>
              </a:rPr>
              <a:t>right: zoomed-in</a:t>
            </a:r>
            <a:r>
              <a:rPr lang="en-US" sz="1400" b="1" dirty="0">
                <a:latin typeface="Georgia" panose="02040502050405020303" pitchFamily="18" charset="0"/>
              </a:rPr>
              <a:t>) of unreacted and reacted samples from W2</a:t>
            </a:r>
          </a:p>
        </p:txBody>
      </p:sp>
      <p:sp>
        <p:nvSpPr>
          <p:cNvPr id="6" name="TextBox 5">
            <a:extLst>
              <a:ext uri="{FF2B5EF4-FFF2-40B4-BE49-F238E27FC236}">
                <a16:creationId xmlns:a16="http://schemas.microsoft.com/office/drawing/2014/main" id="{EB3716B0-8BB9-36CA-330C-9FC90412C4AF}"/>
              </a:ext>
            </a:extLst>
          </p:cNvPr>
          <p:cNvSpPr txBox="1"/>
          <p:nvPr/>
        </p:nvSpPr>
        <p:spPr>
          <a:xfrm>
            <a:off x="195269" y="5331519"/>
            <a:ext cx="5851130" cy="1415772"/>
          </a:xfrm>
          <a:prstGeom prst="rect">
            <a:avLst/>
          </a:prstGeom>
          <a:noFill/>
        </p:spPr>
        <p:txBody>
          <a:bodyPr wrap="square" rtlCol="0">
            <a:spAutoFit/>
          </a:bodyPr>
          <a:lstStyle/>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XRD peaks of quartz and carbonates showed significant reductions after reacting for 7-days</a:t>
            </a:r>
          </a:p>
          <a:p>
            <a:pPr marL="342900" indent="-342900" algn="just">
              <a:buFont typeface="Arial" panose="020B0604020202020204" pitchFamily="34" charset="0"/>
              <a:buChar char="•"/>
            </a:pPr>
            <a:endParaRPr lang="en-US" sz="1200" dirty="0">
              <a:latin typeface="Georgia" panose="02040502050405020303" pitchFamily="18" charset="0"/>
              <a:ea typeface="Calibri" panose="020F0502020204030204" pitchFamily="34" charset="0"/>
            </a:endParaRPr>
          </a:p>
          <a:p>
            <a:pPr marL="342900" indent="-342900" algn="just">
              <a:buFont typeface="Arial" panose="020B0604020202020204" pitchFamily="34" charset="0"/>
              <a:buChar char="•"/>
            </a:pPr>
            <a:r>
              <a:rPr lang="en-US" dirty="0">
                <a:latin typeface="Georgia" panose="02040502050405020303" pitchFamily="18" charset="0"/>
                <a:ea typeface="Calibri" panose="020F0502020204030204" pitchFamily="34" charset="0"/>
              </a:rPr>
              <a:t>Reduction due to dissolution of the minerals </a:t>
            </a:r>
          </a:p>
          <a:p>
            <a:pPr marL="342900" indent="-342900" algn="just">
              <a:buFont typeface="Arial" panose="020B0604020202020204" pitchFamily="34" charset="0"/>
              <a:buChar char="•"/>
            </a:pPr>
            <a:endParaRPr lang="en-US" dirty="0">
              <a:latin typeface="Georgia" panose="02040502050405020303" pitchFamily="18" charset="0"/>
              <a:ea typeface="Calibri" panose="020F0502020204030204" pitchFamily="34" charset="0"/>
            </a:endParaRPr>
          </a:p>
        </p:txBody>
      </p:sp>
      <p:grpSp>
        <p:nvGrpSpPr>
          <p:cNvPr id="7" name="Group 6">
            <a:extLst>
              <a:ext uri="{FF2B5EF4-FFF2-40B4-BE49-F238E27FC236}">
                <a16:creationId xmlns:a16="http://schemas.microsoft.com/office/drawing/2014/main" id="{322591A8-94A1-09FF-213A-91087D73A4CE}"/>
              </a:ext>
            </a:extLst>
          </p:cNvPr>
          <p:cNvGrpSpPr/>
          <p:nvPr/>
        </p:nvGrpSpPr>
        <p:grpSpPr>
          <a:xfrm>
            <a:off x="-178574" y="946759"/>
            <a:ext cx="6680546" cy="4752975"/>
            <a:chOff x="0" y="0"/>
            <a:chExt cx="4114800" cy="3162300"/>
          </a:xfrm>
        </p:grpSpPr>
        <p:pic>
          <p:nvPicPr>
            <p:cNvPr id="8" name="Picture 7">
              <a:extLst>
                <a:ext uri="{FF2B5EF4-FFF2-40B4-BE49-F238E27FC236}">
                  <a16:creationId xmlns:a16="http://schemas.microsoft.com/office/drawing/2014/main" id="{4A99CB1B-DAC3-140B-374E-26B747DEE3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grpSp>
          <p:nvGrpSpPr>
            <p:cNvPr id="9" name="Group 8">
              <a:extLst>
                <a:ext uri="{FF2B5EF4-FFF2-40B4-BE49-F238E27FC236}">
                  <a16:creationId xmlns:a16="http://schemas.microsoft.com/office/drawing/2014/main" id="{9F2B97D0-2CC7-1C9D-3600-8B1406D1E2A2}"/>
                </a:ext>
              </a:extLst>
            </p:cNvPr>
            <p:cNvGrpSpPr/>
            <p:nvPr/>
          </p:nvGrpSpPr>
          <p:grpSpPr>
            <a:xfrm>
              <a:off x="723900" y="581025"/>
              <a:ext cx="3023097" cy="1809751"/>
              <a:chOff x="0" y="0"/>
              <a:chExt cx="5684020" cy="3127184"/>
            </a:xfrm>
          </p:grpSpPr>
          <p:grpSp>
            <p:nvGrpSpPr>
              <p:cNvPr id="10" name="Group 9">
                <a:extLst>
                  <a:ext uri="{FF2B5EF4-FFF2-40B4-BE49-F238E27FC236}">
                    <a16:creationId xmlns:a16="http://schemas.microsoft.com/office/drawing/2014/main" id="{4F00A50C-3256-C77A-69D8-0F200B65CB09}"/>
                  </a:ext>
                </a:extLst>
              </p:cNvPr>
              <p:cNvGrpSpPr/>
              <p:nvPr/>
            </p:nvGrpSpPr>
            <p:grpSpPr>
              <a:xfrm>
                <a:off x="0" y="0"/>
                <a:ext cx="4161976" cy="3021991"/>
                <a:chOff x="0" y="0"/>
                <a:chExt cx="4161976" cy="3021991"/>
              </a:xfrm>
            </p:grpSpPr>
            <p:grpSp>
              <p:nvGrpSpPr>
                <p:cNvPr id="12" name="Group 11">
                  <a:extLst>
                    <a:ext uri="{FF2B5EF4-FFF2-40B4-BE49-F238E27FC236}">
                      <a16:creationId xmlns:a16="http://schemas.microsoft.com/office/drawing/2014/main" id="{D6850847-DA55-FA91-3E2E-9535ED53AEE2}"/>
                    </a:ext>
                  </a:extLst>
                </p:cNvPr>
                <p:cNvGrpSpPr/>
                <p:nvPr/>
              </p:nvGrpSpPr>
              <p:grpSpPr>
                <a:xfrm>
                  <a:off x="0" y="0"/>
                  <a:ext cx="4161976" cy="3021991"/>
                  <a:chOff x="0" y="0"/>
                  <a:chExt cx="4161976" cy="3021991"/>
                </a:xfrm>
              </p:grpSpPr>
              <p:sp>
                <p:nvSpPr>
                  <p:cNvPr id="14" name="TextBox 8">
                    <a:extLst>
                      <a:ext uri="{FF2B5EF4-FFF2-40B4-BE49-F238E27FC236}">
                        <a16:creationId xmlns:a16="http://schemas.microsoft.com/office/drawing/2014/main" id="{E4CBBC1B-F0F5-AB2F-0159-C68F8897425A}"/>
                      </a:ext>
                    </a:extLst>
                  </p:cNvPr>
                  <p:cNvSpPr txBox="1"/>
                  <p:nvPr/>
                </p:nvSpPr>
                <p:spPr>
                  <a:xfrm>
                    <a:off x="0" y="2334890"/>
                    <a:ext cx="426694"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i/s</a:t>
                    </a:r>
                    <a:endParaRPr lang="en-US" sz="1200">
                      <a:effectLst/>
                      <a:latin typeface="Times New Roman" panose="02020603050405020304" pitchFamily="18" charset="0"/>
                      <a:ea typeface="Times New Roman" panose="02020603050405020304" pitchFamily="18" charset="0"/>
                    </a:endParaRPr>
                  </a:p>
                </p:txBody>
              </p:sp>
              <p:sp>
                <p:nvSpPr>
                  <p:cNvPr id="16" name="TextBox 9">
                    <a:extLst>
                      <a:ext uri="{FF2B5EF4-FFF2-40B4-BE49-F238E27FC236}">
                        <a16:creationId xmlns:a16="http://schemas.microsoft.com/office/drawing/2014/main" id="{E9EF1E40-8E85-82EE-4A4B-921B284173B0}"/>
                      </a:ext>
                    </a:extLst>
                  </p:cNvPr>
                  <p:cNvSpPr txBox="1"/>
                  <p:nvPr/>
                </p:nvSpPr>
                <p:spPr>
                  <a:xfrm>
                    <a:off x="838540" y="2482633"/>
                    <a:ext cx="253505"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a:t>
                    </a:r>
                    <a:endParaRPr lang="en-US" sz="1200">
                      <a:effectLst/>
                      <a:latin typeface="Times New Roman" panose="02020603050405020304" pitchFamily="18" charset="0"/>
                      <a:ea typeface="Times New Roman" panose="02020603050405020304" pitchFamily="18" charset="0"/>
                    </a:endParaRPr>
                  </a:p>
                </p:txBody>
              </p:sp>
              <p:sp>
                <p:nvSpPr>
                  <p:cNvPr id="17" name="TextBox 10">
                    <a:extLst>
                      <a:ext uri="{FF2B5EF4-FFF2-40B4-BE49-F238E27FC236}">
                        <a16:creationId xmlns:a16="http://schemas.microsoft.com/office/drawing/2014/main" id="{623D9AA3-CF7C-D516-BF42-9E1DA4CB1638}"/>
                      </a:ext>
                    </a:extLst>
                  </p:cNvPr>
                  <p:cNvSpPr txBox="1"/>
                  <p:nvPr/>
                </p:nvSpPr>
                <p:spPr>
                  <a:xfrm>
                    <a:off x="1112846" y="0"/>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18" name="TextBox 11">
                    <a:extLst>
                      <a:ext uri="{FF2B5EF4-FFF2-40B4-BE49-F238E27FC236}">
                        <a16:creationId xmlns:a16="http://schemas.microsoft.com/office/drawing/2014/main" id="{615E7BEC-915B-255A-04D6-F4DECC039911}"/>
                      </a:ext>
                    </a:extLst>
                  </p:cNvPr>
                  <p:cNvSpPr txBox="1"/>
                  <p:nvPr/>
                </p:nvSpPr>
                <p:spPr>
                  <a:xfrm>
                    <a:off x="3909097" y="2527961"/>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19" name="TextBox 12">
                    <a:extLst>
                      <a:ext uri="{FF2B5EF4-FFF2-40B4-BE49-F238E27FC236}">
                        <a16:creationId xmlns:a16="http://schemas.microsoft.com/office/drawing/2014/main" id="{2F0EEDB6-9B97-68E0-87D7-1BF51A17F58E}"/>
                      </a:ext>
                    </a:extLst>
                  </p:cNvPr>
                  <p:cNvSpPr txBox="1"/>
                  <p:nvPr/>
                </p:nvSpPr>
                <p:spPr>
                  <a:xfrm>
                    <a:off x="1454759" y="1130425"/>
                    <a:ext cx="1138927"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h/ps</a:t>
                    </a:r>
                    <a:endParaRPr lang="en-US" sz="1200">
                      <a:effectLst/>
                      <a:latin typeface="Times New Roman" panose="02020603050405020304" pitchFamily="18" charset="0"/>
                      <a:ea typeface="Times New Roman" panose="02020603050405020304" pitchFamily="18" charset="0"/>
                    </a:endParaRPr>
                  </a:p>
                </p:txBody>
              </p:sp>
              <p:sp>
                <p:nvSpPr>
                  <p:cNvPr id="20" name="TextBox 13">
                    <a:extLst>
                      <a:ext uri="{FF2B5EF4-FFF2-40B4-BE49-F238E27FC236}">
                        <a16:creationId xmlns:a16="http://schemas.microsoft.com/office/drawing/2014/main" id="{29A2F0C0-87ED-78B7-E830-08651FF79591}"/>
                      </a:ext>
                    </a:extLst>
                  </p:cNvPr>
                  <p:cNvSpPr txBox="1"/>
                  <p:nvPr/>
                </p:nvSpPr>
                <p:spPr>
                  <a:xfrm>
                    <a:off x="1855342" y="2519554"/>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d</a:t>
                    </a:r>
                    <a:endParaRPr lang="en-US" sz="1200">
                      <a:effectLst/>
                      <a:latin typeface="Times New Roman" panose="02020603050405020304" pitchFamily="18" charset="0"/>
                      <a:ea typeface="Times New Roman" panose="02020603050405020304" pitchFamily="18" charset="0"/>
                    </a:endParaRPr>
                  </a:p>
                </p:txBody>
              </p:sp>
              <p:sp>
                <p:nvSpPr>
                  <p:cNvPr id="21" name="TextBox 14">
                    <a:extLst>
                      <a:ext uri="{FF2B5EF4-FFF2-40B4-BE49-F238E27FC236}">
                        <a16:creationId xmlns:a16="http://schemas.microsoft.com/office/drawing/2014/main" id="{60BCB1C3-5804-402C-87A2-170E9DE3E9A2}"/>
                      </a:ext>
                    </a:extLst>
                  </p:cNvPr>
                  <p:cNvSpPr txBox="1"/>
                  <p:nvPr/>
                </p:nvSpPr>
                <p:spPr>
                  <a:xfrm>
                    <a:off x="1447411" y="2334890"/>
                    <a:ext cx="252879"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sp>
                <p:nvSpPr>
                  <p:cNvPr id="22" name="TextBox 15">
                    <a:extLst>
                      <a:ext uri="{FF2B5EF4-FFF2-40B4-BE49-F238E27FC236}">
                        <a16:creationId xmlns:a16="http://schemas.microsoft.com/office/drawing/2014/main" id="{BB612D85-0223-FE0F-2EF8-DBD2F0294D67}"/>
                      </a:ext>
                    </a:extLst>
                  </p:cNvPr>
                  <p:cNvSpPr txBox="1"/>
                  <p:nvPr/>
                </p:nvSpPr>
                <p:spPr>
                  <a:xfrm>
                    <a:off x="2097925" y="2467180"/>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13" name="TextBox 7">
                  <a:extLst>
                    <a:ext uri="{FF2B5EF4-FFF2-40B4-BE49-F238E27FC236}">
                      <a16:creationId xmlns:a16="http://schemas.microsoft.com/office/drawing/2014/main" id="{B5C43488-CBE9-EDD9-67AC-4D5BA4F95986}"/>
                    </a:ext>
                  </a:extLst>
                </p:cNvPr>
                <p:cNvSpPr txBox="1"/>
                <p:nvPr/>
              </p:nvSpPr>
              <p:spPr>
                <a:xfrm>
                  <a:off x="2747183" y="2484901"/>
                  <a:ext cx="25350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11" name="TextBox 5">
                <a:extLst>
                  <a:ext uri="{FF2B5EF4-FFF2-40B4-BE49-F238E27FC236}">
                    <a16:creationId xmlns:a16="http://schemas.microsoft.com/office/drawing/2014/main" id="{A916AE0E-327A-CC69-2FE1-CB2994DCE2AF}"/>
                  </a:ext>
                </a:extLst>
              </p:cNvPr>
              <p:cNvSpPr txBox="1"/>
              <p:nvPr/>
            </p:nvSpPr>
            <p:spPr>
              <a:xfrm>
                <a:off x="4571874" y="2633154"/>
                <a:ext cx="1112146" cy="494030"/>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h/ps</a:t>
                </a:r>
                <a:endParaRPr lang="en-US" sz="1200">
                  <a:effectLst/>
                  <a:latin typeface="Times New Roman" panose="02020603050405020304" pitchFamily="18" charset="0"/>
                  <a:ea typeface="Times New Roman" panose="02020603050405020304" pitchFamily="18" charset="0"/>
                </a:endParaRPr>
              </a:p>
            </p:txBody>
          </p:sp>
        </p:grpSp>
      </p:grpSp>
      <p:grpSp>
        <p:nvGrpSpPr>
          <p:cNvPr id="23" name="Group 22">
            <a:extLst>
              <a:ext uri="{FF2B5EF4-FFF2-40B4-BE49-F238E27FC236}">
                <a16:creationId xmlns:a16="http://schemas.microsoft.com/office/drawing/2014/main" id="{202D0C29-81C5-D000-080B-10BC9FD745F5}"/>
              </a:ext>
            </a:extLst>
          </p:cNvPr>
          <p:cNvGrpSpPr/>
          <p:nvPr/>
        </p:nvGrpSpPr>
        <p:grpSpPr>
          <a:xfrm>
            <a:off x="5549445" y="684069"/>
            <a:ext cx="4979530" cy="3569722"/>
            <a:chOff x="0" y="0"/>
            <a:chExt cx="4114800" cy="3162300"/>
          </a:xfrm>
        </p:grpSpPr>
        <p:pic>
          <p:nvPicPr>
            <p:cNvPr id="24" name="Picture 23">
              <a:extLst>
                <a:ext uri="{FF2B5EF4-FFF2-40B4-BE49-F238E27FC236}">
                  <a16:creationId xmlns:a16="http://schemas.microsoft.com/office/drawing/2014/main" id="{92044D69-9542-CA34-84D2-1476169409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4800" cy="3162300"/>
            </a:xfrm>
            <a:prstGeom prst="rect">
              <a:avLst/>
            </a:prstGeom>
            <a:noFill/>
            <a:ln>
              <a:noFill/>
            </a:ln>
          </p:spPr>
        </p:pic>
        <p:grpSp>
          <p:nvGrpSpPr>
            <p:cNvPr id="25" name="Group 24">
              <a:extLst>
                <a:ext uri="{FF2B5EF4-FFF2-40B4-BE49-F238E27FC236}">
                  <a16:creationId xmlns:a16="http://schemas.microsoft.com/office/drawing/2014/main" id="{3BF8059D-2630-3521-242F-F3638CF05AA4}"/>
                </a:ext>
              </a:extLst>
            </p:cNvPr>
            <p:cNvGrpSpPr/>
            <p:nvPr/>
          </p:nvGrpSpPr>
          <p:grpSpPr>
            <a:xfrm>
              <a:off x="914400" y="438149"/>
              <a:ext cx="2553587" cy="1381124"/>
              <a:chOff x="0" y="1224110"/>
              <a:chExt cx="4026787" cy="1775006"/>
            </a:xfrm>
          </p:grpSpPr>
          <p:grpSp>
            <p:nvGrpSpPr>
              <p:cNvPr id="26" name="Group 25">
                <a:extLst>
                  <a:ext uri="{FF2B5EF4-FFF2-40B4-BE49-F238E27FC236}">
                    <a16:creationId xmlns:a16="http://schemas.microsoft.com/office/drawing/2014/main" id="{A284CC33-B00E-9320-AF19-D90E8DAEC422}"/>
                  </a:ext>
                </a:extLst>
              </p:cNvPr>
              <p:cNvGrpSpPr/>
              <p:nvPr/>
            </p:nvGrpSpPr>
            <p:grpSpPr>
              <a:xfrm>
                <a:off x="0" y="1224110"/>
                <a:ext cx="4026787" cy="1666982"/>
                <a:chOff x="0" y="1224110"/>
                <a:chExt cx="4026787" cy="1666982"/>
              </a:xfrm>
            </p:grpSpPr>
            <p:grpSp>
              <p:nvGrpSpPr>
                <p:cNvPr id="28" name="Group 27">
                  <a:extLst>
                    <a:ext uri="{FF2B5EF4-FFF2-40B4-BE49-F238E27FC236}">
                      <a16:creationId xmlns:a16="http://schemas.microsoft.com/office/drawing/2014/main" id="{CD9BBFBC-6CD1-015D-6B50-2F6E7618182B}"/>
                    </a:ext>
                  </a:extLst>
                </p:cNvPr>
                <p:cNvGrpSpPr/>
                <p:nvPr/>
              </p:nvGrpSpPr>
              <p:grpSpPr>
                <a:xfrm>
                  <a:off x="0" y="1798919"/>
                  <a:ext cx="4026787" cy="1092173"/>
                  <a:chOff x="0" y="1798919"/>
                  <a:chExt cx="4026787" cy="1092173"/>
                </a:xfrm>
              </p:grpSpPr>
              <p:sp>
                <p:nvSpPr>
                  <p:cNvPr id="30" name="TextBox 8">
                    <a:extLst>
                      <a:ext uri="{FF2B5EF4-FFF2-40B4-BE49-F238E27FC236}">
                        <a16:creationId xmlns:a16="http://schemas.microsoft.com/office/drawing/2014/main" id="{D0B777EB-A91B-9F2C-39A3-CD1B9FDB07B6}"/>
                      </a:ext>
                    </a:extLst>
                  </p:cNvPr>
                  <p:cNvSpPr txBox="1"/>
                  <p:nvPr/>
                </p:nvSpPr>
                <p:spPr>
                  <a:xfrm>
                    <a:off x="0" y="2158302"/>
                    <a:ext cx="426694"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i/s</a:t>
                    </a:r>
                    <a:endParaRPr lang="en-US" sz="1200">
                      <a:effectLst/>
                      <a:latin typeface="Times New Roman" panose="02020603050405020304" pitchFamily="18" charset="0"/>
                      <a:ea typeface="Times New Roman" panose="02020603050405020304" pitchFamily="18" charset="0"/>
                    </a:endParaRPr>
                  </a:p>
                </p:txBody>
              </p:sp>
              <p:sp>
                <p:nvSpPr>
                  <p:cNvPr id="31" name="TextBox 9">
                    <a:extLst>
                      <a:ext uri="{FF2B5EF4-FFF2-40B4-BE49-F238E27FC236}">
                        <a16:creationId xmlns:a16="http://schemas.microsoft.com/office/drawing/2014/main" id="{A2A4230E-8F04-743D-5C75-A891DA885F68}"/>
                      </a:ext>
                    </a:extLst>
                  </p:cNvPr>
                  <p:cNvSpPr txBox="1"/>
                  <p:nvPr/>
                </p:nvSpPr>
                <p:spPr>
                  <a:xfrm>
                    <a:off x="838539" y="2284697"/>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i</a:t>
                    </a:r>
                    <a:endParaRPr lang="en-US" sz="1200">
                      <a:effectLst/>
                      <a:latin typeface="Times New Roman" panose="02020603050405020304" pitchFamily="18" charset="0"/>
                      <a:ea typeface="Times New Roman" panose="02020603050405020304" pitchFamily="18" charset="0"/>
                    </a:endParaRPr>
                  </a:p>
                </p:txBody>
              </p:sp>
              <p:sp>
                <p:nvSpPr>
                  <p:cNvPr id="32" name="TextBox 10">
                    <a:extLst>
                      <a:ext uri="{FF2B5EF4-FFF2-40B4-BE49-F238E27FC236}">
                        <a16:creationId xmlns:a16="http://schemas.microsoft.com/office/drawing/2014/main" id="{8E646EA9-FF88-7704-76F6-F8215A1F06BF}"/>
                      </a:ext>
                    </a:extLst>
                  </p:cNvPr>
                  <p:cNvSpPr txBox="1"/>
                  <p:nvPr/>
                </p:nvSpPr>
                <p:spPr>
                  <a:xfrm>
                    <a:off x="3346147" y="2435107"/>
                    <a:ext cx="253506" cy="366395"/>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p:txBody>
              </p:sp>
              <p:sp>
                <p:nvSpPr>
                  <p:cNvPr id="33" name="TextBox 11">
                    <a:extLst>
                      <a:ext uri="{FF2B5EF4-FFF2-40B4-BE49-F238E27FC236}">
                        <a16:creationId xmlns:a16="http://schemas.microsoft.com/office/drawing/2014/main" id="{6D997217-E617-7AD0-FB1E-840DE294C0D3}"/>
                      </a:ext>
                    </a:extLst>
                  </p:cNvPr>
                  <p:cNvSpPr txBox="1"/>
                  <p:nvPr/>
                </p:nvSpPr>
                <p:spPr>
                  <a:xfrm>
                    <a:off x="3773908" y="2151905"/>
                    <a:ext cx="252879"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sp>
                <p:nvSpPr>
                  <p:cNvPr id="35" name="TextBox 13">
                    <a:extLst>
                      <a:ext uri="{FF2B5EF4-FFF2-40B4-BE49-F238E27FC236}">
                        <a16:creationId xmlns:a16="http://schemas.microsoft.com/office/drawing/2014/main" id="{9AED69E4-6D99-B0F6-4ABD-59E3D0CAEE7F}"/>
                      </a:ext>
                    </a:extLst>
                  </p:cNvPr>
                  <p:cNvSpPr txBox="1"/>
                  <p:nvPr/>
                </p:nvSpPr>
                <p:spPr>
                  <a:xfrm>
                    <a:off x="2054010" y="2524697"/>
                    <a:ext cx="252879" cy="366395"/>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ii</a:t>
                    </a:r>
                    <a:endParaRPr lang="en-US" sz="1200">
                      <a:effectLst/>
                      <a:latin typeface="Times New Roman" panose="02020603050405020304" pitchFamily="18" charset="0"/>
                      <a:ea typeface="Times New Roman" panose="02020603050405020304" pitchFamily="18" charset="0"/>
                    </a:endParaRPr>
                  </a:p>
                </p:txBody>
              </p:sp>
              <p:sp>
                <p:nvSpPr>
                  <p:cNvPr id="36" name="TextBox 15">
                    <a:extLst>
                      <a:ext uri="{FF2B5EF4-FFF2-40B4-BE49-F238E27FC236}">
                        <a16:creationId xmlns:a16="http://schemas.microsoft.com/office/drawing/2014/main" id="{DCFDA54F-17B0-AF5D-3E63-D80006677D02}"/>
                      </a:ext>
                    </a:extLst>
                  </p:cNvPr>
                  <p:cNvSpPr txBox="1"/>
                  <p:nvPr/>
                </p:nvSpPr>
                <p:spPr>
                  <a:xfrm>
                    <a:off x="2203060" y="1798919"/>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29" name="TextBox 7">
                  <a:extLst>
                    <a:ext uri="{FF2B5EF4-FFF2-40B4-BE49-F238E27FC236}">
                      <a16:creationId xmlns:a16="http://schemas.microsoft.com/office/drawing/2014/main" id="{3973E49B-866B-B7BC-FBE6-4A0E9F833784}"/>
                    </a:ext>
                  </a:extLst>
                </p:cNvPr>
                <p:cNvSpPr txBox="1"/>
                <p:nvPr/>
              </p:nvSpPr>
              <p:spPr>
                <a:xfrm>
                  <a:off x="3092640" y="1224110"/>
                  <a:ext cx="253506" cy="366395"/>
                </a:xfrm>
                <a:prstGeom prst="rect">
                  <a:avLst/>
                </a:prstGeom>
                <a:noFill/>
              </p:spPr>
              <p:txBody>
                <a:bodyPr wrap="square" rtlCol="0">
                  <a:noAutofit/>
                </a:bodyPr>
                <a:lstStyle/>
                <a:p>
                  <a:pPr marL="0" marR="0">
                    <a:spcBef>
                      <a:spcPts val="0"/>
                    </a:spcBef>
                    <a:spcAft>
                      <a:spcPts val="0"/>
                    </a:spcAft>
                  </a:pPr>
                  <a:r>
                    <a:rPr lang="en-US" sz="1100" kern="1200">
                      <a:solidFill>
                        <a:srgbClr val="000000"/>
                      </a:solidFill>
                      <a:effectLst/>
                      <a:latin typeface="Times New Roman" panose="02020603050405020304" pitchFamily="18" charset="0"/>
                      <a:ea typeface="Times New Roman" panose="02020603050405020304" pitchFamily="18" charset="0"/>
                    </a:rPr>
                    <a:t>q</a:t>
                  </a:r>
                  <a:endParaRPr lang="en-US" sz="1200">
                    <a:effectLst/>
                    <a:latin typeface="Times New Roman" panose="02020603050405020304" pitchFamily="18" charset="0"/>
                    <a:ea typeface="Times New Roman" panose="02020603050405020304" pitchFamily="18" charset="0"/>
                  </a:endParaRPr>
                </a:p>
              </p:txBody>
            </p:sp>
          </p:grpSp>
          <p:sp>
            <p:nvSpPr>
              <p:cNvPr id="27" name="TextBox 5">
                <a:extLst>
                  <a:ext uri="{FF2B5EF4-FFF2-40B4-BE49-F238E27FC236}">
                    <a16:creationId xmlns:a16="http://schemas.microsoft.com/office/drawing/2014/main" id="{77015DC0-CF6E-699E-9491-0E2623C7B8BB}"/>
                  </a:ext>
                </a:extLst>
              </p:cNvPr>
              <p:cNvSpPr txBox="1"/>
              <p:nvPr/>
            </p:nvSpPr>
            <p:spPr>
              <a:xfrm>
                <a:off x="3492725" y="2632722"/>
                <a:ext cx="416550" cy="366394"/>
              </a:xfrm>
              <a:prstGeom prst="rect">
                <a:avLst/>
              </a:prstGeom>
              <a:noFill/>
            </p:spPr>
            <p:txBody>
              <a:bodyPr wrap="square" rtlCol="0">
                <a:noAutofit/>
              </a:bodyPr>
              <a:lstStyle/>
              <a:p>
                <a:pPr marL="0" marR="0">
                  <a:spcBef>
                    <a:spcPts val="0"/>
                  </a:spcBef>
                  <a:spcAft>
                    <a:spcPts val="0"/>
                  </a:spcAft>
                </a:pPr>
                <a:r>
                  <a:rPr lang="en-US" sz="1200" kern="1200">
                    <a:solidFill>
                      <a:srgbClr val="000000"/>
                    </a:solidFill>
                    <a:effectLst/>
                    <a:latin typeface="Times New Roman" panose="02020603050405020304" pitchFamily="18" charset="0"/>
                    <a:ea typeface="Times New Roman" panose="02020603050405020304" pitchFamily="18" charset="0"/>
                  </a:rPr>
                  <a:t>c</a:t>
                </a:r>
                <a:endParaRPr lang="en-US" sz="1200">
                  <a:effectLst/>
                  <a:latin typeface="Times New Roman" panose="02020603050405020304" pitchFamily="18" charset="0"/>
                  <a:ea typeface="Times New Roman" panose="02020603050405020304" pitchFamily="18" charset="0"/>
                </a:endParaRPr>
              </a:p>
            </p:txBody>
          </p:sp>
        </p:grpSp>
      </p:grpSp>
      <p:grpSp>
        <p:nvGrpSpPr>
          <p:cNvPr id="37" name="Group 36">
            <a:extLst>
              <a:ext uri="{FF2B5EF4-FFF2-40B4-BE49-F238E27FC236}">
                <a16:creationId xmlns:a16="http://schemas.microsoft.com/office/drawing/2014/main" id="{4424E04F-EFB7-2F42-4C13-746387EF5AD6}"/>
              </a:ext>
            </a:extLst>
          </p:cNvPr>
          <p:cNvGrpSpPr/>
          <p:nvPr/>
        </p:nvGrpSpPr>
        <p:grpSpPr>
          <a:xfrm>
            <a:off x="1030826" y="1095726"/>
            <a:ext cx="6689143" cy="3719047"/>
            <a:chOff x="1027083" y="966539"/>
            <a:chExt cx="6689143" cy="3719047"/>
          </a:xfrm>
        </p:grpSpPr>
        <p:sp>
          <p:nvSpPr>
            <p:cNvPr id="38" name="Oval 37">
              <a:extLst>
                <a:ext uri="{FF2B5EF4-FFF2-40B4-BE49-F238E27FC236}">
                  <a16:creationId xmlns:a16="http://schemas.microsoft.com/office/drawing/2014/main" id="{432A98EE-9E05-1A92-FE5B-83C431766107}"/>
                </a:ext>
              </a:extLst>
            </p:cNvPr>
            <p:cNvSpPr/>
            <p:nvPr/>
          </p:nvSpPr>
          <p:spPr>
            <a:xfrm rot="928882">
              <a:off x="6479431" y="1626718"/>
              <a:ext cx="1236795" cy="1877791"/>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CD0EDF4-7163-1E97-AAF2-ADEAEB376CDB}"/>
                </a:ext>
              </a:extLst>
            </p:cNvPr>
            <p:cNvSpPr/>
            <p:nvPr/>
          </p:nvSpPr>
          <p:spPr>
            <a:xfrm>
              <a:off x="1027083" y="3300591"/>
              <a:ext cx="1483285" cy="1384995"/>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75B3DACC-378D-E70A-DA99-87D3BC5541B4}"/>
                </a:ext>
              </a:extLst>
            </p:cNvPr>
            <p:cNvCxnSpPr>
              <a:cxnSpLocks/>
            </p:cNvCxnSpPr>
            <p:nvPr/>
          </p:nvCxnSpPr>
          <p:spPr>
            <a:xfrm flipV="1">
              <a:off x="2510368" y="966539"/>
              <a:ext cx="3876784" cy="233405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84C426E-3010-F312-EEB9-4F17FBA39159}"/>
                </a:ext>
              </a:extLst>
            </p:cNvPr>
            <p:cNvCxnSpPr/>
            <p:nvPr/>
          </p:nvCxnSpPr>
          <p:spPr>
            <a:xfrm flipV="1">
              <a:off x="2510368" y="3479076"/>
              <a:ext cx="3974481" cy="12065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2152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4093" y="275144"/>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PRESENTATION OUTLINE</a:t>
            </a:r>
          </a:p>
        </p:txBody>
      </p:sp>
      <p:sp>
        <p:nvSpPr>
          <p:cNvPr id="3" name="Content Placeholder 2"/>
          <p:cNvSpPr>
            <a:spLocks noGrp="1"/>
          </p:cNvSpPr>
          <p:nvPr>
            <p:ph idx="1"/>
          </p:nvPr>
        </p:nvSpPr>
        <p:spPr>
          <a:xfrm>
            <a:off x="1018247" y="1003720"/>
            <a:ext cx="6226479" cy="5386192"/>
          </a:xfrm>
        </p:spPr>
        <p:txBody>
          <a:bodyPr>
            <a:noAutofit/>
          </a:bodyPr>
          <a:lstStyle/>
          <a:p>
            <a:pPr>
              <a:lnSpc>
                <a:spcPct val="1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Introduction</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Objectives</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Materials &amp; Methodology</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Results and Discussions</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Conclusions</a:t>
            </a:r>
          </a:p>
          <a:p>
            <a:pPr>
              <a:lnSpc>
                <a:spcPct val="250000"/>
              </a:lnSpc>
              <a:buFont typeface="Wingdings" panose="05000000000000000000" pitchFamily="2" charset="2"/>
              <a:buChar char="q"/>
            </a:pPr>
            <a:endParaRPr lang="en-US" sz="2400" dirty="0">
              <a:latin typeface="Georgia" panose="02040502050405020303" pitchFamily="18" charset="0"/>
              <a:cs typeface="Times New Roman" panose="02020603050405020304" pitchFamily="18" charset="0"/>
            </a:endParaRPr>
          </a:p>
        </p:txBody>
      </p:sp>
      <p:sp>
        <p:nvSpPr>
          <p:cNvPr id="7" name="Text Box 28"/>
          <p:cNvSpPr txBox="1"/>
          <p:nvPr/>
        </p:nvSpPr>
        <p:spPr>
          <a:xfrm>
            <a:off x="5738461" y="5426397"/>
            <a:ext cx="5792572" cy="559446"/>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1000"/>
              </a:spcAft>
            </a:pPr>
            <a:r>
              <a:rPr lang="en-US" sz="1600" dirty="0">
                <a:solidFill>
                  <a:srgbClr val="002060"/>
                </a:solidFill>
                <a:latin typeface="Georgia" panose="02040502050405020303" pitchFamily="18" charset="0"/>
                <a:ea typeface="Times New Roman" panose="02020603050405020304" pitchFamily="18" charset="0"/>
              </a:rPr>
              <a:t>Fig. 1: </a:t>
            </a:r>
            <a:r>
              <a:rPr lang="en-US" sz="1600" dirty="0">
                <a:solidFill>
                  <a:srgbClr val="002060"/>
                </a:solidFill>
                <a:latin typeface="Georgia" panose="02040502050405020303" pitchFamily="18" charset="0"/>
              </a:rPr>
              <a:t>SEM micrograph of rock-powder showing rock grains and minerals. (Ill-</a:t>
            </a:r>
            <a:r>
              <a:rPr lang="en-US" sz="1600" dirty="0" err="1">
                <a:solidFill>
                  <a:srgbClr val="002060"/>
                </a:solidFill>
                <a:latin typeface="Georgia" panose="02040502050405020303" pitchFamily="18" charset="0"/>
              </a:rPr>
              <a:t>Illite</a:t>
            </a:r>
            <a:r>
              <a:rPr lang="en-US" sz="1600" dirty="0">
                <a:solidFill>
                  <a:srgbClr val="002060"/>
                </a:solidFill>
                <a:latin typeface="Georgia" panose="02040502050405020303" pitchFamily="18" charset="0"/>
              </a:rPr>
              <a:t>, Qtz- Quartz, Cal – Calcite).</a:t>
            </a:r>
          </a:p>
          <a:p>
            <a:pPr algn="just">
              <a:spcAft>
                <a:spcPts val="1000"/>
              </a:spcAft>
            </a:pPr>
            <a:endParaRPr lang="en-US" sz="1600" i="1" dirty="0">
              <a:solidFill>
                <a:schemeClr val="accent2">
                  <a:lumMod val="75000"/>
                </a:schemeClr>
              </a:solidFill>
              <a:latin typeface="Georgia" panose="02040502050405020303" pitchFamily="18" charset="0"/>
              <a:ea typeface="Times New Roman" panose="02020603050405020304" pitchFamily="18" charset="0"/>
            </a:endParaRPr>
          </a:p>
          <a:p>
            <a:pPr>
              <a:spcAft>
                <a:spcPts val="1000"/>
              </a:spcAft>
            </a:pPr>
            <a:r>
              <a:rPr lang="en-US" sz="1600" i="1" dirty="0">
                <a:solidFill>
                  <a:srgbClr val="222222"/>
                </a:solidFill>
                <a:latin typeface="Georgia" panose="02040502050405020303" pitchFamily="18" charset="0"/>
                <a:ea typeface="Times New Roman" panose="02020603050405020304" pitchFamily="18" charset="0"/>
              </a:rPr>
              <a:t> </a:t>
            </a:r>
            <a:endParaRPr lang="en-US" sz="1050" i="1" dirty="0">
              <a:solidFill>
                <a:srgbClr val="44546A"/>
              </a:solidFill>
              <a:latin typeface="Georgia" panose="02040502050405020303" pitchFamily="18" charset="0"/>
              <a:ea typeface="Times New Roman" panose="02020603050405020304" pitchFamily="18" charset="0"/>
            </a:endParaRPr>
          </a:p>
        </p:txBody>
      </p:sp>
      <p:sp>
        <p:nvSpPr>
          <p:cNvPr id="8" name="Slide Number Placeholder 7"/>
          <p:cNvSpPr>
            <a:spLocks noGrp="1"/>
          </p:cNvSpPr>
          <p:nvPr>
            <p:ph type="sldNum" sz="quarter" idx="12"/>
          </p:nvPr>
        </p:nvSpPr>
        <p:spPr>
          <a:xfrm>
            <a:off x="10634596" y="6356350"/>
            <a:ext cx="719203" cy="365125"/>
          </a:xfrm>
        </p:spPr>
        <p:txBody>
          <a:bodyPr/>
          <a:lstStyle/>
          <a:p>
            <a:fld id="{3E6760D5-C8F1-4153-B235-003BFAD3B575}" type="slidenum">
              <a:rPr lang="en-US" smtClean="0">
                <a:solidFill>
                  <a:prstClr val="black">
                    <a:tint val="75000"/>
                  </a:prstClr>
                </a:solidFill>
              </a:rPr>
              <a:pPr/>
              <a:t>3</a:t>
            </a:fld>
            <a:endParaRPr lang="en-US" dirty="0">
              <a:solidFill>
                <a:prstClr val="black">
                  <a:tint val="75000"/>
                </a:prstClr>
              </a:solidFill>
            </a:endParaRPr>
          </a:p>
        </p:txBody>
      </p:sp>
      <p:pic>
        <p:nvPicPr>
          <p:cNvPr id="13" name="Picture 12" descr="Close-up of a pile of dirt&#10;&#10;Description automatically generated">
            <a:extLst>
              <a:ext uri="{FF2B5EF4-FFF2-40B4-BE49-F238E27FC236}">
                <a16:creationId xmlns:a16="http://schemas.microsoft.com/office/drawing/2014/main" id="{5C6C6A06-4F92-F144-3898-E460914DBF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0925" y="1044046"/>
            <a:ext cx="5960108" cy="4245025"/>
          </a:xfrm>
          <a:prstGeom prst="rect">
            <a:avLst/>
          </a:prstGeom>
        </p:spPr>
      </p:pic>
      <p:sp>
        <p:nvSpPr>
          <p:cNvPr id="14" name="TextBox 13">
            <a:extLst>
              <a:ext uri="{FF2B5EF4-FFF2-40B4-BE49-F238E27FC236}">
                <a16:creationId xmlns:a16="http://schemas.microsoft.com/office/drawing/2014/main" id="{99FE6B31-6603-68EB-F50F-E423C168381F}"/>
              </a:ext>
            </a:extLst>
          </p:cNvPr>
          <p:cNvSpPr txBox="1"/>
          <p:nvPr/>
        </p:nvSpPr>
        <p:spPr>
          <a:xfrm>
            <a:off x="6722211" y="1584317"/>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Qtz</a:t>
            </a:r>
          </a:p>
        </p:txBody>
      </p:sp>
      <p:sp>
        <p:nvSpPr>
          <p:cNvPr id="15" name="TextBox 14">
            <a:extLst>
              <a:ext uri="{FF2B5EF4-FFF2-40B4-BE49-F238E27FC236}">
                <a16:creationId xmlns:a16="http://schemas.microsoft.com/office/drawing/2014/main" id="{95E0700B-C1EF-F042-FF1F-83450B79B0F9}"/>
              </a:ext>
            </a:extLst>
          </p:cNvPr>
          <p:cNvSpPr txBox="1"/>
          <p:nvPr/>
        </p:nvSpPr>
        <p:spPr>
          <a:xfrm>
            <a:off x="9521370" y="1430429"/>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Ill</a:t>
            </a:r>
          </a:p>
        </p:txBody>
      </p:sp>
      <p:sp>
        <p:nvSpPr>
          <p:cNvPr id="16" name="TextBox 15">
            <a:extLst>
              <a:ext uri="{FF2B5EF4-FFF2-40B4-BE49-F238E27FC236}">
                <a16:creationId xmlns:a16="http://schemas.microsoft.com/office/drawing/2014/main" id="{CCE8D207-3048-82F4-4F50-4705062DF783}"/>
              </a:ext>
            </a:extLst>
          </p:cNvPr>
          <p:cNvSpPr txBox="1"/>
          <p:nvPr/>
        </p:nvSpPr>
        <p:spPr>
          <a:xfrm>
            <a:off x="8678403" y="3948427"/>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Cal</a:t>
            </a:r>
          </a:p>
        </p:txBody>
      </p:sp>
      <p:cxnSp>
        <p:nvCxnSpPr>
          <p:cNvPr id="4" name="Straight Connector 3">
            <a:extLst>
              <a:ext uri="{FF2B5EF4-FFF2-40B4-BE49-F238E27FC236}">
                <a16:creationId xmlns:a16="http://schemas.microsoft.com/office/drawing/2014/main" id="{95981060-AB95-19CC-91B2-499FA64A9532}"/>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810166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30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74551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02E90B25-6905-4449-A053-013168BEDA37}" type="datetime1">
              <a:rPr lang="en-US" smtClean="0"/>
              <a:t>20-Dec-23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0" y="217695"/>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a:t>
            </a:r>
            <a:r>
              <a:rPr lang="en-US" sz="2800" b="1" dirty="0" err="1">
                <a:solidFill>
                  <a:srgbClr val="002060"/>
                </a:solidFill>
                <a:latin typeface="Georgia" panose="02040502050405020303" pitchFamily="18" charset="0"/>
                <a:ea typeface="Cambria" panose="02040503050406030204" pitchFamily="18" charset="0"/>
                <a:cs typeface="Times New Roman" panose="02020603050405020304" pitchFamily="18" charset="0"/>
              </a:rPr>
              <a:t>Illite</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 Microstructural Identification </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082C918D-CCEF-24A3-013C-C8AC454261C8}"/>
              </a:ext>
            </a:extLst>
          </p:cNvPr>
          <p:cNvSpPr txBox="1"/>
          <p:nvPr/>
        </p:nvSpPr>
        <p:spPr>
          <a:xfrm>
            <a:off x="977645" y="5810046"/>
            <a:ext cx="9135346" cy="1338828"/>
          </a:xfrm>
          <a:prstGeom prst="rect">
            <a:avLst/>
          </a:prstGeom>
          <a:noFill/>
        </p:spPr>
        <p:txBody>
          <a:bodyPr wrap="square" rtlCol="0">
            <a:spAutoFit/>
          </a:bodyPr>
          <a:lstStyle/>
          <a:p>
            <a:pPr algn="just">
              <a:lnSpc>
                <a:spcPct val="100000"/>
              </a:lnSpc>
              <a:spcBef>
                <a:spcPts val="1200"/>
              </a:spcBef>
            </a:pPr>
            <a:endParaRPr lang="en-US" sz="900" b="1" dirty="0">
              <a:solidFill>
                <a:schemeClr val="accent2">
                  <a:lumMod val="50000"/>
                </a:schemeClr>
              </a:solidFill>
              <a:latin typeface="Georgia" panose="02040502050405020303" pitchFamily="18" charset="0"/>
              <a:cs typeface="Times New Roman" panose="02020603050405020304" pitchFamily="18" charset="0"/>
            </a:endParaRPr>
          </a:p>
          <a:p>
            <a:pPr algn="just">
              <a:lnSpc>
                <a:spcPct val="100000"/>
              </a:lnSpc>
              <a:spcBef>
                <a:spcPts val="1200"/>
              </a:spcBef>
            </a:pPr>
            <a:r>
              <a:rPr lang="en-US" sz="1600" b="1" dirty="0">
                <a:solidFill>
                  <a:schemeClr val="accent2">
                    <a:lumMod val="50000"/>
                  </a:schemeClr>
                </a:solidFill>
                <a:latin typeface="Georgia" panose="02040502050405020303" pitchFamily="18" charset="0"/>
                <a:cs typeface="Times New Roman" panose="02020603050405020304" pitchFamily="18" charset="0"/>
              </a:rPr>
              <a:t>TEM Images of unreacted samples showing </a:t>
            </a:r>
            <a:r>
              <a:rPr lang="en-US" sz="1600" b="1" dirty="0" err="1">
                <a:solidFill>
                  <a:schemeClr val="accent2">
                    <a:lumMod val="50000"/>
                  </a:schemeClr>
                </a:solidFill>
                <a:latin typeface="Georgia" panose="02040502050405020303" pitchFamily="18" charset="0"/>
                <a:cs typeface="Times New Roman" panose="02020603050405020304" pitchFamily="18" charset="0"/>
              </a:rPr>
              <a:t>illite</a:t>
            </a:r>
            <a:r>
              <a:rPr lang="en-US" sz="1600" b="1" dirty="0">
                <a:solidFill>
                  <a:schemeClr val="accent2">
                    <a:lumMod val="50000"/>
                  </a:schemeClr>
                </a:solidFill>
                <a:latin typeface="Georgia" panose="02040502050405020303" pitchFamily="18" charset="0"/>
                <a:cs typeface="Times New Roman" panose="02020603050405020304" pitchFamily="18" charset="0"/>
              </a:rPr>
              <a:t> and quartz (Left: 25000x direct magnification. Right: 60000x direct magnification)  </a:t>
            </a:r>
          </a:p>
          <a:p>
            <a:pPr marL="0" indent="0" algn="just">
              <a:lnSpc>
                <a:spcPct val="100000"/>
              </a:lnSpc>
              <a:buNone/>
            </a:pPr>
            <a:endParaRPr lang="en-US" sz="1400" b="1" dirty="0">
              <a:solidFill>
                <a:schemeClr val="accent2">
                  <a:lumMod val="50000"/>
                </a:schemeClr>
              </a:solidFill>
              <a:latin typeface="Georgia" panose="02040502050405020303" pitchFamily="18" charset="0"/>
              <a:cs typeface="Times New Roman" panose="02020603050405020304" pitchFamily="18" charset="0"/>
            </a:endParaRPr>
          </a:p>
          <a:p>
            <a:endParaRPr lang="en-US" sz="1600" b="1" dirty="0">
              <a:solidFill>
                <a:schemeClr val="accent2">
                  <a:lumMod val="50000"/>
                </a:schemeClr>
              </a:solidFill>
            </a:endParaRPr>
          </a:p>
        </p:txBody>
      </p:sp>
      <p:grpSp>
        <p:nvGrpSpPr>
          <p:cNvPr id="8" name="Group 7">
            <a:extLst>
              <a:ext uri="{FF2B5EF4-FFF2-40B4-BE49-F238E27FC236}">
                <a16:creationId xmlns:a16="http://schemas.microsoft.com/office/drawing/2014/main" id="{F2D64E93-D0A8-E415-58A5-F08D09FBD81C}"/>
              </a:ext>
            </a:extLst>
          </p:cNvPr>
          <p:cNvGrpSpPr/>
          <p:nvPr/>
        </p:nvGrpSpPr>
        <p:grpSpPr>
          <a:xfrm>
            <a:off x="977645" y="873457"/>
            <a:ext cx="4543382" cy="5100075"/>
            <a:chOff x="977645" y="698063"/>
            <a:chExt cx="4543382" cy="5275469"/>
          </a:xfrm>
        </p:grpSpPr>
        <p:pic>
          <p:nvPicPr>
            <p:cNvPr id="9" name="Picture 8" descr="A picture containing text&#10;&#10;Description automatically generated">
              <a:extLst>
                <a:ext uri="{FF2B5EF4-FFF2-40B4-BE49-F238E27FC236}">
                  <a16:creationId xmlns:a16="http://schemas.microsoft.com/office/drawing/2014/main" id="{B82C5BA3-F925-BF3C-40CC-CBFACC6A18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645" y="698063"/>
              <a:ext cx="4543382" cy="5275469"/>
            </a:xfrm>
            <a:prstGeom prst="rect">
              <a:avLst/>
            </a:prstGeom>
          </p:spPr>
        </p:pic>
        <p:sp>
          <p:nvSpPr>
            <p:cNvPr id="10" name="TextBox 9">
              <a:extLst>
                <a:ext uri="{FF2B5EF4-FFF2-40B4-BE49-F238E27FC236}">
                  <a16:creationId xmlns:a16="http://schemas.microsoft.com/office/drawing/2014/main" id="{B87F2DFC-75F8-195B-A4A8-A89385F583FD}"/>
                </a:ext>
              </a:extLst>
            </p:cNvPr>
            <p:cNvSpPr txBox="1"/>
            <p:nvPr/>
          </p:nvSpPr>
          <p:spPr>
            <a:xfrm>
              <a:off x="2231993" y="2697857"/>
              <a:ext cx="833682" cy="276999"/>
            </a:xfrm>
            <a:prstGeom prst="rect">
              <a:avLst/>
            </a:prstGeom>
            <a:noFill/>
          </p:spPr>
          <p:txBody>
            <a:bodyPr wrap="square" rtlCol="0">
              <a:spAutoFit/>
            </a:bodyPr>
            <a:lstStyle/>
            <a:p>
              <a:r>
                <a:rPr lang="en-US" sz="1200" b="1" dirty="0">
                  <a:solidFill>
                    <a:srgbClr val="FFFF00"/>
                  </a:solidFill>
                  <a:latin typeface="Georgia" panose="02040502050405020303" pitchFamily="18" charset="0"/>
                </a:rPr>
                <a:t>Quartz</a:t>
              </a:r>
            </a:p>
          </p:txBody>
        </p:sp>
        <p:sp>
          <p:nvSpPr>
            <p:cNvPr id="11" name="TextBox 10">
              <a:extLst>
                <a:ext uri="{FF2B5EF4-FFF2-40B4-BE49-F238E27FC236}">
                  <a16:creationId xmlns:a16="http://schemas.microsoft.com/office/drawing/2014/main" id="{1E649194-6426-4743-AD10-2AB5EFE572AF}"/>
                </a:ext>
              </a:extLst>
            </p:cNvPr>
            <p:cNvSpPr txBox="1"/>
            <p:nvPr/>
          </p:nvSpPr>
          <p:spPr>
            <a:xfrm>
              <a:off x="2648834" y="3349283"/>
              <a:ext cx="600502" cy="276999"/>
            </a:xfrm>
            <a:prstGeom prst="rect">
              <a:avLst/>
            </a:prstGeom>
            <a:noFill/>
          </p:spPr>
          <p:txBody>
            <a:bodyPr wrap="square" rtlCol="0">
              <a:spAutoFit/>
            </a:bodyPr>
            <a:lstStyle/>
            <a:p>
              <a:r>
                <a:rPr lang="en-US" sz="1200" b="1" dirty="0" err="1">
                  <a:solidFill>
                    <a:srgbClr val="FFFF00"/>
                  </a:solidFill>
                  <a:latin typeface="Georgia" panose="02040502050405020303" pitchFamily="18" charset="0"/>
                </a:rPr>
                <a:t>Illite</a:t>
              </a:r>
              <a:endParaRPr lang="en-US" sz="1200" b="1" dirty="0">
                <a:solidFill>
                  <a:srgbClr val="FFFF00"/>
                </a:solidFill>
                <a:latin typeface="Georgia" panose="02040502050405020303" pitchFamily="18" charset="0"/>
              </a:endParaRPr>
            </a:p>
          </p:txBody>
        </p:sp>
      </p:grpSp>
      <p:grpSp>
        <p:nvGrpSpPr>
          <p:cNvPr id="12" name="Group 11">
            <a:extLst>
              <a:ext uri="{FF2B5EF4-FFF2-40B4-BE49-F238E27FC236}">
                <a16:creationId xmlns:a16="http://schemas.microsoft.com/office/drawing/2014/main" id="{3AC00D90-1EAD-F3A7-75E0-D8E7F4C2ECE0}"/>
              </a:ext>
            </a:extLst>
          </p:cNvPr>
          <p:cNvGrpSpPr/>
          <p:nvPr/>
        </p:nvGrpSpPr>
        <p:grpSpPr>
          <a:xfrm>
            <a:off x="5774326" y="873455"/>
            <a:ext cx="4543381" cy="5100076"/>
            <a:chOff x="5774326" y="698063"/>
            <a:chExt cx="4543381" cy="5275468"/>
          </a:xfrm>
        </p:grpSpPr>
        <p:pic>
          <p:nvPicPr>
            <p:cNvPr id="13" name="Picture 12" descr="A picture containing text&#10;&#10;Description automatically generated">
              <a:extLst>
                <a:ext uri="{FF2B5EF4-FFF2-40B4-BE49-F238E27FC236}">
                  <a16:creationId xmlns:a16="http://schemas.microsoft.com/office/drawing/2014/main" id="{EAEAFC40-54F1-60C5-C525-023B8DBE93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4326" y="698063"/>
              <a:ext cx="4543381" cy="5275468"/>
            </a:xfrm>
            <a:prstGeom prst="rect">
              <a:avLst/>
            </a:prstGeom>
          </p:spPr>
        </p:pic>
        <p:sp>
          <p:nvSpPr>
            <p:cNvPr id="14" name="TextBox 13">
              <a:extLst>
                <a:ext uri="{FF2B5EF4-FFF2-40B4-BE49-F238E27FC236}">
                  <a16:creationId xmlns:a16="http://schemas.microsoft.com/office/drawing/2014/main" id="{647061E2-0296-6C7A-B083-485E1ECB9C8D}"/>
                </a:ext>
              </a:extLst>
            </p:cNvPr>
            <p:cNvSpPr txBox="1"/>
            <p:nvPr/>
          </p:nvSpPr>
          <p:spPr>
            <a:xfrm>
              <a:off x="8027297" y="1376299"/>
              <a:ext cx="833682" cy="276999"/>
            </a:xfrm>
            <a:prstGeom prst="rect">
              <a:avLst/>
            </a:prstGeom>
            <a:noFill/>
          </p:spPr>
          <p:txBody>
            <a:bodyPr wrap="square" rtlCol="0">
              <a:spAutoFit/>
            </a:bodyPr>
            <a:lstStyle/>
            <a:p>
              <a:r>
                <a:rPr lang="en-US" sz="1200" b="1" dirty="0">
                  <a:solidFill>
                    <a:srgbClr val="FFFF00"/>
                  </a:solidFill>
                  <a:latin typeface="Georgia" panose="02040502050405020303" pitchFamily="18" charset="0"/>
                </a:rPr>
                <a:t>Quartz</a:t>
              </a:r>
            </a:p>
          </p:txBody>
        </p:sp>
        <p:sp>
          <p:nvSpPr>
            <p:cNvPr id="16" name="TextBox 15">
              <a:extLst>
                <a:ext uri="{FF2B5EF4-FFF2-40B4-BE49-F238E27FC236}">
                  <a16:creationId xmlns:a16="http://schemas.microsoft.com/office/drawing/2014/main" id="{6D8767EF-3F17-5D5F-F2B5-D8519F375D6D}"/>
                </a:ext>
              </a:extLst>
            </p:cNvPr>
            <p:cNvSpPr txBox="1"/>
            <p:nvPr/>
          </p:nvSpPr>
          <p:spPr>
            <a:xfrm>
              <a:off x="8860979" y="2737979"/>
              <a:ext cx="600502" cy="276999"/>
            </a:xfrm>
            <a:prstGeom prst="rect">
              <a:avLst/>
            </a:prstGeom>
            <a:noFill/>
          </p:spPr>
          <p:txBody>
            <a:bodyPr wrap="square" rtlCol="0">
              <a:spAutoFit/>
            </a:bodyPr>
            <a:lstStyle/>
            <a:p>
              <a:r>
                <a:rPr lang="en-US" sz="1200" b="1" dirty="0" err="1">
                  <a:solidFill>
                    <a:srgbClr val="FFFF00"/>
                  </a:solidFill>
                  <a:latin typeface="Georgia" panose="02040502050405020303" pitchFamily="18" charset="0"/>
                </a:rPr>
                <a:t>Illite</a:t>
              </a:r>
              <a:endParaRPr lang="en-US" sz="1200" b="1" dirty="0">
                <a:solidFill>
                  <a:srgbClr val="FFFF00"/>
                </a:solidFill>
                <a:latin typeface="Georgia" panose="02040502050405020303" pitchFamily="18" charset="0"/>
              </a:endParaRPr>
            </a:p>
          </p:txBody>
        </p:sp>
      </p:grpSp>
    </p:spTree>
    <p:extLst>
      <p:ext uri="{BB962C8B-B14F-4D97-AF65-F5344CB8AC3E}">
        <p14:creationId xmlns:p14="http://schemas.microsoft.com/office/powerpoint/2010/main" val="3624701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3AD7208-9496-244F-AB2F-10E81E14C576}"/>
              </a:ext>
            </a:extLst>
          </p:cNvPr>
          <p:cNvSpPr>
            <a:spLocks noGrp="1"/>
          </p:cNvSpPr>
          <p:nvPr>
            <p:ph type="body" sz="quarter" idx="11"/>
          </p:nvPr>
        </p:nvSpPr>
        <p:spPr>
          <a:xfrm>
            <a:off x="-1" y="2744185"/>
            <a:ext cx="2059737" cy="553241"/>
          </a:xfrm>
        </p:spPr>
        <p:txBody>
          <a:bodyPr>
            <a:normAutofit/>
          </a:bodyPr>
          <a:lstStyle/>
          <a:p>
            <a:r>
              <a:rPr lang="en-US" sz="1400" b="1" dirty="0">
                <a:effectLst/>
                <a:latin typeface="Georgia" panose="02040502050405020303" pitchFamily="18" charset="0"/>
                <a:ea typeface="Times New Roman" panose="02020603050405020304" pitchFamily="18" charset="0"/>
              </a:rPr>
              <a:t>Gabriel Awejori</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pic>
        <p:nvPicPr>
          <p:cNvPr id="18" name="Picture Placeholder 4">
            <a:extLst>
              <a:ext uri="{FF2B5EF4-FFF2-40B4-BE49-F238E27FC236}">
                <a16:creationId xmlns:a16="http://schemas.microsoft.com/office/drawing/2014/main" id="{51509EAC-6632-7879-F8FF-D2BB931CC633}"/>
              </a:ext>
            </a:extLst>
          </p:cNvPr>
          <p:cNvPicPr>
            <a:picLocks noGrp="1" noChangeAspect="1"/>
          </p:cNvPicPr>
          <p:nvPr>
            <p:ph type="pic" sz="quarter" idx="42"/>
          </p:nvPr>
        </p:nvPicPr>
        <p:blipFill>
          <a:blip r:embed="rId2"/>
          <a:srcRect l="735" r="735"/>
          <a:stretch>
            <a:fillRect/>
          </a:stretch>
        </p:blipFill>
        <p:spPr>
          <a:xfrm>
            <a:off x="10020350" y="1042309"/>
            <a:ext cx="2171649" cy="1674333"/>
          </a:xfrm>
          <a:prstGeom prst="rect">
            <a:avLst/>
          </a:prstGeom>
        </p:spPr>
      </p:pic>
      <p:pic>
        <p:nvPicPr>
          <p:cNvPr id="20" name="Picture Placeholder 19" descr="A person in a suit&#10;&#10;Description automatically generated with medium confidence">
            <a:extLst>
              <a:ext uri="{FF2B5EF4-FFF2-40B4-BE49-F238E27FC236}">
                <a16:creationId xmlns:a16="http://schemas.microsoft.com/office/drawing/2014/main" id="{0BCDB775-FA1C-D1AB-C174-D15C5E6DB3AC}"/>
              </a:ext>
            </a:extLst>
          </p:cNvPr>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t="10365" b="10365"/>
          <a:stretch>
            <a:fillRect/>
          </a:stretch>
        </p:blipFill>
        <p:spPr bwMode="auto">
          <a:xfrm>
            <a:off x="4763" y="1092747"/>
            <a:ext cx="2059738" cy="1648779"/>
          </a:xfrm>
          <a:prstGeom prst="rect">
            <a:avLst/>
          </a:prstGeom>
          <a:noFill/>
          <a:ln>
            <a:noFill/>
          </a:ln>
        </p:spPr>
      </p:pic>
      <p:pic>
        <p:nvPicPr>
          <p:cNvPr id="1026" name="Picture 2" descr="Wenming Dong - Earth and Environmental Sciences Area">
            <a:extLst>
              <a:ext uri="{FF2B5EF4-FFF2-40B4-BE49-F238E27FC236}">
                <a16:creationId xmlns:a16="http://schemas.microsoft.com/office/drawing/2014/main" id="{5BE482F7-B047-AA01-CAF0-A6AD30DCF4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507" y="1044162"/>
            <a:ext cx="1996870" cy="16973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icolas Spycher">
            <a:extLst>
              <a:ext uri="{FF2B5EF4-FFF2-40B4-BE49-F238E27FC236}">
                <a16:creationId xmlns:a16="http://schemas.microsoft.com/office/drawing/2014/main" id="{C892DBE9-23B8-2CFA-B565-D1A0D26CDB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7478" y="1042309"/>
            <a:ext cx="184896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AD30044-73FF-1CE3-061F-9D28765511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5142" y="1044968"/>
            <a:ext cx="194388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engyang XIONG | Research Assistant, the second year of three years for  Master degree | the Third year of Master degree | China University of  Petroleum - Beijing | CUPB | Institute">
            <a:extLst>
              <a:ext uri="{FF2B5EF4-FFF2-40B4-BE49-F238E27FC236}">
                <a16:creationId xmlns:a16="http://schemas.microsoft.com/office/drawing/2014/main" id="{B140442D-132A-8A01-AF31-B6CBBAE62F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9182" y="1077996"/>
            <a:ext cx="1666189" cy="1666189"/>
          </a:xfrm>
          <a:prstGeom prst="rect">
            <a:avLst/>
          </a:prstGeom>
          <a:noFill/>
          <a:extLst>
            <a:ext uri="{909E8E84-426E-40DD-AFC4-6F175D3DCCD1}">
              <a14:hiddenFill xmlns:a14="http://schemas.microsoft.com/office/drawing/2010/main">
                <a:solidFill>
                  <a:srgbClr val="FFFFFF"/>
                </a:solidFill>
              </a14:hiddenFill>
            </a:ext>
          </a:extLst>
        </p:spPr>
      </p:pic>
      <p:sp>
        <p:nvSpPr>
          <p:cNvPr id="30" name="Text Placeholder 9">
            <a:extLst>
              <a:ext uri="{FF2B5EF4-FFF2-40B4-BE49-F238E27FC236}">
                <a16:creationId xmlns:a16="http://schemas.microsoft.com/office/drawing/2014/main" id="{CA4DF9A8-ECD0-5A01-F85E-7DAF20394D01}"/>
              </a:ext>
            </a:extLst>
          </p:cNvPr>
          <p:cNvSpPr txBox="1">
            <a:spLocks/>
          </p:cNvSpPr>
          <p:nvPr/>
        </p:nvSpPr>
        <p:spPr>
          <a:xfrm>
            <a:off x="2150071" y="274418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Wenming Dong</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1" name="Text Placeholder 9">
            <a:extLst>
              <a:ext uri="{FF2B5EF4-FFF2-40B4-BE49-F238E27FC236}">
                <a16:creationId xmlns:a16="http://schemas.microsoft.com/office/drawing/2014/main" id="{5FE0D5C4-6151-D30B-FC8D-3F7A6360606B}"/>
              </a:ext>
            </a:extLst>
          </p:cNvPr>
          <p:cNvSpPr txBox="1">
            <a:spLocks/>
          </p:cNvSpPr>
          <p:nvPr/>
        </p:nvSpPr>
        <p:spPr>
          <a:xfrm>
            <a:off x="4129167" y="275893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Christine Doughty</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2" name="Text Placeholder 9">
            <a:extLst>
              <a:ext uri="{FF2B5EF4-FFF2-40B4-BE49-F238E27FC236}">
                <a16:creationId xmlns:a16="http://schemas.microsoft.com/office/drawing/2014/main" id="{589E142D-15FB-D362-170F-51F95530279E}"/>
              </a:ext>
            </a:extLst>
          </p:cNvPr>
          <p:cNvSpPr txBox="1">
            <a:spLocks/>
          </p:cNvSpPr>
          <p:nvPr/>
        </p:nvSpPr>
        <p:spPr>
          <a:xfrm>
            <a:off x="5982026" y="2745694"/>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Nicolas Spycher</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3" name="Text Placeholder 9">
            <a:extLst>
              <a:ext uri="{FF2B5EF4-FFF2-40B4-BE49-F238E27FC236}">
                <a16:creationId xmlns:a16="http://schemas.microsoft.com/office/drawing/2014/main" id="{84EF6139-5BEA-EFE7-F38F-744BD064F362}"/>
              </a:ext>
            </a:extLst>
          </p:cNvPr>
          <p:cNvSpPr txBox="1">
            <a:spLocks/>
          </p:cNvSpPr>
          <p:nvPr/>
        </p:nvSpPr>
        <p:spPr>
          <a:xfrm>
            <a:off x="7982667"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Fengyang Xiong</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sp>
        <p:nvSpPr>
          <p:cNvPr id="34" name="Text Placeholder 9">
            <a:extLst>
              <a:ext uri="{FF2B5EF4-FFF2-40B4-BE49-F238E27FC236}">
                <a16:creationId xmlns:a16="http://schemas.microsoft.com/office/drawing/2014/main" id="{4EBF53A1-D474-13FF-3264-C3409BD12FCA}"/>
              </a:ext>
            </a:extLst>
          </p:cNvPr>
          <p:cNvSpPr txBox="1">
            <a:spLocks/>
          </p:cNvSpPr>
          <p:nvPr/>
        </p:nvSpPr>
        <p:spPr>
          <a:xfrm>
            <a:off x="10020351"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Mileva Radonjic</a:t>
            </a:r>
            <a:r>
              <a:rPr lang="en-US" sz="1400" b="1" baseline="30000" dirty="0">
                <a:effectLst/>
                <a:latin typeface="Georgia" panose="02040502050405020303" pitchFamily="18" charset="0"/>
                <a:ea typeface="Times New Roman" panose="02020603050405020304" pitchFamily="18" charset="0"/>
              </a:rPr>
              <a:t>1,3</a:t>
            </a:r>
            <a:endParaRPr lang="en-US" sz="1400" dirty="0"/>
          </a:p>
        </p:txBody>
      </p:sp>
      <p:sp>
        <p:nvSpPr>
          <p:cNvPr id="44" name="TextBox 43">
            <a:extLst>
              <a:ext uri="{FF2B5EF4-FFF2-40B4-BE49-F238E27FC236}">
                <a16:creationId xmlns:a16="http://schemas.microsoft.com/office/drawing/2014/main" id="{E0000928-728F-D661-F8B7-D6F95B6774A3}"/>
              </a:ext>
            </a:extLst>
          </p:cNvPr>
          <p:cNvSpPr txBox="1"/>
          <p:nvPr/>
        </p:nvSpPr>
        <p:spPr>
          <a:xfrm>
            <a:off x="136478" y="3517688"/>
            <a:ext cx="11921557" cy="1703864"/>
          </a:xfrm>
          <a:prstGeom prst="rect">
            <a:avLst/>
          </a:prstGeom>
          <a:noFill/>
        </p:spPr>
        <p:txBody>
          <a:bodyPr wrap="square">
            <a:spAutoFit/>
          </a:bodyPr>
          <a:lstStyle/>
          <a:p>
            <a:pPr algn="ctr">
              <a:lnSpc>
                <a:spcPct val="150000"/>
              </a:lnSpc>
            </a:pPr>
            <a:r>
              <a:rPr lang="en-US" baseline="30000" dirty="0">
                <a:solidFill>
                  <a:srgbClr val="244C5A"/>
                </a:solidFill>
                <a:latin typeface="Georgia" panose="02040502050405020303" pitchFamily="18" charset="0"/>
                <a:cs typeface="Times New Roman" panose="02020603050405020304" pitchFamily="18" charset="0"/>
              </a:rPr>
              <a:t>1</a:t>
            </a:r>
            <a:r>
              <a:rPr lang="en-US" dirty="0">
                <a:solidFill>
                  <a:srgbClr val="244C5A"/>
                </a:solidFill>
                <a:latin typeface="Georgia" panose="02040502050405020303" pitchFamily="18" charset="0"/>
                <a:cs typeface="Times New Roman" panose="02020603050405020304" pitchFamily="18" charset="0"/>
              </a:rPr>
              <a:t> Barrier Materials and Geomimicry Lab, School of Chemical Engineering, Oklahoma State University, Stillwater, OK 74978,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2</a:t>
            </a:r>
            <a:r>
              <a:rPr lang="en-US" dirty="0">
                <a:solidFill>
                  <a:srgbClr val="244C5A"/>
                </a:solidFill>
                <a:effectLst/>
                <a:latin typeface="Georgia" panose="02040502050405020303" pitchFamily="18" charset="0"/>
                <a:ea typeface="Times New Roman" panose="02020603050405020304" pitchFamily="18" charset="0"/>
              </a:rPr>
              <a:t>Energy Geosciences Division, Lawrence Berkeley National Laboratory, 1 Cyclotron Road, Berkeley, CA 94720,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3</a:t>
            </a:r>
            <a:r>
              <a:rPr lang="en-US" dirty="0">
                <a:solidFill>
                  <a:srgbClr val="244C5A"/>
                </a:solidFill>
                <a:effectLst/>
                <a:latin typeface="Georgia" panose="02040502050405020303" pitchFamily="18" charset="0"/>
                <a:ea typeface="Times New Roman" panose="02020603050405020304" pitchFamily="18" charset="0"/>
              </a:rPr>
              <a:t>Boone Pickens School of Geology, Oklahoma State University, Stillwater, OK 74078, USA</a:t>
            </a:r>
          </a:p>
        </p:txBody>
      </p:sp>
      <p:pic>
        <p:nvPicPr>
          <p:cNvPr id="1034" name="Picture 10" descr="Lawrence Berkeley National Laboratory Logo | U.S. Geological Survey">
            <a:extLst>
              <a:ext uri="{FF2B5EF4-FFF2-40B4-BE49-F238E27FC236}">
                <a16:creationId xmlns:a16="http://schemas.microsoft.com/office/drawing/2014/main" id="{E7A81F8C-797E-E4B3-4993-DA15A67C222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0071" y="5361672"/>
            <a:ext cx="1525500" cy="1525500"/>
          </a:xfrm>
          <a:prstGeom prst="rect">
            <a:avLst/>
          </a:prstGeom>
          <a:noFill/>
          <a:extLst>
            <a:ext uri="{909E8E84-426E-40DD-AFC4-6F175D3DCCD1}">
              <a14:hiddenFill xmlns:a14="http://schemas.microsoft.com/office/drawing/2010/main">
                <a:solidFill>
                  <a:srgbClr val="FFFFFF"/>
                </a:solidFill>
              </a14:hiddenFill>
            </a:ext>
          </a:extLst>
        </p:spPr>
      </p:pic>
      <p:pic>
        <p:nvPicPr>
          <p:cNvPr id="51" name="Content Placeholder 5">
            <a:extLst>
              <a:ext uri="{FF2B5EF4-FFF2-40B4-BE49-F238E27FC236}">
                <a16:creationId xmlns:a16="http://schemas.microsoft.com/office/drawing/2014/main" id="{87AA66D1-AC99-B788-79C4-370E4493437A}"/>
              </a:ext>
            </a:extLst>
          </p:cNvPr>
          <p:cNvPicPr>
            <a:picLocks noChangeAspect="1"/>
          </p:cNvPicPr>
          <p:nvPr/>
        </p:nvPicPr>
        <p:blipFill>
          <a:blip r:embed="rId9"/>
          <a:stretch>
            <a:fillRect/>
          </a:stretch>
        </p:blipFill>
        <p:spPr>
          <a:xfrm>
            <a:off x="253680" y="5398927"/>
            <a:ext cx="1408298" cy="1420491"/>
          </a:xfrm>
          <a:prstGeom prst="rect">
            <a:avLst/>
          </a:prstGeom>
        </p:spPr>
      </p:pic>
      <p:sp>
        <p:nvSpPr>
          <p:cNvPr id="2" name="TextBox 1">
            <a:extLst>
              <a:ext uri="{FF2B5EF4-FFF2-40B4-BE49-F238E27FC236}">
                <a16:creationId xmlns:a16="http://schemas.microsoft.com/office/drawing/2014/main" id="{A1AF0594-CA5D-3CB8-AE27-BD2971E7BF6D}"/>
              </a:ext>
            </a:extLst>
          </p:cNvPr>
          <p:cNvSpPr txBox="1"/>
          <p:nvPr/>
        </p:nvSpPr>
        <p:spPr>
          <a:xfrm>
            <a:off x="3220872" y="19996"/>
            <a:ext cx="8338782" cy="830997"/>
          </a:xfrm>
          <a:prstGeom prst="rect">
            <a:avLst/>
          </a:prstGeom>
          <a:noFill/>
        </p:spPr>
        <p:txBody>
          <a:bodyPr wrap="square">
            <a:spAutoFit/>
          </a:bodyPr>
          <a:lstStyle/>
          <a:p>
            <a:pPr algn="ctr"/>
            <a:r>
              <a:rPr lang="en-US" sz="2400" b="1" dirty="0">
                <a:solidFill>
                  <a:schemeClr val="bg1"/>
                </a:solidFill>
                <a:effectLst/>
                <a:latin typeface="Georgia" panose="02040502050405020303" pitchFamily="18" charset="0"/>
                <a:ea typeface="Times New Roman" panose="02020603050405020304" pitchFamily="18" charset="0"/>
              </a:rPr>
              <a:t>Subsurface Geochemical Rock-Fluid Reaction in Caney Shale of Southern Oklahoma </a:t>
            </a:r>
            <a:endParaRPr lang="en-US" sz="2400" dirty="0">
              <a:solidFill>
                <a:schemeClr val="bg1"/>
              </a:solidFill>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3754448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72953760-12C6-7FC0-0085-2CD903562ED9}"/>
              </a:ext>
            </a:extLst>
          </p:cNvPr>
          <p:cNvSpPr>
            <a:spLocks noGrp="1"/>
          </p:cNvSpPr>
          <p:nvPr>
            <p:ph type="title"/>
          </p:nvPr>
        </p:nvSpPr>
        <p:spPr>
          <a:xfrm>
            <a:off x="3606973" y="227275"/>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INTRODUCTION</a:t>
            </a:r>
          </a:p>
        </p:txBody>
      </p:sp>
      <p:sp>
        <p:nvSpPr>
          <p:cNvPr id="3" name="TextBox 2">
            <a:extLst>
              <a:ext uri="{FF2B5EF4-FFF2-40B4-BE49-F238E27FC236}">
                <a16:creationId xmlns:a16="http://schemas.microsoft.com/office/drawing/2014/main" id="{21F9EBC6-F67F-1F7A-8F2C-8C830A281F7C}"/>
              </a:ext>
            </a:extLst>
          </p:cNvPr>
          <p:cNvSpPr txBox="1"/>
          <p:nvPr/>
        </p:nvSpPr>
        <p:spPr>
          <a:xfrm>
            <a:off x="257578" y="971095"/>
            <a:ext cx="11761940" cy="70788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is an unconventional shale reservoir in the Ardmore Basin of southern Oklahoma </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F3E121E-A55B-6C0C-FDE7-59AEF7865D2F}"/>
              </a:ext>
            </a:extLst>
          </p:cNvPr>
          <p:cNvSpPr txBox="1"/>
          <p:nvPr/>
        </p:nvSpPr>
        <p:spPr>
          <a:xfrm>
            <a:off x="243238" y="1767957"/>
            <a:ext cx="5542721" cy="3785652"/>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It overlies the Woodford Shale which is the more prominent producing shale in the area</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Though Caney Shale host large reserves of petroleum, it is difficult to produce due to its ultra low permeability</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Hydraulic fracturing is therefore employed to create sufficient permeability to enable production</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endParaRPr lang="en-US" sz="2000" dirty="0">
              <a:solidFill>
                <a:prstClr val="black"/>
              </a:solidFill>
            </a:endParaRPr>
          </a:p>
        </p:txBody>
      </p:sp>
      <p:sp>
        <p:nvSpPr>
          <p:cNvPr id="6" name="TextBox 5">
            <a:extLst>
              <a:ext uri="{FF2B5EF4-FFF2-40B4-BE49-F238E27FC236}">
                <a16:creationId xmlns:a16="http://schemas.microsoft.com/office/drawing/2014/main" id="{D94154FE-78D0-9020-0FC5-11A99BED855A}"/>
              </a:ext>
            </a:extLst>
          </p:cNvPr>
          <p:cNvSpPr txBox="1"/>
          <p:nvPr/>
        </p:nvSpPr>
        <p:spPr>
          <a:xfrm>
            <a:off x="257578" y="5215473"/>
            <a:ext cx="5382147"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research is to gain insight on long-term geochemical responses of the Caney Shale after hydraulic fracturing</a:t>
            </a:r>
            <a:endParaRPr lang="en-US" sz="2000" dirty="0">
              <a:solidFill>
                <a:prstClr val="black"/>
              </a:solidFill>
              <a:latin typeface="Georgia" panose="02040502050405020303" pitchFamily="18" charset="0"/>
            </a:endParaRPr>
          </a:p>
          <a:p>
            <a:pPr algn="just"/>
            <a:endParaRPr lang="en-US" sz="2000" dirty="0">
              <a:solidFill>
                <a:prstClr val="black"/>
              </a:solidFill>
            </a:endParaRPr>
          </a:p>
        </p:txBody>
      </p:sp>
      <p:grpSp>
        <p:nvGrpSpPr>
          <p:cNvPr id="9" name="Group 8">
            <a:extLst>
              <a:ext uri="{FF2B5EF4-FFF2-40B4-BE49-F238E27FC236}">
                <a16:creationId xmlns:a16="http://schemas.microsoft.com/office/drawing/2014/main" id="{D46E0AEA-B8D1-C9FA-BADA-8CDB1806198A}"/>
              </a:ext>
            </a:extLst>
          </p:cNvPr>
          <p:cNvGrpSpPr/>
          <p:nvPr/>
        </p:nvGrpSpPr>
        <p:grpSpPr>
          <a:xfrm>
            <a:off x="5819087" y="1488798"/>
            <a:ext cx="5880971" cy="4272734"/>
            <a:chOff x="0" y="0"/>
            <a:chExt cx="5962650" cy="4592320"/>
          </a:xfrm>
        </p:grpSpPr>
        <p:pic>
          <p:nvPicPr>
            <p:cNvPr id="10" name="Picture 9" descr="C:\Users\Awejori\Desktop\attende3.png">
              <a:extLst>
                <a:ext uri="{FF2B5EF4-FFF2-40B4-BE49-F238E27FC236}">
                  <a16:creationId xmlns:a16="http://schemas.microsoft.com/office/drawing/2014/main" id="{7182BC16-B1DE-99EB-EA9E-03FC508673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 y="0"/>
              <a:ext cx="5943600" cy="4592320"/>
            </a:xfrm>
            <a:prstGeom prst="rect">
              <a:avLst/>
            </a:prstGeom>
            <a:noFill/>
            <a:ln>
              <a:solidFill>
                <a:schemeClr val="tx1"/>
              </a:solidFill>
            </a:ln>
          </p:spPr>
        </p:pic>
        <p:grpSp>
          <p:nvGrpSpPr>
            <p:cNvPr id="11" name="Group 10">
              <a:extLst>
                <a:ext uri="{FF2B5EF4-FFF2-40B4-BE49-F238E27FC236}">
                  <a16:creationId xmlns:a16="http://schemas.microsoft.com/office/drawing/2014/main" id="{35FB5DF0-12EE-30BA-5B2B-FC883F1EA64A}"/>
                </a:ext>
              </a:extLst>
            </p:cNvPr>
            <p:cNvGrpSpPr/>
            <p:nvPr/>
          </p:nvGrpSpPr>
          <p:grpSpPr>
            <a:xfrm>
              <a:off x="0" y="430172"/>
              <a:ext cx="4581525" cy="4162148"/>
              <a:chOff x="0" y="-84178"/>
              <a:chExt cx="4581525" cy="4162148"/>
            </a:xfrm>
          </p:grpSpPr>
          <p:sp>
            <p:nvSpPr>
              <p:cNvPr id="12" name="5-Point Star 13">
                <a:extLst>
                  <a:ext uri="{FF2B5EF4-FFF2-40B4-BE49-F238E27FC236}">
                    <a16:creationId xmlns:a16="http://schemas.microsoft.com/office/drawing/2014/main" id="{C22BF654-3DA4-A105-44BE-412230FCA968}"/>
                  </a:ext>
                </a:extLst>
              </p:cNvPr>
              <p:cNvSpPr/>
              <p:nvPr/>
            </p:nvSpPr>
            <p:spPr>
              <a:xfrm>
                <a:off x="2209800" y="190500"/>
                <a:ext cx="200025" cy="161925"/>
              </a:xfrm>
              <a:prstGeom prst="star5">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13" name="Straight Connector 12">
                <a:extLst>
                  <a:ext uri="{FF2B5EF4-FFF2-40B4-BE49-F238E27FC236}">
                    <a16:creationId xmlns:a16="http://schemas.microsoft.com/office/drawing/2014/main" id="{F8EC05D3-A2A8-CF64-86FA-CC05CB04F123}"/>
                  </a:ext>
                </a:extLst>
              </p:cNvPr>
              <p:cNvCxnSpPr/>
              <p:nvPr/>
            </p:nvCxnSpPr>
            <p:spPr>
              <a:xfrm flipH="1" flipV="1">
                <a:off x="0" y="2371725"/>
                <a:ext cx="1847850" cy="17062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55ABE95-C39F-20B2-84B7-EB341EB7A61E}"/>
                  </a:ext>
                </a:extLst>
              </p:cNvPr>
              <p:cNvCxnSpPr/>
              <p:nvPr/>
            </p:nvCxnSpPr>
            <p:spPr>
              <a:xfrm flipV="1">
                <a:off x="3038475" y="2390775"/>
                <a:ext cx="1543050" cy="16871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F9227BE5-3611-6C95-67F6-41A92D82BC77}"/>
                  </a:ext>
                </a:extLst>
              </p:cNvPr>
              <p:cNvSpPr/>
              <p:nvPr/>
            </p:nvSpPr>
            <p:spPr>
              <a:xfrm>
                <a:off x="1847850" y="3486150"/>
                <a:ext cx="1181100" cy="5810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6" name="Text Box 7">
                <a:extLst>
                  <a:ext uri="{FF2B5EF4-FFF2-40B4-BE49-F238E27FC236}">
                    <a16:creationId xmlns:a16="http://schemas.microsoft.com/office/drawing/2014/main" id="{9DF31CF7-067C-821A-1E97-8E049B250FC9}"/>
                  </a:ext>
                </a:extLst>
              </p:cNvPr>
              <p:cNvSpPr txBox="1"/>
              <p:nvPr/>
            </p:nvSpPr>
            <p:spPr>
              <a:xfrm>
                <a:off x="2443413" y="-84178"/>
                <a:ext cx="1885950" cy="2762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Location of Caney Well</a:t>
                </a:r>
                <a:endParaRPr lang="en-US" sz="1100" dirty="0">
                  <a:solidFill>
                    <a:srgbClr val="002060"/>
                  </a:solidFill>
                  <a:effectLst/>
                  <a:ea typeface="Calibri" panose="020F0502020204030204" pitchFamily="34" charset="0"/>
                  <a:cs typeface="Times New Roman" panose="02020603050405020304" pitchFamily="18" charset="0"/>
                </a:endParaRPr>
              </a:p>
            </p:txBody>
          </p:sp>
        </p:grpSp>
      </p:grpSp>
      <p:sp>
        <p:nvSpPr>
          <p:cNvPr id="17" name="TextBox 16">
            <a:extLst>
              <a:ext uri="{FF2B5EF4-FFF2-40B4-BE49-F238E27FC236}">
                <a16:creationId xmlns:a16="http://schemas.microsoft.com/office/drawing/2014/main" id="{150006EA-2AFE-AA5A-493B-100754875043}"/>
              </a:ext>
            </a:extLst>
          </p:cNvPr>
          <p:cNvSpPr txBox="1"/>
          <p:nvPr/>
        </p:nvSpPr>
        <p:spPr>
          <a:xfrm>
            <a:off x="5800298" y="5761532"/>
            <a:ext cx="5862182" cy="830997"/>
          </a:xfrm>
          <a:prstGeom prst="rect">
            <a:avLst/>
          </a:prstGeom>
          <a:noFill/>
        </p:spPr>
        <p:txBody>
          <a:bodyPr wrap="square" rtlCol="0">
            <a:spAutoFit/>
          </a:bodyPr>
          <a:lstStyle/>
          <a:p>
            <a:pPr algn="just">
              <a:spcAft>
                <a:spcPts val="1000"/>
              </a:spcAft>
            </a:pPr>
            <a:r>
              <a:rPr lang="en-US" sz="1600" dirty="0">
                <a:solidFill>
                  <a:srgbClr val="002060"/>
                </a:solidFill>
                <a:latin typeface="Georgia" panose="02040502050405020303" pitchFamily="18" charset="0"/>
              </a:rPr>
              <a:t>Fig. 2: Geological map of Oklahoma, showing Ardmore Basin area and location of Caney Wells </a:t>
            </a:r>
            <a:r>
              <a:rPr lang="en-US" sz="1600" b="1" i="1" dirty="0">
                <a:solidFill>
                  <a:srgbClr val="002060"/>
                </a:solidFill>
                <a:latin typeface="Georgia" panose="02040502050405020303" pitchFamily="18" charset="0"/>
              </a:rPr>
              <a:t>- </a:t>
            </a:r>
            <a:r>
              <a:rPr lang="en-US" sz="1600" b="1" dirty="0">
                <a:solidFill>
                  <a:srgbClr val="002060"/>
                </a:solidFill>
                <a:latin typeface="Georgia" panose="02040502050405020303" pitchFamily="18" charset="0"/>
                <a:ea typeface="Times New Roman" panose="02020603050405020304" pitchFamily="18" charset="0"/>
              </a:rPr>
              <a:t>Blue Star </a:t>
            </a:r>
            <a:r>
              <a:rPr lang="en-US" sz="1600" dirty="0">
                <a:solidFill>
                  <a:srgbClr val="002060"/>
                </a:solidFill>
                <a:latin typeface="Georgia" panose="02040502050405020303" pitchFamily="18" charset="0"/>
                <a:ea typeface="Times New Roman" panose="02020603050405020304" pitchFamily="18" charset="0"/>
              </a:rPr>
              <a:t>(Awejori et al., 2022)</a:t>
            </a:r>
          </a:p>
        </p:txBody>
      </p:sp>
    </p:spTree>
    <p:extLst>
      <p:ext uri="{BB962C8B-B14F-4D97-AF65-F5344CB8AC3E}">
        <p14:creationId xmlns:p14="http://schemas.microsoft.com/office/powerpoint/2010/main" val="3419277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939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2" name="Title 1">
            <a:extLst>
              <a:ext uri="{FF2B5EF4-FFF2-40B4-BE49-F238E27FC236}">
                <a16:creationId xmlns:a16="http://schemas.microsoft.com/office/drawing/2014/main" id="{61E1771B-F6E1-A005-05C8-75CA9BF0047E}"/>
              </a:ext>
            </a:extLst>
          </p:cNvPr>
          <p:cNvSpPr>
            <a:spLocks noGrp="1"/>
          </p:cNvSpPr>
          <p:nvPr>
            <p:ph type="title"/>
          </p:nvPr>
        </p:nvSpPr>
        <p:spPr>
          <a:xfrm>
            <a:off x="3679874" y="17545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OBJECTIVES</a:t>
            </a:r>
          </a:p>
        </p:txBody>
      </p:sp>
      <p:sp>
        <p:nvSpPr>
          <p:cNvPr id="3" name="Content Placeholder 2">
            <a:extLst>
              <a:ext uri="{FF2B5EF4-FFF2-40B4-BE49-F238E27FC236}">
                <a16:creationId xmlns:a16="http://schemas.microsoft.com/office/drawing/2014/main" id="{CD40FE7B-1052-472B-9850-59219F60ABAF}"/>
              </a:ext>
            </a:extLst>
          </p:cNvPr>
          <p:cNvSpPr>
            <a:spLocks noGrp="1"/>
          </p:cNvSpPr>
          <p:nvPr>
            <p:ph idx="1"/>
          </p:nvPr>
        </p:nvSpPr>
        <p:spPr>
          <a:xfrm>
            <a:off x="407785" y="887651"/>
            <a:ext cx="5995794" cy="5970349"/>
          </a:xfrm>
        </p:spPr>
        <p:txBody>
          <a:bodyPr numCol="1">
            <a:noAutofit/>
          </a:bodyPr>
          <a:lstStyle/>
          <a:p>
            <a:pPr marL="0" indent="0" algn="just">
              <a:buClr>
                <a:schemeClr val="accent1"/>
              </a:buClr>
              <a:buNone/>
            </a:pPr>
            <a:r>
              <a:rPr lang="en-US" sz="2000" dirty="0">
                <a:latin typeface="Georgia" panose="02040502050405020303" pitchFamily="18" charset="0"/>
                <a:cs typeface="Times New Roman" panose="02020603050405020304" pitchFamily="18" charset="0"/>
              </a:rPr>
              <a:t>This study investigates the geochemical rock-fluid reactions in subsurface Caney Shale and the impact of these on </a:t>
            </a:r>
            <a:r>
              <a:rPr lang="en-US" sz="2000" b="1" dirty="0">
                <a:latin typeface="Georgia" panose="02040502050405020303" pitchFamily="18" charset="0"/>
                <a:cs typeface="Times New Roman" panose="02020603050405020304" pitchFamily="18" charset="0"/>
              </a:rPr>
              <a:t>permeability </a:t>
            </a:r>
            <a:r>
              <a:rPr lang="en-US" sz="2000" dirty="0">
                <a:latin typeface="Georgia" panose="02040502050405020303" pitchFamily="18" charset="0"/>
                <a:cs typeface="Times New Roman" panose="02020603050405020304" pitchFamily="18" charset="0"/>
              </a:rPr>
              <a:t>in relation to production and carbon storage</a:t>
            </a:r>
          </a:p>
          <a:p>
            <a:pPr marL="0" indent="0" algn="just">
              <a:buClr>
                <a:schemeClr val="accent1"/>
              </a:buClr>
              <a:buNone/>
            </a:pPr>
            <a:endParaRPr lang="en-US" sz="1050" b="1" dirty="0">
              <a:latin typeface="Georgia" panose="02040502050405020303" pitchFamily="18" charset="0"/>
              <a:cs typeface="Times New Roman" panose="02020603050405020304" pitchFamily="18" charset="0"/>
            </a:endParaRPr>
          </a:p>
          <a:p>
            <a:pPr marL="0" indent="0" algn="just">
              <a:buClr>
                <a:schemeClr val="accent1"/>
              </a:buClr>
              <a:buNone/>
            </a:pPr>
            <a:r>
              <a:rPr lang="en-US" sz="2000" dirty="0">
                <a:latin typeface="Georgia" panose="02040502050405020303" pitchFamily="18" charset="0"/>
                <a:cs typeface="Times New Roman" panose="02020603050405020304" pitchFamily="18" charset="0"/>
              </a:rPr>
              <a:t>To achieve this objective, crucial sub-objectives must be accomplished:</a:t>
            </a:r>
          </a:p>
          <a:p>
            <a:pPr marL="0" indent="0" algn="just">
              <a:buClr>
                <a:schemeClr val="accent1"/>
              </a:buClr>
              <a:buNone/>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Evaluate and understand the mineralogical composition of the Caney Shale</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Assess potential post-fracturing mineralogical transformations in the Caney Shale</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Ascertain the mechanisms and factors controlling post-fracturing reactions and mineralogical transformations</a:t>
            </a:r>
          </a:p>
          <a:p>
            <a:pPr marL="285750" indent="-285750" algn="just">
              <a:buClr>
                <a:schemeClr val="accent1"/>
              </a:buClr>
            </a:pPr>
            <a:endParaRPr lang="en-US" sz="1600" dirty="0">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73BC8CA-E427-FD63-88D4-69B72337A2B7}"/>
              </a:ext>
            </a:extLst>
          </p:cNvPr>
          <p:cNvSpPr txBox="1"/>
          <p:nvPr/>
        </p:nvSpPr>
        <p:spPr>
          <a:xfrm>
            <a:off x="6568491" y="5858780"/>
            <a:ext cx="4950220" cy="830997"/>
          </a:xfrm>
          <a:prstGeom prst="rect">
            <a:avLst/>
          </a:prstGeom>
          <a:noFill/>
        </p:spPr>
        <p:txBody>
          <a:bodyPr wrap="square" rtlCol="0">
            <a:spAutoFit/>
          </a:bodyPr>
          <a:lstStyle/>
          <a:p>
            <a:pPr algn="just"/>
            <a:r>
              <a:rPr lang="en-US" sz="1600" dirty="0">
                <a:solidFill>
                  <a:srgbClr val="002060"/>
                </a:solidFill>
                <a:latin typeface="Georgia" panose="02040502050405020303" pitchFamily="18" charset="0"/>
                <a:ea typeface="Times New Roman" panose="02020603050405020304" pitchFamily="18" charset="0"/>
              </a:rPr>
              <a:t>Fig. 3: Fracture and near-fracture Rock-Fluid reactions following hydraulic fracturing of reservoir formation (Awejori et al., 2022)</a:t>
            </a:r>
          </a:p>
        </p:txBody>
      </p:sp>
      <p:pic>
        <p:nvPicPr>
          <p:cNvPr id="6" name="Picture 5" descr="A picture containing timeline">
            <a:extLst>
              <a:ext uri="{FF2B5EF4-FFF2-40B4-BE49-F238E27FC236}">
                <a16:creationId xmlns:a16="http://schemas.microsoft.com/office/drawing/2014/main" id="{21516D6C-706C-9245-EF21-4B52CFABA4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520" t="3516" r="2577" b="3214"/>
          <a:stretch/>
        </p:blipFill>
        <p:spPr bwMode="auto">
          <a:xfrm>
            <a:off x="6568490" y="834695"/>
            <a:ext cx="5058265" cy="5024085"/>
          </a:xfrm>
          <a:prstGeom prst="rect">
            <a:avLst/>
          </a:prstGeom>
          <a:noFill/>
          <a:ln>
            <a:noFill/>
          </a:ln>
        </p:spPr>
      </p:pic>
    </p:spTree>
    <p:extLst>
      <p:ext uri="{BB962C8B-B14F-4D97-AF65-F5344CB8AC3E}">
        <p14:creationId xmlns:p14="http://schemas.microsoft.com/office/powerpoint/2010/main" val="1663580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81712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9C26687-6812-474B-A991-C6FE5F6DC3F8}" type="datetime1">
              <a:rPr lang="en-US" smtClean="0"/>
              <a:t>20-Dec-23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9862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rPr>
              <a:t>MATERIALS AND METHODLOGY</a:t>
            </a:r>
          </a:p>
        </p:txBody>
      </p:sp>
      <p:grpSp>
        <p:nvGrpSpPr>
          <p:cNvPr id="3" name="Group 2">
            <a:extLst>
              <a:ext uri="{FF2B5EF4-FFF2-40B4-BE49-F238E27FC236}">
                <a16:creationId xmlns:a16="http://schemas.microsoft.com/office/drawing/2014/main" id="{6839647F-59E6-F41C-A8B5-B1CBB5FECC6F}"/>
              </a:ext>
            </a:extLst>
          </p:cNvPr>
          <p:cNvGrpSpPr/>
          <p:nvPr/>
        </p:nvGrpSpPr>
        <p:grpSpPr>
          <a:xfrm>
            <a:off x="663037" y="1062336"/>
            <a:ext cx="10836323" cy="4821627"/>
            <a:chOff x="595953" y="757886"/>
            <a:chExt cx="11259624" cy="5696929"/>
          </a:xfrm>
        </p:grpSpPr>
        <p:grpSp>
          <p:nvGrpSpPr>
            <p:cNvPr id="5" name="Group 4">
              <a:extLst>
                <a:ext uri="{FF2B5EF4-FFF2-40B4-BE49-F238E27FC236}">
                  <a16:creationId xmlns:a16="http://schemas.microsoft.com/office/drawing/2014/main" id="{7E47A4E3-E996-D125-4459-4A3238899D37}"/>
                </a:ext>
              </a:extLst>
            </p:cNvPr>
            <p:cNvGrpSpPr/>
            <p:nvPr/>
          </p:nvGrpSpPr>
          <p:grpSpPr>
            <a:xfrm>
              <a:off x="595953" y="757886"/>
              <a:ext cx="11259624" cy="5696929"/>
              <a:chOff x="527715" y="726611"/>
              <a:chExt cx="11259624" cy="5696929"/>
            </a:xfrm>
          </p:grpSpPr>
          <p:grpSp>
            <p:nvGrpSpPr>
              <p:cNvPr id="9" name="Group 8">
                <a:extLst>
                  <a:ext uri="{FF2B5EF4-FFF2-40B4-BE49-F238E27FC236}">
                    <a16:creationId xmlns:a16="http://schemas.microsoft.com/office/drawing/2014/main" id="{5A0FF6C4-8B66-CF71-4B7A-61318B4F1719}"/>
                  </a:ext>
                </a:extLst>
              </p:cNvPr>
              <p:cNvGrpSpPr/>
              <p:nvPr/>
            </p:nvGrpSpPr>
            <p:grpSpPr>
              <a:xfrm>
                <a:off x="527715" y="1301681"/>
                <a:ext cx="3648890" cy="5121859"/>
                <a:chOff x="527715" y="1301681"/>
                <a:chExt cx="3648890" cy="5121859"/>
              </a:xfrm>
            </p:grpSpPr>
            <p:grpSp>
              <p:nvGrpSpPr>
                <p:cNvPr id="92" name="Group 91">
                  <a:extLst>
                    <a:ext uri="{FF2B5EF4-FFF2-40B4-BE49-F238E27FC236}">
                      <a16:creationId xmlns:a16="http://schemas.microsoft.com/office/drawing/2014/main" id="{C90569F6-8795-E646-3B54-00C7FC97044E}"/>
                    </a:ext>
                  </a:extLst>
                </p:cNvPr>
                <p:cNvGrpSpPr/>
                <p:nvPr/>
              </p:nvGrpSpPr>
              <p:grpSpPr>
                <a:xfrm rot="5400000">
                  <a:off x="508931" y="1800705"/>
                  <a:ext cx="3608288" cy="3021507"/>
                  <a:chOff x="1241011" y="741226"/>
                  <a:chExt cx="3935966" cy="3071050"/>
                </a:xfrm>
              </p:grpSpPr>
              <p:sp>
                <p:nvSpPr>
                  <p:cNvPr id="94" name="Plus Sign 93">
                    <a:extLst>
                      <a:ext uri="{FF2B5EF4-FFF2-40B4-BE49-F238E27FC236}">
                        <a16:creationId xmlns:a16="http://schemas.microsoft.com/office/drawing/2014/main" id="{83776713-AE25-0E18-2E18-A8C82F69399A}"/>
                      </a:ext>
                    </a:extLst>
                  </p:cNvPr>
                  <p:cNvSpPr/>
                  <p:nvPr/>
                </p:nvSpPr>
                <p:spPr>
                  <a:xfrm rot="16200000">
                    <a:off x="2385200" y="2057058"/>
                    <a:ext cx="386386" cy="463328"/>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5" name="Arrow: Right 94">
                    <a:extLst>
                      <a:ext uri="{FF2B5EF4-FFF2-40B4-BE49-F238E27FC236}">
                        <a16:creationId xmlns:a16="http://schemas.microsoft.com/office/drawing/2014/main" id="{BC94C291-858A-75B4-F753-095F33D345E4}"/>
                      </a:ext>
                    </a:extLst>
                  </p:cNvPr>
                  <p:cNvSpPr/>
                  <p:nvPr/>
                </p:nvSpPr>
                <p:spPr>
                  <a:xfrm>
                    <a:off x="4333787" y="2095530"/>
                    <a:ext cx="393055" cy="2788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6" name="TextBox 95">
                    <a:extLst>
                      <a:ext uri="{FF2B5EF4-FFF2-40B4-BE49-F238E27FC236}">
                        <a16:creationId xmlns:a16="http://schemas.microsoft.com/office/drawing/2014/main" id="{FBD8932B-7DCE-2E3B-82AF-EE62E18CC68B}"/>
                      </a:ext>
                    </a:extLst>
                  </p:cNvPr>
                  <p:cNvSpPr txBox="1"/>
                  <p:nvPr/>
                </p:nvSpPr>
                <p:spPr>
                  <a:xfrm rot="16200000">
                    <a:off x="54701" y="2013264"/>
                    <a:ext cx="2985322" cy="612701"/>
                  </a:xfrm>
                  <a:prstGeom prst="rect">
                    <a:avLst/>
                  </a:prstGeom>
                  <a:solidFill>
                    <a:schemeClr val="accent2">
                      <a:lumMod val="60000"/>
                      <a:lumOff val="40000"/>
                    </a:schemeClr>
                  </a:solidFill>
                  <a:ln>
                    <a:solidFill>
                      <a:schemeClr val="accent2">
                        <a:lumMod val="40000"/>
                        <a:lumOff val="60000"/>
                      </a:schemeClr>
                    </a:solidFill>
                  </a:ln>
                </p:spPr>
                <p:txBody>
                  <a:bodyPr wrap="square" rtlCol="0">
                    <a:spAutoFit/>
                  </a:bodyPr>
                  <a:lstStyle/>
                  <a:p>
                    <a:pPr algn="ctr"/>
                    <a:r>
                      <a:rPr lang="en-US" sz="2000" b="1" dirty="0">
                        <a:solidFill>
                          <a:srgbClr val="0070C0"/>
                        </a:solidFill>
                        <a:latin typeface="Cambria" panose="02040503050406030204" pitchFamily="18" charset="0"/>
                        <a:ea typeface="Cambria" panose="02040503050406030204" pitchFamily="18" charset="0"/>
                      </a:rPr>
                      <a:t>Rock Powder</a:t>
                    </a:r>
                  </a:p>
                  <a:p>
                    <a:pPr algn="ctr"/>
                    <a:endParaRPr lang="en-US" sz="1050" b="1" dirty="0">
                      <a:solidFill>
                        <a:srgbClr val="0070C0"/>
                      </a:solidFill>
                      <a:latin typeface="Cambria" panose="02040503050406030204" pitchFamily="18" charset="0"/>
                      <a:ea typeface="Cambria" panose="02040503050406030204" pitchFamily="18" charset="0"/>
                    </a:endParaRPr>
                  </a:p>
                </p:txBody>
              </p:sp>
              <p:sp>
                <p:nvSpPr>
                  <p:cNvPr id="97" name="TextBox 96">
                    <a:extLst>
                      <a:ext uri="{FF2B5EF4-FFF2-40B4-BE49-F238E27FC236}">
                        <a16:creationId xmlns:a16="http://schemas.microsoft.com/office/drawing/2014/main" id="{229FCD17-39DE-255B-DB9C-ADAF49FB20F2}"/>
                      </a:ext>
                    </a:extLst>
                  </p:cNvPr>
                  <p:cNvSpPr txBox="1"/>
                  <p:nvPr/>
                </p:nvSpPr>
                <p:spPr>
                  <a:xfrm rot="16200000">
                    <a:off x="1560639" y="2008754"/>
                    <a:ext cx="3002736" cy="604308"/>
                  </a:xfrm>
                  <a:prstGeom prst="rect">
                    <a:avLst/>
                  </a:prstGeom>
                  <a:solidFill>
                    <a:schemeClr val="accent1">
                      <a:lumMod val="40000"/>
                      <a:lumOff val="60000"/>
                    </a:schemeClr>
                  </a:solidFill>
                  <a:ln>
                    <a:solidFill>
                      <a:schemeClr val="accent1">
                        <a:lumMod val="40000"/>
                        <a:lumOff val="60000"/>
                      </a:schemeClr>
                    </a:solidFill>
                  </a:ln>
                </p:spPr>
                <p:txBody>
                  <a:bodyPr wrap="square" rtlCol="0">
                    <a:spAutoFit/>
                  </a:bodyPr>
                  <a:lstStyle/>
                  <a:p>
                    <a:pPr algn="ctr"/>
                    <a:r>
                      <a:rPr lang="en-US" sz="2000" b="1" dirty="0">
                        <a:latin typeface="Cambria" panose="02040503050406030204" pitchFamily="18" charset="0"/>
                        <a:ea typeface="Cambria" panose="02040503050406030204" pitchFamily="18" charset="0"/>
                      </a:rPr>
                      <a:t>Fluids</a:t>
                    </a:r>
                  </a:p>
                  <a:p>
                    <a:pPr algn="ctr"/>
                    <a:endParaRPr lang="en-US" sz="1000" b="1" dirty="0">
                      <a:latin typeface="Cambria" panose="02040503050406030204" pitchFamily="18" charset="0"/>
                      <a:ea typeface="Cambria" panose="02040503050406030204" pitchFamily="18" charset="0"/>
                    </a:endParaRPr>
                  </a:p>
                </p:txBody>
              </p:sp>
              <p:sp>
                <p:nvSpPr>
                  <p:cNvPr id="98" name="TextBox 97">
                    <a:extLst>
                      <a:ext uri="{FF2B5EF4-FFF2-40B4-BE49-F238E27FC236}">
                        <a16:creationId xmlns:a16="http://schemas.microsoft.com/office/drawing/2014/main" id="{652B3626-C066-2654-D84E-44C2066751B8}"/>
                      </a:ext>
                    </a:extLst>
                  </p:cNvPr>
                  <p:cNvSpPr txBox="1"/>
                  <p:nvPr/>
                </p:nvSpPr>
                <p:spPr>
                  <a:xfrm rot="16200000">
                    <a:off x="3466094" y="2015664"/>
                    <a:ext cx="2985321" cy="436445"/>
                  </a:xfrm>
                  <a:prstGeom prst="rect">
                    <a:avLst/>
                  </a:prstGeom>
                  <a:solidFill>
                    <a:srgbClr val="FF0000"/>
                  </a:solidFill>
                  <a:ln>
                    <a:solidFill>
                      <a:srgbClr val="FF0000"/>
                    </a:solidFill>
                  </a:ln>
                </p:spPr>
                <p:txBody>
                  <a:bodyPr wrap="square" rtlCol="0">
                    <a:spAutoFit/>
                  </a:bodyPr>
                  <a:lstStyle/>
                  <a:p>
                    <a:pPr algn="ctr"/>
                    <a:r>
                      <a:rPr lang="en-US" sz="2000" b="1" dirty="0">
                        <a:solidFill>
                          <a:schemeClr val="bg1"/>
                        </a:solidFill>
                        <a:latin typeface="Cambria" panose="02040503050406030204" pitchFamily="18" charset="0"/>
                        <a:ea typeface="Cambria" panose="02040503050406030204" pitchFamily="18" charset="0"/>
                      </a:rPr>
                      <a:t>Oven</a:t>
                    </a:r>
                  </a:p>
                </p:txBody>
              </p:sp>
            </p:grpSp>
            <p:sp>
              <p:nvSpPr>
                <p:cNvPr id="93" name="Rectangle 92">
                  <a:extLst>
                    <a:ext uri="{FF2B5EF4-FFF2-40B4-BE49-F238E27FC236}">
                      <a16:creationId xmlns:a16="http://schemas.microsoft.com/office/drawing/2014/main" id="{53E732B7-2DBF-E3BB-3210-C10D2DCFB487}"/>
                    </a:ext>
                  </a:extLst>
                </p:cNvPr>
                <p:cNvSpPr/>
                <p:nvPr/>
              </p:nvSpPr>
              <p:spPr>
                <a:xfrm>
                  <a:off x="527715" y="1301681"/>
                  <a:ext cx="3648890" cy="512185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F3C40E5A-CDE5-8FA1-DEF1-4D57FCE1ED64}"/>
                  </a:ext>
                </a:extLst>
              </p:cNvPr>
              <p:cNvGrpSpPr/>
              <p:nvPr/>
            </p:nvGrpSpPr>
            <p:grpSpPr>
              <a:xfrm>
                <a:off x="4758938" y="1301681"/>
                <a:ext cx="3369344" cy="5121859"/>
                <a:chOff x="5355912" y="1301681"/>
                <a:chExt cx="2532503" cy="5121859"/>
              </a:xfrm>
            </p:grpSpPr>
            <p:grpSp>
              <p:nvGrpSpPr>
                <p:cNvPr id="82" name="Group 81">
                  <a:extLst>
                    <a:ext uri="{FF2B5EF4-FFF2-40B4-BE49-F238E27FC236}">
                      <a16:creationId xmlns:a16="http://schemas.microsoft.com/office/drawing/2014/main" id="{3233EAD0-3493-7E10-28DE-E9A9D3834462}"/>
                    </a:ext>
                  </a:extLst>
                </p:cNvPr>
                <p:cNvGrpSpPr/>
                <p:nvPr/>
              </p:nvGrpSpPr>
              <p:grpSpPr>
                <a:xfrm>
                  <a:off x="5540745" y="1586608"/>
                  <a:ext cx="2160178" cy="3092657"/>
                  <a:chOff x="5682079" y="971376"/>
                  <a:chExt cx="2195597" cy="3373510"/>
                </a:xfrm>
              </p:grpSpPr>
              <p:sp>
                <p:nvSpPr>
                  <p:cNvPr id="84" name="TextBox 83">
                    <a:extLst>
                      <a:ext uri="{FF2B5EF4-FFF2-40B4-BE49-F238E27FC236}">
                        <a16:creationId xmlns:a16="http://schemas.microsoft.com/office/drawing/2014/main" id="{43F31BC3-BF3B-61B2-528E-B5DFF6013130}"/>
                      </a:ext>
                    </a:extLst>
                  </p:cNvPr>
                  <p:cNvSpPr txBox="1"/>
                  <p:nvPr/>
                </p:nvSpPr>
                <p:spPr>
                  <a:xfrm>
                    <a:off x="5682080" y="1911228"/>
                    <a:ext cx="2179093" cy="39667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X-ray Diffraction (XRD)</a:t>
                    </a:r>
                  </a:p>
                </p:txBody>
              </p:sp>
              <p:sp>
                <p:nvSpPr>
                  <p:cNvPr id="85" name="TextBox 84">
                    <a:extLst>
                      <a:ext uri="{FF2B5EF4-FFF2-40B4-BE49-F238E27FC236}">
                        <a16:creationId xmlns:a16="http://schemas.microsoft.com/office/drawing/2014/main" id="{AC9DEE07-140E-B0C8-8AE5-3A3D8A8144E0}"/>
                      </a:ext>
                    </a:extLst>
                  </p:cNvPr>
                  <p:cNvSpPr txBox="1"/>
                  <p:nvPr/>
                </p:nvSpPr>
                <p:spPr>
                  <a:xfrm>
                    <a:off x="5682080" y="2579420"/>
                    <a:ext cx="2179093" cy="67434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Energy Dispersive Spectroscopy (EDS)</a:t>
                    </a:r>
                  </a:p>
                </p:txBody>
              </p:sp>
              <p:sp>
                <p:nvSpPr>
                  <p:cNvPr id="87" name="TextBox 86">
                    <a:extLst>
                      <a:ext uri="{FF2B5EF4-FFF2-40B4-BE49-F238E27FC236}">
                        <a16:creationId xmlns:a16="http://schemas.microsoft.com/office/drawing/2014/main" id="{87B578ED-9A62-3663-139B-5490DA3660A7}"/>
                      </a:ext>
                    </a:extLst>
                  </p:cNvPr>
                  <p:cNvSpPr txBox="1"/>
                  <p:nvPr/>
                </p:nvSpPr>
                <p:spPr>
                  <a:xfrm>
                    <a:off x="5682079" y="3670542"/>
                    <a:ext cx="2179093" cy="67434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Inductively Coupled Plasma Mass Spectroscopy (ICP-MS)</a:t>
                    </a:r>
                  </a:p>
                </p:txBody>
              </p:sp>
              <p:grpSp>
                <p:nvGrpSpPr>
                  <p:cNvPr id="88" name="Group 87">
                    <a:extLst>
                      <a:ext uri="{FF2B5EF4-FFF2-40B4-BE49-F238E27FC236}">
                        <a16:creationId xmlns:a16="http://schemas.microsoft.com/office/drawing/2014/main" id="{55DC151C-8BEC-EFBE-802B-A5211330F120}"/>
                      </a:ext>
                    </a:extLst>
                  </p:cNvPr>
                  <p:cNvGrpSpPr/>
                  <p:nvPr/>
                </p:nvGrpSpPr>
                <p:grpSpPr>
                  <a:xfrm>
                    <a:off x="5698584" y="971376"/>
                    <a:ext cx="2179092" cy="429716"/>
                    <a:chOff x="5698584" y="971376"/>
                    <a:chExt cx="2179092" cy="429716"/>
                  </a:xfrm>
                </p:grpSpPr>
                <p:sp>
                  <p:nvSpPr>
                    <p:cNvPr id="89" name="TextBox 88">
                      <a:extLst>
                        <a:ext uri="{FF2B5EF4-FFF2-40B4-BE49-F238E27FC236}">
                          <a16:creationId xmlns:a16="http://schemas.microsoft.com/office/drawing/2014/main" id="{459CF1CF-C028-1AFB-A7BD-C3831D1D4D6C}"/>
                        </a:ext>
                      </a:extLst>
                    </p:cNvPr>
                    <p:cNvSpPr txBox="1"/>
                    <p:nvPr/>
                  </p:nvSpPr>
                  <p:spPr>
                    <a:xfrm>
                      <a:off x="5698584" y="998221"/>
                      <a:ext cx="877084" cy="402871"/>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Before</a:t>
                      </a:r>
                    </a:p>
                  </p:txBody>
                </p:sp>
                <p:sp>
                  <p:nvSpPr>
                    <p:cNvPr id="90" name="TextBox 89">
                      <a:extLst>
                        <a:ext uri="{FF2B5EF4-FFF2-40B4-BE49-F238E27FC236}">
                          <a16:creationId xmlns:a16="http://schemas.microsoft.com/office/drawing/2014/main" id="{87303178-68EB-C8B8-D5FE-9E4B6A8B6445}"/>
                        </a:ext>
                      </a:extLst>
                    </p:cNvPr>
                    <p:cNvSpPr txBox="1"/>
                    <p:nvPr/>
                  </p:nvSpPr>
                  <p:spPr>
                    <a:xfrm>
                      <a:off x="7130594" y="971376"/>
                      <a:ext cx="747082" cy="402872"/>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After</a:t>
                      </a:r>
                    </a:p>
                  </p:txBody>
                </p:sp>
                <p:sp>
                  <p:nvSpPr>
                    <p:cNvPr id="91" name="Arrow: Right 90">
                      <a:extLst>
                        <a:ext uri="{FF2B5EF4-FFF2-40B4-BE49-F238E27FC236}">
                          <a16:creationId xmlns:a16="http://schemas.microsoft.com/office/drawing/2014/main" id="{8A0DD0FB-5E5F-7024-81EC-EE8FA6F251FD}"/>
                        </a:ext>
                      </a:extLst>
                    </p:cNvPr>
                    <p:cNvSpPr/>
                    <p:nvPr/>
                  </p:nvSpPr>
                  <p:spPr>
                    <a:xfrm>
                      <a:off x="6658142" y="1075365"/>
                      <a:ext cx="431442" cy="15712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sp>
              <p:nvSpPr>
                <p:cNvPr id="83" name="Rectangle 82">
                  <a:extLst>
                    <a:ext uri="{FF2B5EF4-FFF2-40B4-BE49-F238E27FC236}">
                      <a16:creationId xmlns:a16="http://schemas.microsoft.com/office/drawing/2014/main" id="{51E52B7F-F453-3458-08B1-CB67861A622E}"/>
                    </a:ext>
                  </a:extLst>
                </p:cNvPr>
                <p:cNvSpPr/>
                <p:nvPr/>
              </p:nvSpPr>
              <p:spPr>
                <a:xfrm>
                  <a:off x="5355912" y="1301681"/>
                  <a:ext cx="2532503" cy="512185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23EB6297-DA32-A457-2AB4-908C7E04E5F3}"/>
                  </a:ext>
                </a:extLst>
              </p:cNvPr>
              <p:cNvGrpSpPr/>
              <p:nvPr/>
            </p:nvGrpSpPr>
            <p:grpSpPr>
              <a:xfrm>
                <a:off x="8530146" y="1301681"/>
                <a:ext cx="3257193" cy="5121859"/>
                <a:chOff x="8407092" y="1301681"/>
                <a:chExt cx="3257193" cy="5121859"/>
              </a:xfrm>
            </p:grpSpPr>
            <p:grpSp>
              <p:nvGrpSpPr>
                <p:cNvPr id="69" name="Group 68">
                  <a:extLst>
                    <a:ext uri="{FF2B5EF4-FFF2-40B4-BE49-F238E27FC236}">
                      <a16:creationId xmlns:a16="http://schemas.microsoft.com/office/drawing/2014/main" id="{33F57D65-7A41-23C5-9FE3-5248E9B9C5CD}"/>
                    </a:ext>
                  </a:extLst>
                </p:cNvPr>
                <p:cNvGrpSpPr/>
                <p:nvPr/>
              </p:nvGrpSpPr>
              <p:grpSpPr>
                <a:xfrm>
                  <a:off x="8741058" y="1390523"/>
                  <a:ext cx="2781422" cy="4940434"/>
                  <a:chOff x="8934869" y="757484"/>
                  <a:chExt cx="2827028" cy="5389088"/>
                </a:xfrm>
              </p:grpSpPr>
              <p:sp>
                <p:nvSpPr>
                  <p:cNvPr id="71" name="TextBox 70">
                    <a:extLst>
                      <a:ext uri="{FF2B5EF4-FFF2-40B4-BE49-F238E27FC236}">
                        <a16:creationId xmlns:a16="http://schemas.microsoft.com/office/drawing/2014/main" id="{6810B7ED-5463-B7F6-6A5D-E7620F72586E}"/>
                      </a:ext>
                    </a:extLst>
                  </p:cNvPr>
                  <p:cNvSpPr txBox="1"/>
                  <p:nvPr/>
                </p:nvSpPr>
                <p:spPr>
                  <a:xfrm>
                    <a:off x="9040738" y="757484"/>
                    <a:ext cx="2505269" cy="67434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Mineralogical Compositions</a:t>
                    </a:r>
                  </a:p>
                </p:txBody>
              </p:sp>
              <p:sp>
                <p:nvSpPr>
                  <p:cNvPr id="72" name="TextBox 71">
                    <a:extLst>
                      <a:ext uri="{FF2B5EF4-FFF2-40B4-BE49-F238E27FC236}">
                        <a16:creationId xmlns:a16="http://schemas.microsoft.com/office/drawing/2014/main" id="{F7CEF5AA-3CCC-4B2E-8F92-1F73E7FE5B6C}"/>
                      </a:ext>
                    </a:extLst>
                  </p:cNvPr>
                  <p:cNvSpPr txBox="1"/>
                  <p:nvPr/>
                </p:nvSpPr>
                <p:spPr>
                  <a:xfrm>
                    <a:off x="9051119" y="2549022"/>
                    <a:ext cx="2505269" cy="39667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Effluent Analyses</a:t>
                    </a:r>
                  </a:p>
                </p:txBody>
              </p:sp>
              <p:sp>
                <p:nvSpPr>
                  <p:cNvPr id="74" name="TextBox 73">
                    <a:extLst>
                      <a:ext uri="{FF2B5EF4-FFF2-40B4-BE49-F238E27FC236}">
                        <a16:creationId xmlns:a16="http://schemas.microsoft.com/office/drawing/2014/main" id="{5A72676A-EF06-D8F4-0B08-45D9D19EA8B3}"/>
                      </a:ext>
                    </a:extLst>
                  </p:cNvPr>
                  <p:cNvSpPr txBox="1"/>
                  <p:nvPr/>
                </p:nvSpPr>
                <p:spPr>
                  <a:xfrm>
                    <a:off x="9051119" y="1761854"/>
                    <a:ext cx="2505269" cy="39667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Chemical Compositions</a:t>
                    </a:r>
                  </a:p>
                </p:txBody>
              </p:sp>
              <p:sp>
                <p:nvSpPr>
                  <p:cNvPr id="75" name="Plus Sign 74">
                    <a:extLst>
                      <a:ext uri="{FF2B5EF4-FFF2-40B4-BE49-F238E27FC236}">
                        <a16:creationId xmlns:a16="http://schemas.microsoft.com/office/drawing/2014/main" id="{30E1B7E2-5E3D-D1E1-58D1-DB37805B0D18}"/>
                      </a:ext>
                    </a:extLst>
                  </p:cNvPr>
                  <p:cNvSpPr/>
                  <p:nvPr/>
                </p:nvSpPr>
                <p:spPr>
                  <a:xfrm>
                    <a:off x="10184869" y="1523909"/>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6" name="Plus Sign 75">
                    <a:extLst>
                      <a:ext uri="{FF2B5EF4-FFF2-40B4-BE49-F238E27FC236}">
                        <a16:creationId xmlns:a16="http://schemas.microsoft.com/office/drawing/2014/main" id="{27B6CDB1-65E9-8A29-8DE1-84ABBF9CD19D}"/>
                      </a:ext>
                    </a:extLst>
                  </p:cNvPr>
                  <p:cNvSpPr/>
                  <p:nvPr/>
                </p:nvSpPr>
                <p:spPr>
                  <a:xfrm>
                    <a:off x="10211615" y="2261404"/>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8" name="Arrow: Down 77">
                    <a:extLst>
                      <a:ext uri="{FF2B5EF4-FFF2-40B4-BE49-F238E27FC236}">
                        <a16:creationId xmlns:a16="http://schemas.microsoft.com/office/drawing/2014/main" id="{0BAAF2B2-06FA-D3F1-E95E-036E7828F14D}"/>
                      </a:ext>
                    </a:extLst>
                  </p:cNvPr>
                  <p:cNvSpPr/>
                  <p:nvPr/>
                </p:nvSpPr>
                <p:spPr>
                  <a:xfrm>
                    <a:off x="10225859" y="4007715"/>
                    <a:ext cx="163514" cy="23746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79" name="Group 78">
                    <a:extLst>
                      <a:ext uri="{FF2B5EF4-FFF2-40B4-BE49-F238E27FC236}">
                        <a16:creationId xmlns:a16="http://schemas.microsoft.com/office/drawing/2014/main" id="{C1293962-74FB-0CDB-5C34-62BB4475A2F5}"/>
                      </a:ext>
                    </a:extLst>
                  </p:cNvPr>
                  <p:cNvGrpSpPr/>
                  <p:nvPr/>
                </p:nvGrpSpPr>
                <p:grpSpPr>
                  <a:xfrm>
                    <a:off x="8934869" y="4306819"/>
                    <a:ext cx="2827028" cy="1839753"/>
                    <a:chOff x="8934869" y="4306819"/>
                    <a:chExt cx="2827028" cy="1839753"/>
                  </a:xfrm>
                </p:grpSpPr>
                <p:sp>
                  <p:nvSpPr>
                    <p:cNvPr id="80" name="Oval 79">
                      <a:extLst>
                        <a:ext uri="{FF2B5EF4-FFF2-40B4-BE49-F238E27FC236}">
                          <a16:creationId xmlns:a16="http://schemas.microsoft.com/office/drawing/2014/main" id="{FD6661B1-C5E6-5951-8181-E9F54C3AD60F}"/>
                        </a:ext>
                      </a:extLst>
                    </p:cNvPr>
                    <p:cNvSpPr/>
                    <p:nvPr/>
                  </p:nvSpPr>
                  <p:spPr>
                    <a:xfrm>
                      <a:off x="8934869" y="4306819"/>
                      <a:ext cx="2827028" cy="1839753"/>
                    </a:xfrm>
                    <a:prstGeom prst="ellipse">
                      <a:avLst/>
                    </a:prstGeom>
                    <a:solidFill>
                      <a:schemeClr val="accent6">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81" name="TextBox 80">
                      <a:extLst>
                        <a:ext uri="{FF2B5EF4-FFF2-40B4-BE49-F238E27FC236}">
                          <a16:creationId xmlns:a16="http://schemas.microsoft.com/office/drawing/2014/main" id="{9B88199C-58FA-AADA-E880-E3F9F350B7DC}"/>
                        </a:ext>
                      </a:extLst>
                    </p:cNvPr>
                    <p:cNvSpPr txBox="1"/>
                    <p:nvPr/>
                  </p:nvSpPr>
                  <p:spPr>
                    <a:xfrm>
                      <a:off x="9012040" y="4589873"/>
                      <a:ext cx="2591153" cy="1007180"/>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Characterization of Alterations caused by Geochemical Reaction</a:t>
                      </a:r>
                    </a:p>
                  </p:txBody>
                </p:sp>
              </p:grpSp>
            </p:grpSp>
            <p:sp>
              <p:nvSpPr>
                <p:cNvPr id="70" name="Rectangle 69">
                  <a:extLst>
                    <a:ext uri="{FF2B5EF4-FFF2-40B4-BE49-F238E27FC236}">
                      <a16:creationId xmlns:a16="http://schemas.microsoft.com/office/drawing/2014/main" id="{52F7084B-F7F7-B0CB-ACE6-73D537401576}"/>
                    </a:ext>
                  </a:extLst>
                </p:cNvPr>
                <p:cNvSpPr/>
                <p:nvPr/>
              </p:nvSpPr>
              <p:spPr>
                <a:xfrm>
                  <a:off x="8407092" y="1301681"/>
                  <a:ext cx="3257193" cy="5121859"/>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44413530-EF06-B48E-EC2C-7A759FC19EA6}"/>
                  </a:ext>
                </a:extLst>
              </p:cNvPr>
              <p:cNvGrpSpPr/>
              <p:nvPr/>
            </p:nvGrpSpPr>
            <p:grpSpPr>
              <a:xfrm>
                <a:off x="539370" y="726611"/>
                <a:ext cx="11247969" cy="540198"/>
                <a:chOff x="539370" y="726611"/>
                <a:chExt cx="11247969" cy="540198"/>
              </a:xfrm>
            </p:grpSpPr>
            <p:sp>
              <p:nvSpPr>
                <p:cNvPr id="66" name="TextBox 65">
                  <a:extLst>
                    <a:ext uri="{FF2B5EF4-FFF2-40B4-BE49-F238E27FC236}">
                      <a16:creationId xmlns:a16="http://schemas.microsoft.com/office/drawing/2014/main" id="{40A3732A-926D-A03B-D6B5-ECF5EA577AD5}"/>
                    </a:ext>
                  </a:extLst>
                </p:cNvPr>
                <p:cNvSpPr txBox="1"/>
                <p:nvPr/>
              </p:nvSpPr>
              <p:spPr>
                <a:xfrm>
                  <a:off x="539370" y="738875"/>
                  <a:ext cx="3648890"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SAMPLE PREPARATION AND STATIC BATCH REACTOR EXPERIMENT</a:t>
                  </a:r>
                </a:p>
              </p:txBody>
            </p:sp>
            <p:sp>
              <p:nvSpPr>
                <p:cNvPr id="67" name="TextBox 66">
                  <a:extLst>
                    <a:ext uri="{FF2B5EF4-FFF2-40B4-BE49-F238E27FC236}">
                      <a16:creationId xmlns:a16="http://schemas.microsoft.com/office/drawing/2014/main" id="{CE2E6BF0-79CB-07A1-6207-582D1414B09C}"/>
                    </a:ext>
                  </a:extLst>
                </p:cNvPr>
                <p:cNvSpPr txBox="1"/>
                <p:nvPr/>
              </p:nvSpPr>
              <p:spPr>
                <a:xfrm>
                  <a:off x="4758936" y="735452"/>
                  <a:ext cx="3369344"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LABORATORY TECHNIQUES AND DATA ACQUISITION</a:t>
                  </a:r>
                </a:p>
              </p:txBody>
            </p:sp>
            <p:sp>
              <p:nvSpPr>
                <p:cNvPr id="68" name="TextBox 67">
                  <a:extLst>
                    <a:ext uri="{FF2B5EF4-FFF2-40B4-BE49-F238E27FC236}">
                      <a16:creationId xmlns:a16="http://schemas.microsoft.com/office/drawing/2014/main" id="{4387CEF1-B262-B7A6-22DC-4A708153ED26}"/>
                    </a:ext>
                  </a:extLst>
                </p:cNvPr>
                <p:cNvSpPr txBox="1"/>
                <p:nvPr/>
              </p:nvSpPr>
              <p:spPr>
                <a:xfrm>
                  <a:off x="8495813" y="726611"/>
                  <a:ext cx="3291526" cy="540198"/>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DATA ANALYSES, INTEGRATION AND INTERPRETATION</a:t>
                  </a:r>
                </a:p>
              </p:txBody>
            </p:sp>
          </p:grpSp>
          <p:sp>
            <p:nvSpPr>
              <p:cNvPr id="13" name="Arrow: Right 12">
                <a:extLst>
                  <a:ext uri="{FF2B5EF4-FFF2-40B4-BE49-F238E27FC236}">
                    <a16:creationId xmlns:a16="http://schemas.microsoft.com/office/drawing/2014/main" id="{03B26C6C-CF0C-19B2-3498-7D59FBB0C408}"/>
                  </a:ext>
                </a:extLst>
              </p:cNvPr>
              <p:cNvSpPr/>
              <p:nvPr/>
            </p:nvSpPr>
            <p:spPr>
              <a:xfrm>
                <a:off x="4256012" y="3320279"/>
                <a:ext cx="423517" cy="26685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4" name="Arrow: Right 13">
                <a:extLst>
                  <a:ext uri="{FF2B5EF4-FFF2-40B4-BE49-F238E27FC236}">
                    <a16:creationId xmlns:a16="http://schemas.microsoft.com/office/drawing/2014/main" id="{97CDE864-2106-1233-11B6-A247510DE5A9}"/>
                  </a:ext>
                </a:extLst>
              </p:cNvPr>
              <p:cNvSpPr/>
              <p:nvPr/>
            </p:nvSpPr>
            <p:spPr>
              <a:xfrm>
                <a:off x="8131174" y="3331370"/>
                <a:ext cx="364641" cy="27641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sp>
          <p:nvSpPr>
            <p:cNvPr id="6" name="Rectangle: Rounded Corners 5">
              <a:extLst>
                <a:ext uri="{FF2B5EF4-FFF2-40B4-BE49-F238E27FC236}">
                  <a16:creationId xmlns:a16="http://schemas.microsoft.com/office/drawing/2014/main" id="{19DAF6B9-C3F9-5461-3228-0F37B933BE56}"/>
                </a:ext>
              </a:extLst>
            </p:cNvPr>
            <p:cNvSpPr/>
            <p:nvPr/>
          </p:nvSpPr>
          <p:spPr>
            <a:xfrm>
              <a:off x="853428" y="1965420"/>
              <a:ext cx="2954295" cy="650445"/>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Cambria" panose="02040503050406030204" pitchFamily="18" charset="0"/>
                  <a:ea typeface="Cambria" panose="02040503050406030204" pitchFamily="18" charset="0"/>
                </a:rPr>
                <a:t>Vertical Well (Cored-Rock)</a:t>
              </a:r>
            </a:p>
            <a:p>
              <a:pPr algn="ctr"/>
              <a:r>
                <a:rPr lang="en-US" sz="1200" b="1" dirty="0">
                  <a:solidFill>
                    <a:schemeClr val="tx1"/>
                  </a:solidFill>
                  <a:latin typeface="Cambria" panose="02040503050406030204" pitchFamily="18" charset="0"/>
                  <a:ea typeface="Cambria" panose="02040503050406030204" pitchFamily="18" charset="0"/>
                </a:rPr>
                <a:t>Horizontal Well (Rock-Cuttings)</a:t>
              </a:r>
            </a:p>
          </p:txBody>
        </p:sp>
        <p:sp>
          <p:nvSpPr>
            <p:cNvPr id="7" name="Rectangle: Rounded Corners 6">
              <a:extLst>
                <a:ext uri="{FF2B5EF4-FFF2-40B4-BE49-F238E27FC236}">
                  <a16:creationId xmlns:a16="http://schemas.microsoft.com/office/drawing/2014/main" id="{1585860B-98FC-0734-A5CA-E835CCF86E98}"/>
                </a:ext>
              </a:extLst>
            </p:cNvPr>
            <p:cNvSpPr/>
            <p:nvPr/>
          </p:nvSpPr>
          <p:spPr>
            <a:xfrm>
              <a:off x="870560" y="3331781"/>
              <a:ext cx="2954295" cy="9791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rgbClr val="002060"/>
                  </a:solidFill>
                  <a:latin typeface="Cambria" panose="02040503050406030204" pitchFamily="18" charset="0"/>
                  <a:ea typeface="Cambria" panose="02040503050406030204" pitchFamily="18" charset="0"/>
                </a:rPr>
                <a:t>Main Fluid: </a:t>
              </a:r>
              <a:r>
                <a:rPr lang="en-US" sz="1200" b="1" dirty="0">
                  <a:solidFill>
                    <a:schemeClr val="tx1"/>
                  </a:solidFill>
                  <a:latin typeface="Cambria" panose="02040503050406030204" pitchFamily="18" charset="0"/>
                  <a:ea typeface="Cambria" panose="02040503050406030204" pitchFamily="18" charset="0"/>
                </a:rPr>
                <a:t>Field Fracturing </a:t>
              </a:r>
            </a:p>
            <a:p>
              <a:pPr algn="ctr"/>
              <a:r>
                <a:rPr lang="en-US" sz="1200" b="1" dirty="0">
                  <a:solidFill>
                    <a:schemeClr val="tx1"/>
                  </a:solidFill>
                  <a:latin typeface="Cambria" panose="02040503050406030204" pitchFamily="18" charset="0"/>
                  <a:ea typeface="Cambria" panose="02040503050406030204" pitchFamily="18" charset="0"/>
                </a:rPr>
                <a:t>Fluid and Field Produced Fluid</a:t>
              </a:r>
            </a:p>
            <a:p>
              <a:pPr algn="ctr"/>
              <a:r>
                <a:rPr lang="en-US" sz="1200" b="1" dirty="0">
                  <a:solidFill>
                    <a:srgbClr val="002060"/>
                  </a:solidFill>
                  <a:latin typeface="Cambria" panose="02040503050406030204" pitchFamily="18" charset="0"/>
                  <a:ea typeface="Cambria" panose="02040503050406030204" pitchFamily="18" charset="0"/>
                </a:rPr>
                <a:t>Standard:</a:t>
              </a:r>
              <a:r>
                <a:rPr lang="en-US" sz="1200" b="1" dirty="0">
                  <a:solidFill>
                    <a:schemeClr val="tx1"/>
                  </a:solidFill>
                  <a:latin typeface="Cambria" panose="02040503050406030204" pitchFamily="18" charset="0"/>
                  <a:ea typeface="Cambria" panose="02040503050406030204" pitchFamily="18" charset="0"/>
                </a:rPr>
                <a:t> Deionized Water</a:t>
              </a:r>
            </a:p>
            <a:p>
              <a:pPr algn="ctr"/>
              <a:endParaRPr lang="en-US" sz="1200" b="1" dirty="0">
                <a:solidFill>
                  <a:schemeClr val="accent1">
                    <a:lumMod val="75000"/>
                  </a:schemeClr>
                </a:solidFill>
                <a:latin typeface="Cambria" panose="02040503050406030204" pitchFamily="18" charset="0"/>
                <a:ea typeface="Cambria" panose="02040503050406030204" pitchFamily="18" charset="0"/>
              </a:endParaRPr>
            </a:p>
          </p:txBody>
        </p:sp>
        <p:sp>
          <p:nvSpPr>
            <p:cNvPr id="8" name="Rectangle: Rounded Corners 7">
              <a:extLst>
                <a:ext uri="{FF2B5EF4-FFF2-40B4-BE49-F238E27FC236}">
                  <a16:creationId xmlns:a16="http://schemas.microsoft.com/office/drawing/2014/main" id="{DD35538D-8E6C-549C-4592-EA4FABFB38E1}"/>
                </a:ext>
              </a:extLst>
            </p:cNvPr>
            <p:cNvSpPr/>
            <p:nvPr/>
          </p:nvSpPr>
          <p:spPr>
            <a:xfrm>
              <a:off x="954906" y="5171771"/>
              <a:ext cx="2954295" cy="106656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Conditions: 95</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C (203</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F), 14.7psi</a:t>
              </a:r>
            </a:p>
            <a:p>
              <a:pPr algn="ctr"/>
              <a:r>
                <a:rPr lang="en-US" sz="1200" b="1" dirty="0">
                  <a:solidFill>
                    <a:schemeClr val="tx1"/>
                  </a:solidFill>
                  <a:latin typeface="Cambria" panose="02040503050406030204" pitchFamily="18" charset="0"/>
                  <a:ea typeface="Cambria" panose="02040503050406030204" pitchFamily="18" charset="0"/>
                </a:rPr>
                <a:t>Liquid to powder ratio (150mL:1g)  Average Particle Size =30µm</a:t>
              </a:r>
            </a:p>
            <a:p>
              <a:pPr algn="ctr"/>
              <a:r>
                <a:rPr lang="en-US" sz="1200" b="1" dirty="0">
                  <a:solidFill>
                    <a:schemeClr val="tx1"/>
                  </a:solidFill>
                  <a:latin typeface="Cambria" panose="02040503050406030204" pitchFamily="18" charset="0"/>
                  <a:ea typeface="Cambria" panose="02040503050406030204" pitchFamily="18" charset="0"/>
                </a:rPr>
                <a:t>Sampling Days: 0, 7 and 30 days</a:t>
              </a:r>
            </a:p>
            <a:p>
              <a:pPr algn="ctr"/>
              <a:endParaRPr lang="en-US" sz="1200" b="1" dirty="0">
                <a:solidFill>
                  <a:schemeClr val="tx1"/>
                </a:solidFill>
                <a:latin typeface="Cambria" panose="02040503050406030204" pitchFamily="18" charset="0"/>
                <a:ea typeface="Cambria" panose="02040503050406030204" pitchFamily="18" charset="0"/>
              </a:endParaRPr>
            </a:p>
          </p:txBody>
        </p:sp>
      </p:grpSp>
      <p:sp>
        <p:nvSpPr>
          <p:cNvPr id="99" name="TextBox 98">
            <a:extLst>
              <a:ext uri="{FF2B5EF4-FFF2-40B4-BE49-F238E27FC236}">
                <a16:creationId xmlns:a16="http://schemas.microsoft.com/office/drawing/2014/main" id="{C67E6A5C-6BC4-6474-DB65-8B24BE20EF0E}"/>
              </a:ext>
            </a:extLst>
          </p:cNvPr>
          <p:cNvSpPr txBox="1"/>
          <p:nvPr/>
        </p:nvSpPr>
        <p:spPr>
          <a:xfrm>
            <a:off x="324155" y="6002516"/>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rPr>
              <a:t>Flow chart of materials and methodology used in experiment, data acquisition and interpretation</a:t>
            </a:r>
          </a:p>
        </p:txBody>
      </p:sp>
      <p:sp>
        <p:nvSpPr>
          <p:cNvPr id="2" name="Plus Sign 1">
            <a:extLst>
              <a:ext uri="{FF2B5EF4-FFF2-40B4-BE49-F238E27FC236}">
                <a16:creationId xmlns:a16="http://schemas.microsoft.com/office/drawing/2014/main" id="{16CD4DB4-7AC0-3F78-22F7-92E91C257029}"/>
              </a:ext>
            </a:extLst>
          </p:cNvPr>
          <p:cNvSpPr/>
          <p:nvPr/>
        </p:nvSpPr>
        <p:spPr>
          <a:xfrm>
            <a:off x="9894956" y="3354212"/>
            <a:ext cx="154828" cy="14662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C1338941-30EB-9ACE-5810-00A2C7B5BFE8}"/>
              </a:ext>
            </a:extLst>
          </p:cNvPr>
          <p:cNvSpPr txBox="1"/>
          <p:nvPr/>
        </p:nvSpPr>
        <p:spPr>
          <a:xfrm>
            <a:off x="8796106" y="3617014"/>
            <a:ext cx="2372188" cy="307777"/>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Simulation</a:t>
            </a:r>
          </a:p>
        </p:txBody>
      </p:sp>
      <p:sp>
        <p:nvSpPr>
          <p:cNvPr id="16" name="TextBox 15">
            <a:extLst>
              <a:ext uri="{FF2B5EF4-FFF2-40B4-BE49-F238E27FC236}">
                <a16:creationId xmlns:a16="http://schemas.microsoft.com/office/drawing/2014/main" id="{877C9A32-ACD8-E2CF-7E96-6E25E65FD7C7}"/>
              </a:ext>
            </a:extLst>
          </p:cNvPr>
          <p:cNvSpPr txBox="1"/>
          <p:nvPr/>
        </p:nvSpPr>
        <p:spPr>
          <a:xfrm>
            <a:off x="4971852" y="4680726"/>
            <a:ext cx="2745151" cy="307777"/>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Modeling</a:t>
            </a:r>
          </a:p>
        </p:txBody>
      </p:sp>
    </p:spTree>
    <p:extLst>
      <p:ext uri="{BB962C8B-B14F-4D97-AF65-F5344CB8AC3E}">
        <p14:creationId xmlns:p14="http://schemas.microsoft.com/office/powerpoint/2010/main" val="4158267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A24B42D1-CB6B-967B-B689-445569644BFD}"/>
              </a:ext>
            </a:extLst>
          </p:cNvPr>
          <p:cNvPicPr>
            <a:picLocks noChangeAspect="1"/>
          </p:cNvPicPr>
          <p:nvPr/>
        </p:nvPicPr>
        <p:blipFill>
          <a:blip r:embed="rId2"/>
          <a:stretch>
            <a:fillRect/>
          </a:stretch>
        </p:blipFill>
        <p:spPr>
          <a:xfrm>
            <a:off x="5352866" y="1407897"/>
            <a:ext cx="1415862" cy="1619950"/>
          </a:xfrm>
          <a:prstGeom prst="rect">
            <a:avLst/>
          </a:prstGeom>
        </p:spPr>
      </p:pic>
      <p:sp>
        <p:nvSpPr>
          <p:cNvPr id="4" name="Slide Number Placeholder 3"/>
          <p:cNvSpPr>
            <a:spLocks noGrp="1"/>
          </p:cNvSpPr>
          <p:nvPr>
            <p:ph type="sldNum" sz="quarter" idx="12"/>
          </p:nvPr>
        </p:nvSpPr>
        <p:spPr/>
        <p:txBody>
          <a:bodyPr/>
          <a:lstStyle/>
          <a:p>
            <a:fld id="{3E6760D5-C8F1-4153-B235-003BFAD3B575}" type="slidenum">
              <a:rPr lang="en-US" smtClean="0"/>
              <a:t>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07900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6AB739E8-0DB5-45E4-8C4E-0BC4C3B3184C}" type="datetime1">
              <a:rPr lang="en-US" smtClean="0"/>
              <a:t>20-Dec-23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0" y="465886"/>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RESULTS – </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Mineralogical Alterations of Caney Shale Powders in Field Fracturing Fluids (HF)-XRD analysis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5705C074-303E-50C7-7798-786BAE85B42A}"/>
              </a:ext>
            </a:extLst>
          </p:cNvPr>
          <p:cNvSpPr txBox="1"/>
          <p:nvPr/>
        </p:nvSpPr>
        <p:spPr>
          <a:xfrm>
            <a:off x="155248" y="5219900"/>
            <a:ext cx="5973211"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Pyrite breakdown occurs mostly within the first 7 days of reaction </a:t>
            </a:r>
          </a:p>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The amount of quartz drops after 7 days but remains relatively constant after that.</a:t>
            </a:r>
          </a:p>
        </p:txBody>
      </p:sp>
      <p:sp>
        <p:nvSpPr>
          <p:cNvPr id="8" name="TextBox 7">
            <a:extLst>
              <a:ext uri="{FF2B5EF4-FFF2-40B4-BE49-F238E27FC236}">
                <a16:creationId xmlns:a16="http://schemas.microsoft.com/office/drawing/2014/main" id="{CE5BF027-2F5B-94EE-BD9F-4B8A4FA20627}"/>
              </a:ext>
            </a:extLst>
          </p:cNvPr>
          <p:cNvSpPr txBox="1"/>
          <p:nvPr/>
        </p:nvSpPr>
        <p:spPr>
          <a:xfrm>
            <a:off x="6332617" y="5258959"/>
            <a:ext cx="5686901" cy="1200329"/>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presence generally shows a downward trend after reaction at both 7 and 30 days </a:t>
            </a:r>
          </a:p>
          <a:p>
            <a:pPr marL="285750" indent="-285750">
              <a:buFont typeface="Arial" panose="020B0604020202020204" pitchFamily="34" charset="0"/>
              <a:buChar char="•"/>
            </a:pPr>
            <a:r>
              <a:rPr lang="en-US" dirty="0">
                <a:latin typeface="Georgia" panose="02040502050405020303" pitchFamily="18" charset="0"/>
              </a:rPr>
              <a:t>The amount of illite is increasing continuously at 7 and 30 days.</a:t>
            </a:r>
          </a:p>
        </p:txBody>
      </p:sp>
      <p:grpSp>
        <p:nvGrpSpPr>
          <p:cNvPr id="9" name="Group 8">
            <a:extLst>
              <a:ext uri="{FF2B5EF4-FFF2-40B4-BE49-F238E27FC236}">
                <a16:creationId xmlns:a16="http://schemas.microsoft.com/office/drawing/2014/main" id="{AF02FF57-3850-1D63-FEF1-490EEFAABD53}"/>
              </a:ext>
            </a:extLst>
          </p:cNvPr>
          <p:cNvGrpSpPr/>
          <p:nvPr/>
        </p:nvGrpSpPr>
        <p:grpSpPr>
          <a:xfrm>
            <a:off x="6505098" y="1066969"/>
            <a:ext cx="5686902" cy="4479956"/>
            <a:chOff x="486769" y="1310525"/>
            <a:chExt cx="4124325" cy="3171825"/>
          </a:xfrm>
        </p:grpSpPr>
        <p:pic>
          <p:nvPicPr>
            <p:cNvPr id="10" name="Picture 9">
              <a:extLst>
                <a:ext uri="{FF2B5EF4-FFF2-40B4-BE49-F238E27FC236}">
                  <a16:creationId xmlns:a16="http://schemas.microsoft.com/office/drawing/2014/main" id="{FB775E35-7102-2DC1-96B1-A9898D5BE8B9}"/>
                </a:ext>
              </a:extLst>
            </p:cNvPr>
            <p:cNvPicPr>
              <a:picLocks noChangeAspect="1"/>
            </p:cNvPicPr>
            <p:nvPr/>
          </p:nvPicPr>
          <p:blipFill>
            <a:blip r:embed="rId3"/>
            <a:stretch>
              <a:fillRect/>
            </a:stretch>
          </p:blipFill>
          <p:spPr>
            <a:xfrm>
              <a:off x="486769" y="1310525"/>
              <a:ext cx="4124325" cy="3171825"/>
            </a:xfrm>
            <a:prstGeom prst="rect">
              <a:avLst/>
            </a:prstGeom>
          </p:spPr>
        </p:pic>
        <p:sp>
          <p:nvSpPr>
            <p:cNvPr id="11" name="Rectangle 10">
              <a:extLst>
                <a:ext uri="{FF2B5EF4-FFF2-40B4-BE49-F238E27FC236}">
                  <a16:creationId xmlns:a16="http://schemas.microsoft.com/office/drawing/2014/main" id="{EB0900C3-597E-47DB-87E6-ACDB87961B59}"/>
                </a:ext>
              </a:extLst>
            </p:cNvPr>
            <p:cNvSpPr/>
            <p:nvPr/>
          </p:nvSpPr>
          <p:spPr>
            <a:xfrm>
              <a:off x="1094337" y="1647825"/>
              <a:ext cx="1057633"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a:extLst>
                <a:ext uri="{FF2B5EF4-FFF2-40B4-BE49-F238E27FC236}">
                  <a16:creationId xmlns:a16="http://schemas.microsoft.com/office/drawing/2014/main" id="{2C272D22-470B-0E97-E305-43667E2BAEED}"/>
                </a:ext>
              </a:extLst>
            </p:cNvPr>
            <p:cNvSpPr/>
            <p:nvPr/>
          </p:nvSpPr>
          <p:spPr>
            <a:xfrm>
              <a:off x="223072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a:extLst>
                <a:ext uri="{FF2B5EF4-FFF2-40B4-BE49-F238E27FC236}">
                  <a16:creationId xmlns:a16="http://schemas.microsoft.com/office/drawing/2014/main" id="{8DE3BD75-5343-D567-1320-8338CCF2E352}"/>
                </a:ext>
              </a:extLst>
            </p:cNvPr>
            <p:cNvSpPr/>
            <p:nvPr/>
          </p:nvSpPr>
          <p:spPr>
            <a:xfrm>
              <a:off x="333630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a:extLst>
              <a:ext uri="{FF2B5EF4-FFF2-40B4-BE49-F238E27FC236}">
                <a16:creationId xmlns:a16="http://schemas.microsoft.com/office/drawing/2014/main" id="{CB0CBE87-38B7-2F4E-3477-B6D6B98F20DF}"/>
              </a:ext>
            </a:extLst>
          </p:cNvPr>
          <p:cNvGrpSpPr/>
          <p:nvPr/>
        </p:nvGrpSpPr>
        <p:grpSpPr>
          <a:xfrm>
            <a:off x="-48910" y="1204301"/>
            <a:ext cx="5432181" cy="4012303"/>
            <a:chOff x="4462268" y="1421056"/>
            <a:chExt cx="3757284" cy="2889551"/>
          </a:xfrm>
        </p:grpSpPr>
        <p:pic>
          <p:nvPicPr>
            <p:cNvPr id="15" name="Picture 14">
              <a:extLst>
                <a:ext uri="{FF2B5EF4-FFF2-40B4-BE49-F238E27FC236}">
                  <a16:creationId xmlns:a16="http://schemas.microsoft.com/office/drawing/2014/main" id="{E8A8447A-FD0A-506C-3908-0736EC7F2151}"/>
                </a:ext>
              </a:extLst>
            </p:cNvPr>
            <p:cNvPicPr>
              <a:picLocks noChangeAspect="1"/>
            </p:cNvPicPr>
            <p:nvPr/>
          </p:nvPicPr>
          <p:blipFill>
            <a:blip r:embed="rId4"/>
            <a:stretch>
              <a:fillRect/>
            </a:stretch>
          </p:blipFill>
          <p:spPr>
            <a:xfrm>
              <a:off x="4462268" y="1421056"/>
              <a:ext cx="3757284" cy="2889551"/>
            </a:xfrm>
            <a:prstGeom prst="rect">
              <a:avLst/>
            </a:prstGeom>
          </p:spPr>
        </p:pic>
        <p:sp>
          <p:nvSpPr>
            <p:cNvPr id="16" name="Rectangle 15">
              <a:extLst>
                <a:ext uri="{FF2B5EF4-FFF2-40B4-BE49-F238E27FC236}">
                  <a16:creationId xmlns:a16="http://schemas.microsoft.com/office/drawing/2014/main" id="{0F48F722-FA89-BF58-2A69-9905C3B34FDF}"/>
                </a:ext>
              </a:extLst>
            </p:cNvPr>
            <p:cNvSpPr/>
            <p:nvPr/>
          </p:nvSpPr>
          <p:spPr>
            <a:xfrm>
              <a:off x="4943474"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Rectangle 26">
              <a:extLst>
                <a:ext uri="{FF2B5EF4-FFF2-40B4-BE49-F238E27FC236}">
                  <a16:creationId xmlns:a16="http://schemas.microsoft.com/office/drawing/2014/main" id="{5B6067BD-8E05-A51E-3DBD-35DA1CBC09EB}"/>
                </a:ext>
              </a:extLst>
            </p:cNvPr>
            <p:cNvSpPr/>
            <p:nvPr/>
          </p:nvSpPr>
          <p:spPr>
            <a:xfrm>
              <a:off x="574318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a:extLst>
                <a:ext uri="{FF2B5EF4-FFF2-40B4-BE49-F238E27FC236}">
                  <a16:creationId xmlns:a16="http://schemas.microsoft.com/office/drawing/2014/main" id="{8B7A786F-B2D5-3E31-039C-A8980387C0A5}"/>
                </a:ext>
              </a:extLst>
            </p:cNvPr>
            <p:cNvSpPr/>
            <p:nvPr/>
          </p:nvSpPr>
          <p:spPr>
            <a:xfrm>
              <a:off x="654991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Rectangle 28">
              <a:extLst>
                <a:ext uri="{FF2B5EF4-FFF2-40B4-BE49-F238E27FC236}">
                  <a16:creationId xmlns:a16="http://schemas.microsoft.com/office/drawing/2014/main" id="{DA231025-29B6-F2B9-FA5C-73874D6DD0B7}"/>
                </a:ext>
              </a:extLst>
            </p:cNvPr>
            <p:cNvSpPr/>
            <p:nvPr/>
          </p:nvSpPr>
          <p:spPr>
            <a:xfrm>
              <a:off x="7353591"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1" name="TextBox 30">
            <a:extLst>
              <a:ext uri="{FF2B5EF4-FFF2-40B4-BE49-F238E27FC236}">
                <a16:creationId xmlns:a16="http://schemas.microsoft.com/office/drawing/2014/main" id="{4A48B2BF-D33D-088A-96CB-6C22C4C37C8C}"/>
              </a:ext>
            </a:extLst>
          </p:cNvPr>
          <p:cNvSpPr txBox="1"/>
          <p:nvPr/>
        </p:nvSpPr>
        <p:spPr>
          <a:xfrm>
            <a:off x="5211001" y="2969690"/>
            <a:ext cx="1769998" cy="1166088"/>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H – Horizontal Well</a:t>
            </a:r>
          </a:p>
          <a:p>
            <a:pPr>
              <a:lnSpc>
                <a:spcPct val="150000"/>
              </a:lnSpc>
            </a:pPr>
            <a:r>
              <a:rPr lang="en-US" sz="1200" b="1" dirty="0">
                <a:latin typeface="Cambria" panose="02040503050406030204" pitchFamily="18" charset="0"/>
                <a:ea typeface="Cambria" panose="02040503050406030204" pitchFamily="18" charset="0"/>
              </a:rPr>
              <a:t>V – Vertical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spTree>
    <p:extLst>
      <p:ext uri="{BB962C8B-B14F-4D97-AF65-F5344CB8AC3E}">
        <p14:creationId xmlns:p14="http://schemas.microsoft.com/office/powerpoint/2010/main" val="622248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20-Dec-23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of Caney Shale Powders in Field Produced Fluids (PF)-XRD analysis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2"/>
          <a:stretch>
            <a:fillRect/>
          </a:stretch>
        </p:blipFill>
        <p:spPr>
          <a:xfrm>
            <a:off x="5574025" y="1455229"/>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227966" y="5282025"/>
            <a:ext cx="5868034" cy="1200329"/>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breakdown occurs mostly within the first 7 days of reaction </a:t>
            </a: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Composition of quartz drops after 7 days but increase between 7 to 30 days</a:t>
            </a:r>
          </a:p>
        </p:txBody>
      </p:sp>
      <p:sp>
        <p:nvSpPr>
          <p:cNvPr id="9" name="TextBox 8">
            <a:extLst>
              <a:ext uri="{FF2B5EF4-FFF2-40B4-BE49-F238E27FC236}">
                <a16:creationId xmlns:a16="http://schemas.microsoft.com/office/drawing/2014/main" id="{FBA09C62-8724-DC11-7F50-740B45F2CA81}"/>
              </a:ext>
            </a:extLst>
          </p:cNvPr>
          <p:cNvSpPr txBox="1"/>
          <p:nvPr/>
        </p:nvSpPr>
        <p:spPr>
          <a:xfrm>
            <a:off x="6341414" y="5308551"/>
            <a:ext cx="5579684" cy="1477328"/>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composition reduces and completely absent after 30 days </a:t>
            </a: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over 7 days and decrease marginally between 7 &amp; 30 days</a:t>
            </a:r>
          </a:p>
        </p:txBody>
      </p:sp>
      <p:grpSp>
        <p:nvGrpSpPr>
          <p:cNvPr id="10" name="Group 9">
            <a:extLst>
              <a:ext uri="{FF2B5EF4-FFF2-40B4-BE49-F238E27FC236}">
                <a16:creationId xmlns:a16="http://schemas.microsoft.com/office/drawing/2014/main" id="{B76837BD-78BE-3FBB-78F1-B6E7585A47A9}"/>
              </a:ext>
            </a:extLst>
          </p:cNvPr>
          <p:cNvGrpSpPr/>
          <p:nvPr/>
        </p:nvGrpSpPr>
        <p:grpSpPr>
          <a:xfrm>
            <a:off x="6845739" y="1007842"/>
            <a:ext cx="5481785" cy="4469851"/>
            <a:chOff x="0" y="623887"/>
            <a:chExt cx="7379368" cy="5675126"/>
          </a:xfrm>
        </p:grpSpPr>
        <p:pic>
          <p:nvPicPr>
            <p:cNvPr id="11" name="Picture 10">
              <a:extLst>
                <a:ext uri="{FF2B5EF4-FFF2-40B4-BE49-F238E27FC236}">
                  <a16:creationId xmlns:a16="http://schemas.microsoft.com/office/drawing/2014/main" id="{0453CBE8-33E6-00DB-1579-B6C6C58F46C5}"/>
                </a:ext>
              </a:extLst>
            </p:cNvPr>
            <p:cNvPicPr>
              <a:picLocks noChangeAspect="1"/>
            </p:cNvPicPr>
            <p:nvPr/>
          </p:nvPicPr>
          <p:blipFill>
            <a:blip r:embed="rId3"/>
            <a:stretch>
              <a:fillRect/>
            </a:stretch>
          </p:blipFill>
          <p:spPr>
            <a:xfrm>
              <a:off x="0" y="623887"/>
              <a:ext cx="7379368" cy="5675126"/>
            </a:xfrm>
            <a:prstGeom prst="rect">
              <a:avLst/>
            </a:prstGeom>
          </p:spPr>
        </p:pic>
        <p:sp>
          <p:nvSpPr>
            <p:cNvPr id="12" name="Rectangle 11">
              <a:extLst>
                <a:ext uri="{FF2B5EF4-FFF2-40B4-BE49-F238E27FC236}">
                  <a16:creationId xmlns:a16="http://schemas.microsoft.com/office/drawing/2014/main" id="{819D3240-EB75-F4BF-5ED2-2E6E0981AB28}"/>
                </a:ext>
              </a:extLst>
            </p:cNvPr>
            <p:cNvSpPr/>
            <p:nvPr/>
          </p:nvSpPr>
          <p:spPr>
            <a:xfrm>
              <a:off x="1119425"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a:extLst>
                <a:ext uri="{FF2B5EF4-FFF2-40B4-BE49-F238E27FC236}">
                  <a16:creationId xmlns:a16="http://schemas.microsoft.com/office/drawing/2014/main" id="{75328A89-C809-3815-CD85-B26FF21FD8D4}"/>
                </a:ext>
              </a:extLst>
            </p:cNvPr>
            <p:cNvSpPr/>
            <p:nvPr/>
          </p:nvSpPr>
          <p:spPr>
            <a:xfrm>
              <a:off x="3090898"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E74693CF-1A54-4A80-1116-2FA609928465}"/>
                </a:ext>
              </a:extLst>
            </p:cNvPr>
            <p:cNvSpPr/>
            <p:nvPr/>
          </p:nvSpPr>
          <p:spPr>
            <a:xfrm>
              <a:off x="5062371"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6" name="Group 15">
            <a:extLst>
              <a:ext uri="{FF2B5EF4-FFF2-40B4-BE49-F238E27FC236}">
                <a16:creationId xmlns:a16="http://schemas.microsoft.com/office/drawing/2014/main" id="{705F86B2-15A8-4953-00E4-1D11766FE885}"/>
              </a:ext>
            </a:extLst>
          </p:cNvPr>
          <p:cNvGrpSpPr/>
          <p:nvPr/>
        </p:nvGrpSpPr>
        <p:grpSpPr>
          <a:xfrm>
            <a:off x="-258927" y="966664"/>
            <a:ext cx="6090395" cy="4469851"/>
            <a:chOff x="817123" y="1017674"/>
            <a:chExt cx="6270895" cy="4822651"/>
          </a:xfrm>
        </p:grpSpPr>
        <p:pic>
          <p:nvPicPr>
            <p:cNvPr id="17" name="Picture 16">
              <a:extLst>
                <a:ext uri="{FF2B5EF4-FFF2-40B4-BE49-F238E27FC236}">
                  <a16:creationId xmlns:a16="http://schemas.microsoft.com/office/drawing/2014/main" id="{168A1682-9B9B-E89C-B76A-815E9252CEF5}"/>
                </a:ext>
              </a:extLst>
            </p:cNvPr>
            <p:cNvPicPr>
              <a:picLocks noChangeAspect="1"/>
            </p:cNvPicPr>
            <p:nvPr/>
          </p:nvPicPr>
          <p:blipFill>
            <a:blip r:embed="rId4"/>
            <a:stretch>
              <a:fillRect/>
            </a:stretch>
          </p:blipFill>
          <p:spPr>
            <a:xfrm>
              <a:off x="817123" y="1017674"/>
              <a:ext cx="6270895" cy="4822651"/>
            </a:xfrm>
            <a:prstGeom prst="rect">
              <a:avLst/>
            </a:prstGeom>
            <a:ln w="19050">
              <a:noFill/>
            </a:ln>
          </p:spPr>
        </p:pic>
        <p:sp>
          <p:nvSpPr>
            <p:cNvPr id="18" name="Rectangle 17">
              <a:extLst>
                <a:ext uri="{FF2B5EF4-FFF2-40B4-BE49-F238E27FC236}">
                  <a16:creationId xmlns:a16="http://schemas.microsoft.com/office/drawing/2014/main" id="{BD3DA6A4-BE23-AD6E-7FD3-D5267B44F514}"/>
                </a:ext>
              </a:extLst>
            </p:cNvPr>
            <p:cNvSpPr/>
            <p:nvPr/>
          </p:nvSpPr>
          <p:spPr>
            <a:xfrm>
              <a:off x="1711775"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a:extLst>
                <a:ext uri="{FF2B5EF4-FFF2-40B4-BE49-F238E27FC236}">
                  <a16:creationId xmlns:a16="http://schemas.microsoft.com/office/drawing/2014/main" id="{5E37886E-A5E6-6CDD-B843-292B15CED908}"/>
                </a:ext>
              </a:extLst>
            </p:cNvPr>
            <p:cNvSpPr/>
            <p:nvPr/>
          </p:nvSpPr>
          <p:spPr>
            <a:xfrm>
              <a:off x="2727450"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a:extLst>
                <a:ext uri="{FF2B5EF4-FFF2-40B4-BE49-F238E27FC236}">
                  <a16:creationId xmlns:a16="http://schemas.microsoft.com/office/drawing/2014/main" id="{9203C6C7-7968-8C66-07D5-776988910B94}"/>
                </a:ext>
              </a:extLst>
            </p:cNvPr>
            <p:cNvSpPr/>
            <p:nvPr/>
          </p:nvSpPr>
          <p:spPr>
            <a:xfrm>
              <a:off x="3737662"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Rectangle 20">
              <a:extLst>
                <a:ext uri="{FF2B5EF4-FFF2-40B4-BE49-F238E27FC236}">
                  <a16:creationId xmlns:a16="http://schemas.microsoft.com/office/drawing/2014/main" id="{59DADBB0-A8E6-8D85-4E35-915D52292F14}"/>
                </a:ext>
              </a:extLst>
            </p:cNvPr>
            <p:cNvSpPr/>
            <p:nvPr/>
          </p:nvSpPr>
          <p:spPr>
            <a:xfrm>
              <a:off x="4739611"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Rectangle 21">
              <a:extLst>
                <a:ext uri="{FF2B5EF4-FFF2-40B4-BE49-F238E27FC236}">
                  <a16:creationId xmlns:a16="http://schemas.microsoft.com/office/drawing/2014/main" id="{75FD1E6B-B7F4-8C45-0740-4073EBEB2D55}"/>
                </a:ext>
              </a:extLst>
            </p:cNvPr>
            <p:cNvSpPr/>
            <p:nvPr/>
          </p:nvSpPr>
          <p:spPr>
            <a:xfrm>
              <a:off x="5751533"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Box 22">
            <a:extLst>
              <a:ext uri="{FF2B5EF4-FFF2-40B4-BE49-F238E27FC236}">
                <a16:creationId xmlns:a16="http://schemas.microsoft.com/office/drawing/2014/main" id="{4B61C352-7258-6F33-ED8D-4CC7223C1EB7}"/>
              </a:ext>
            </a:extLst>
          </p:cNvPr>
          <p:cNvSpPr txBox="1"/>
          <p:nvPr/>
        </p:nvSpPr>
        <p:spPr>
          <a:xfrm>
            <a:off x="5539243" y="3487921"/>
            <a:ext cx="1882944" cy="1166088"/>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H – Horizontal Well</a:t>
            </a:r>
          </a:p>
          <a:p>
            <a:pPr>
              <a:lnSpc>
                <a:spcPct val="150000"/>
              </a:lnSpc>
            </a:pPr>
            <a:r>
              <a:rPr lang="en-US" sz="1200" b="1" dirty="0">
                <a:latin typeface="Cambria" panose="02040503050406030204" pitchFamily="18" charset="0"/>
                <a:ea typeface="Cambria" panose="02040503050406030204" pitchFamily="18" charset="0"/>
              </a:rPr>
              <a:t>V – Vertical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spTree>
    <p:extLst>
      <p:ext uri="{BB962C8B-B14F-4D97-AF65-F5344CB8AC3E}">
        <p14:creationId xmlns:p14="http://schemas.microsoft.com/office/powerpoint/2010/main" val="190109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961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20-Dec-23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296619"/>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Ternary Diagram</a:t>
            </a:r>
            <a:endParaRPr lang="en-US" sz="2800" dirty="0">
              <a:solidFill>
                <a:srgbClr val="002060"/>
              </a:solidFill>
              <a:latin typeface="Georgia" panose="02040502050405020303" pitchFamily="18" charset="0"/>
            </a:endParaRPr>
          </a:p>
        </p:txBody>
      </p:sp>
      <p:grpSp>
        <p:nvGrpSpPr>
          <p:cNvPr id="2" name="Group 1">
            <a:extLst>
              <a:ext uri="{FF2B5EF4-FFF2-40B4-BE49-F238E27FC236}">
                <a16:creationId xmlns:a16="http://schemas.microsoft.com/office/drawing/2014/main" id="{6D553E81-C43E-29D1-01FF-F8710A35FFEA}"/>
              </a:ext>
            </a:extLst>
          </p:cNvPr>
          <p:cNvGrpSpPr/>
          <p:nvPr/>
        </p:nvGrpSpPr>
        <p:grpSpPr>
          <a:xfrm>
            <a:off x="6191947" y="780076"/>
            <a:ext cx="5865372" cy="4289184"/>
            <a:chOff x="0" y="0"/>
            <a:chExt cx="5527675" cy="4248150"/>
          </a:xfrm>
        </p:grpSpPr>
        <p:pic>
          <p:nvPicPr>
            <p:cNvPr id="3" name="Picture 2">
              <a:extLst>
                <a:ext uri="{FF2B5EF4-FFF2-40B4-BE49-F238E27FC236}">
                  <a16:creationId xmlns:a16="http://schemas.microsoft.com/office/drawing/2014/main" id="{B2F6FC4E-A83C-D43C-C3AA-3ADCC8C7E79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27675" cy="4248150"/>
            </a:xfrm>
            <a:prstGeom prst="rect">
              <a:avLst/>
            </a:prstGeom>
            <a:noFill/>
            <a:ln>
              <a:noFill/>
            </a:ln>
          </p:spPr>
        </p:pic>
        <p:sp>
          <p:nvSpPr>
            <p:cNvPr id="5" name="Oval 4">
              <a:extLst>
                <a:ext uri="{FF2B5EF4-FFF2-40B4-BE49-F238E27FC236}">
                  <a16:creationId xmlns:a16="http://schemas.microsoft.com/office/drawing/2014/main" id="{D6E6ECC4-BBB1-DB7B-6599-1A2C29298832}"/>
                </a:ext>
              </a:extLst>
            </p:cNvPr>
            <p:cNvSpPr/>
            <p:nvPr/>
          </p:nvSpPr>
          <p:spPr>
            <a:xfrm rot="18118143">
              <a:off x="1293495" y="2404745"/>
              <a:ext cx="1072672" cy="743914"/>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Oval 5">
              <a:extLst>
                <a:ext uri="{FF2B5EF4-FFF2-40B4-BE49-F238E27FC236}">
                  <a16:creationId xmlns:a16="http://schemas.microsoft.com/office/drawing/2014/main" id="{FBFCF90D-00C1-6576-19A2-B964C00661A5}"/>
                </a:ext>
              </a:extLst>
            </p:cNvPr>
            <p:cNvSpPr/>
            <p:nvPr/>
          </p:nvSpPr>
          <p:spPr>
            <a:xfrm rot="18118143">
              <a:off x="1770114" y="1930525"/>
              <a:ext cx="1072672" cy="1059166"/>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Oval 23">
              <a:extLst>
                <a:ext uri="{FF2B5EF4-FFF2-40B4-BE49-F238E27FC236}">
                  <a16:creationId xmlns:a16="http://schemas.microsoft.com/office/drawing/2014/main" id="{B4AD70CD-F992-B823-0E4E-ACE5EE19D52B}"/>
                </a:ext>
              </a:extLst>
            </p:cNvPr>
            <p:cNvSpPr/>
            <p:nvPr/>
          </p:nvSpPr>
          <p:spPr>
            <a:xfrm rot="17417136">
              <a:off x="1343977" y="2399348"/>
              <a:ext cx="815501" cy="3695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5" name="Text Box 13">
            <a:extLst>
              <a:ext uri="{FF2B5EF4-FFF2-40B4-BE49-F238E27FC236}">
                <a16:creationId xmlns:a16="http://schemas.microsoft.com/office/drawing/2014/main" id="{AF8D9E6F-88B3-A972-DE2D-9D6BD8BE0970}"/>
              </a:ext>
            </a:extLst>
          </p:cNvPr>
          <p:cNvSpPr txBox="1"/>
          <p:nvPr/>
        </p:nvSpPr>
        <p:spPr>
          <a:xfrm>
            <a:off x="3778258" y="1113548"/>
            <a:ext cx="4129214" cy="6061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600"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General </a:t>
            </a:r>
            <a:r>
              <a:rPr lang="en-US" sz="1600" dirty="0">
                <a:solidFill>
                  <a:schemeClr val="accent2">
                    <a:lumMod val="50000"/>
                  </a:schemeClr>
                </a:solidFill>
                <a:latin typeface="Georgia" panose="02040502050405020303" pitchFamily="18" charset="0"/>
                <a:ea typeface="Calibri" panose="020F0502020204030204" pitchFamily="34" charset="0"/>
                <a:cs typeface="Times New Roman" panose="02020603050405020304" pitchFamily="18" charset="0"/>
              </a:rPr>
              <a:t>t</a:t>
            </a:r>
            <a:r>
              <a:rPr lang="en-US" sz="1600"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rend of mineralogical transformations due to reaction with fluids</a:t>
            </a:r>
          </a:p>
        </p:txBody>
      </p:sp>
      <p:sp>
        <p:nvSpPr>
          <p:cNvPr id="26" name="TextBox 25">
            <a:extLst>
              <a:ext uri="{FF2B5EF4-FFF2-40B4-BE49-F238E27FC236}">
                <a16:creationId xmlns:a16="http://schemas.microsoft.com/office/drawing/2014/main" id="{B0F8758E-E8D3-0D77-9E5D-34067CF60A50}"/>
              </a:ext>
            </a:extLst>
          </p:cNvPr>
          <p:cNvSpPr txBox="1"/>
          <p:nvPr/>
        </p:nvSpPr>
        <p:spPr>
          <a:xfrm>
            <a:off x="1" y="4959622"/>
            <a:ext cx="4476466" cy="1815882"/>
          </a:xfrm>
          <a:prstGeom prst="rect">
            <a:avLst/>
          </a:prstGeom>
          <a:noFill/>
        </p:spPr>
        <p:txBody>
          <a:bodyPr wrap="square" rtlCol="0">
            <a:spAutoFit/>
          </a:bodyPr>
          <a:lstStyle/>
          <a:p>
            <a:pPr marL="285750" indent="-285750" algn="just">
              <a:buFont typeface="Arial" panose="020B0604020202020204" pitchFamily="34" charset="0"/>
              <a:buChar char="•"/>
            </a:pPr>
            <a:endParaRPr lang="en-US" sz="1600" dirty="0">
              <a:latin typeface="Georgia" panose="02040502050405020303" pitchFamily="18" charset="0"/>
            </a:endParaRPr>
          </a:p>
          <a:p>
            <a:pPr marL="285750" indent="-285750" algn="just">
              <a:buFont typeface="Arial" panose="020B0604020202020204" pitchFamily="34" charset="0"/>
              <a:buChar char="•"/>
            </a:pPr>
            <a:r>
              <a:rPr lang="en-US" sz="1600" dirty="0">
                <a:latin typeface="Georgia" panose="02040502050405020303" pitchFamily="18" charset="0"/>
              </a:rPr>
              <a:t>High rate of feldspar, microcrystalline quartz and carbonate dissolution and </a:t>
            </a:r>
            <a:r>
              <a:rPr lang="en-US" sz="1600" dirty="0" err="1">
                <a:latin typeface="Georgia" panose="02040502050405020303" pitchFamily="18" charset="0"/>
              </a:rPr>
              <a:t>illite</a:t>
            </a:r>
            <a:r>
              <a:rPr lang="en-US" sz="1600" dirty="0">
                <a:latin typeface="Georgia" panose="02040502050405020303" pitchFamily="18" charset="0"/>
              </a:rPr>
              <a:t> formation in fracturing fluid shifts the mineralogy towards phyllosilicates</a:t>
            </a:r>
          </a:p>
          <a:p>
            <a:pPr marL="285750" indent="-285750" algn="just">
              <a:buFont typeface="Arial" panose="020B0604020202020204" pitchFamily="34" charset="0"/>
              <a:buChar char="•"/>
            </a:pPr>
            <a:endParaRPr lang="en-US" sz="1600" dirty="0">
              <a:latin typeface="Georgia" panose="02040502050405020303" pitchFamily="18" charset="0"/>
            </a:endParaRPr>
          </a:p>
          <a:p>
            <a:pPr algn="just"/>
            <a:endParaRPr lang="en-US" sz="1600" dirty="0">
              <a:latin typeface="Georgia" panose="02040502050405020303" pitchFamily="18" charset="0"/>
            </a:endParaRPr>
          </a:p>
        </p:txBody>
      </p:sp>
      <p:grpSp>
        <p:nvGrpSpPr>
          <p:cNvPr id="7" name="Group 6">
            <a:extLst>
              <a:ext uri="{FF2B5EF4-FFF2-40B4-BE49-F238E27FC236}">
                <a16:creationId xmlns:a16="http://schemas.microsoft.com/office/drawing/2014/main" id="{2D23F872-AFE3-65E5-2082-4A777A7545B2}"/>
              </a:ext>
            </a:extLst>
          </p:cNvPr>
          <p:cNvGrpSpPr/>
          <p:nvPr/>
        </p:nvGrpSpPr>
        <p:grpSpPr>
          <a:xfrm>
            <a:off x="-328063" y="771249"/>
            <a:ext cx="5861456" cy="4338808"/>
            <a:chOff x="0" y="0"/>
            <a:chExt cx="5130800" cy="3943350"/>
          </a:xfrm>
        </p:grpSpPr>
        <p:pic>
          <p:nvPicPr>
            <p:cNvPr id="8" name="Picture 7">
              <a:extLst>
                <a:ext uri="{FF2B5EF4-FFF2-40B4-BE49-F238E27FC236}">
                  <a16:creationId xmlns:a16="http://schemas.microsoft.com/office/drawing/2014/main" id="{80778EDD-4F5B-5E62-0CCD-847D2ACC91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30800" cy="3943350"/>
            </a:xfrm>
            <a:prstGeom prst="rect">
              <a:avLst/>
            </a:prstGeom>
            <a:noFill/>
            <a:ln>
              <a:noFill/>
            </a:ln>
          </p:spPr>
        </p:pic>
        <p:sp>
          <p:nvSpPr>
            <p:cNvPr id="9" name="Oval 8">
              <a:extLst>
                <a:ext uri="{FF2B5EF4-FFF2-40B4-BE49-F238E27FC236}">
                  <a16:creationId xmlns:a16="http://schemas.microsoft.com/office/drawing/2014/main" id="{15B2D91F-9C38-3D16-ACE9-A9793C5D0A1E}"/>
                </a:ext>
              </a:extLst>
            </p:cNvPr>
            <p:cNvSpPr/>
            <p:nvPr/>
          </p:nvSpPr>
          <p:spPr>
            <a:xfrm rot="18289962">
              <a:off x="1467167" y="1742123"/>
              <a:ext cx="905977" cy="29743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064778D7-A9A7-A6F8-6C3B-7A9EC871AB23}"/>
                </a:ext>
              </a:extLst>
            </p:cNvPr>
            <p:cNvSpPr/>
            <p:nvPr/>
          </p:nvSpPr>
          <p:spPr>
            <a:xfrm rot="18118143">
              <a:off x="1447482" y="1825308"/>
              <a:ext cx="828250" cy="359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F8573BA4-5370-E87A-3217-186A5534E351}"/>
                </a:ext>
              </a:extLst>
            </p:cNvPr>
            <p:cNvSpPr/>
            <p:nvPr/>
          </p:nvSpPr>
          <p:spPr>
            <a:xfrm rot="18118143">
              <a:off x="1131570" y="2315210"/>
              <a:ext cx="1139379" cy="437349"/>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 name="TextBox 11">
            <a:extLst>
              <a:ext uri="{FF2B5EF4-FFF2-40B4-BE49-F238E27FC236}">
                <a16:creationId xmlns:a16="http://schemas.microsoft.com/office/drawing/2014/main" id="{87677DA2-2BB0-3E40-C40B-F47765F48A21}"/>
              </a:ext>
            </a:extLst>
          </p:cNvPr>
          <p:cNvSpPr txBox="1"/>
          <p:nvPr/>
        </p:nvSpPr>
        <p:spPr>
          <a:xfrm>
            <a:off x="4954137" y="5110056"/>
            <a:ext cx="7103181" cy="1815882"/>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rPr>
              <a:t>High rate of feldspar and microcrystalline quartz dissolution and formation of </a:t>
            </a:r>
            <a:r>
              <a:rPr lang="en-US" sz="1600" dirty="0" err="1">
                <a:latin typeface="Georgia" panose="02040502050405020303" pitchFamily="18" charset="0"/>
              </a:rPr>
              <a:t>illite</a:t>
            </a:r>
            <a:r>
              <a:rPr lang="en-US" sz="1600" dirty="0">
                <a:latin typeface="Georgia" panose="02040502050405020303" pitchFamily="18" charset="0"/>
              </a:rPr>
              <a:t> in produced fluid shifts the mineralogy towards phyllosilicates and carbonates in first 7-days of reaction</a:t>
            </a:r>
          </a:p>
          <a:p>
            <a:pPr marL="285750" indent="-285750" algn="just">
              <a:buFont typeface="Arial" panose="020B0604020202020204" pitchFamily="34" charset="0"/>
              <a:buChar char="•"/>
            </a:pPr>
            <a:endParaRPr lang="en-US" sz="1600" dirty="0">
              <a:latin typeface="Georgia" panose="02040502050405020303" pitchFamily="18" charset="0"/>
            </a:endParaRPr>
          </a:p>
          <a:p>
            <a:pPr marL="285750" indent="-285750" algn="just">
              <a:buFont typeface="Arial" panose="020B0604020202020204" pitchFamily="34" charset="0"/>
              <a:buChar char="•"/>
            </a:pPr>
            <a:r>
              <a:rPr lang="en-US" sz="1600" dirty="0">
                <a:latin typeface="Georgia" panose="02040502050405020303" pitchFamily="18" charset="0"/>
              </a:rPr>
              <a:t>Subsequent carbonate dissolution coupled with </a:t>
            </a:r>
            <a:r>
              <a:rPr lang="en-US" sz="1600" dirty="0" err="1">
                <a:latin typeface="Georgia" panose="02040502050405020303" pitchFamily="18" charset="0"/>
              </a:rPr>
              <a:t>illite</a:t>
            </a:r>
            <a:r>
              <a:rPr lang="en-US" sz="1600" dirty="0">
                <a:latin typeface="Georgia" panose="02040502050405020303" pitchFamily="18" charset="0"/>
              </a:rPr>
              <a:t> breakdown between 7 days and 30 days shifts the mineralogy towards phyllosilicate</a:t>
            </a:r>
          </a:p>
          <a:p>
            <a:pPr algn="just"/>
            <a:endParaRPr lang="en-US" sz="1600" dirty="0">
              <a:latin typeface="Georgia" panose="02040502050405020303" pitchFamily="18" charset="0"/>
            </a:endParaRPr>
          </a:p>
        </p:txBody>
      </p:sp>
      <p:sp>
        <p:nvSpPr>
          <p:cNvPr id="13" name="TextBox 12">
            <a:extLst>
              <a:ext uri="{FF2B5EF4-FFF2-40B4-BE49-F238E27FC236}">
                <a16:creationId xmlns:a16="http://schemas.microsoft.com/office/drawing/2014/main" id="{2E258E4C-39D8-C445-F01D-247D50565539}"/>
              </a:ext>
            </a:extLst>
          </p:cNvPr>
          <p:cNvSpPr txBox="1"/>
          <p:nvPr/>
        </p:nvSpPr>
        <p:spPr>
          <a:xfrm>
            <a:off x="128086" y="2139815"/>
            <a:ext cx="1839792" cy="646331"/>
          </a:xfrm>
          <a:prstGeom prst="rect">
            <a:avLst/>
          </a:prstGeom>
          <a:noFill/>
        </p:spPr>
        <p:txBody>
          <a:bodyPr wrap="square" rtlCol="0">
            <a:spAutoFit/>
          </a:bodyPr>
          <a:lstStyle/>
          <a:p>
            <a:pPr algn="ctr"/>
            <a:r>
              <a:rPr lang="en-US" b="1" dirty="0">
                <a:solidFill>
                  <a:schemeClr val="accent2"/>
                </a:solidFill>
                <a:latin typeface="Georgia" panose="02040502050405020303" pitchFamily="18" charset="0"/>
              </a:rPr>
              <a:t>Fracturing Fluid</a:t>
            </a:r>
          </a:p>
        </p:txBody>
      </p:sp>
      <p:sp>
        <p:nvSpPr>
          <p:cNvPr id="14" name="TextBox 13">
            <a:extLst>
              <a:ext uri="{FF2B5EF4-FFF2-40B4-BE49-F238E27FC236}">
                <a16:creationId xmlns:a16="http://schemas.microsoft.com/office/drawing/2014/main" id="{AB2BDB63-FFA2-A7DF-B733-267AF5460335}"/>
              </a:ext>
            </a:extLst>
          </p:cNvPr>
          <p:cNvSpPr txBox="1"/>
          <p:nvPr/>
        </p:nvSpPr>
        <p:spPr>
          <a:xfrm>
            <a:off x="10061279" y="2757648"/>
            <a:ext cx="1839792" cy="646331"/>
          </a:xfrm>
          <a:prstGeom prst="rect">
            <a:avLst/>
          </a:prstGeom>
          <a:noFill/>
        </p:spPr>
        <p:txBody>
          <a:bodyPr wrap="square" rtlCol="0">
            <a:spAutoFit/>
          </a:bodyPr>
          <a:lstStyle/>
          <a:p>
            <a:pPr algn="ctr"/>
            <a:r>
              <a:rPr lang="en-US" b="1" dirty="0">
                <a:solidFill>
                  <a:schemeClr val="accent2"/>
                </a:solidFill>
                <a:latin typeface="Georgia" panose="02040502050405020303" pitchFamily="18" charset="0"/>
              </a:rPr>
              <a:t>Produced Fluid</a:t>
            </a:r>
          </a:p>
        </p:txBody>
      </p:sp>
    </p:spTree>
    <p:extLst>
      <p:ext uri="{BB962C8B-B14F-4D97-AF65-F5344CB8AC3E}">
        <p14:creationId xmlns:p14="http://schemas.microsoft.com/office/powerpoint/2010/main" val="23550982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37733</TotalTime>
  <Words>3117</Words>
  <Application>Microsoft Office PowerPoint</Application>
  <PresentationFormat>Widescreen</PresentationFormat>
  <Paragraphs>437</Paragraphs>
  <Slides>31</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31</vt:i4>
      </vt:variant>
    </vt:vector>
  </HeadingPairs>
  <TitlesOfParts>
    <vt:vector size="44" baseType="lpstr">
      <vt:lpstr>Arial</vt:lpstr>
      <vt:lpstr>Calibri</vt:lpstr>
      <vt:lpstr>Calibri Light</vt:lpstr>
      <vt:lpstr>Cambria</vt:lpstr>
      <vt:lpstr>Georgia</vt:lpstr>
      <vt:lpstr>Libre Franklin</vt:lpstr>
      <vt:lpstr>Montserrat</vt:lpstr>
      <vt:lpstr>Montserrat SemiBold</vt:lpstr>
      <vt:lpstr>Symbol</vt:lpstr>
      <vt:lpstr>Times New Roman</vt:lpstr>
      <vt:lpstr>Wingdings</vt:lpstr>
      <vt:lpstr>Office Theme</vt:lpstr>
      <vt:lpstr>3_Office Theme</vt:lpstr>
      <vt:lpstr>Subsurface Geochemical Rock-Fluid Reaction in Caney Shale of Southern Oklahoma </vt:lpstr>
      <vt:lpstr>PowerPoint Presentation</vt:lpstr>
      <vt:lpstr>PRESENTATION OUTLINE</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RESULTS – Model of Experiment</vt:lpstr>
      <vt:lpstr>RESULTS – Model of Experiment</vt:lpstr>
      <vt:lpstr>CONCLUSIONS </vt:lpstr>
      <vt:lpstr>REFERENCES</vt:lpstr>
      <vt:lpstr>PowerPoint Presentation</vt:lpstr>
      <vt:lpstr>PowerPoint Presentation</vt:lpstr>
      <vt:lpstr>THANK YOU</vt:lpstr>
      <vt:lpstr>Back-up Slides</vt:lpstr>
      <vt:lpstr>Subsurface Geochemical Rock-Fluid Reaction in Caney Shale of Southern Oklahoma </vt:lpstr>
      <vt:lpstr>ACKNOWLEDGEMENTS</vt:lpstr>
      <vt:lpstr>DISCUSSION  </vt:lpstr>
      <vt:lpstr>INTRODUCTION - Overview of Unconventional Hydrocarbon Reservoirs</vt:lpstr>
      <vt:lpstr>MATERIALS</vt:lpstr>
      <vt:lpstr>RESULTS – SEM micrographs and EDS Plots</vt:lpstr>
      <vt:lpstr>RESULTS – SEM Micrographs and EDS Plots</vt:lpstr>
      <vt:lpstr>RESULTS – SEM micrographs and EDS Plots</vt:lpstr>
      <vt:lpstr>RESULTS – Post-Reaction XRD Peaks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Fluid induced elemental alterations of Caney Shale</dc:title>
  <dc:creator>Awejori</dc:creator>
  <cp:lastModifiedBy>Gabriel Awejori</cp:lastModifiedBy>
  <cp:revision>146</cp:revision>
  <dcterms:created xsi:type="dcterms:W3CDTF">2022-06-04T19:18:51Z</dcterms:created>
  <dcterms:modified xsi:type="dcterms:W3CDTF">2023-12-20T07:28:06Z</dcterms:modified>
</cp:coreProperties>
</file>