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4" r:id="rId2"/>
    <p:sldId id="309" r:id="rId3"/>
    <p:sldId id="310"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7" d="100"/>
          <a:sy n="107" d="100"/>
        </p:scale>
        <p:origin x="11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wejori\Desktop\ARMA%2022%20Journal\Coded%20Names\ICP_MS%20Analysis%201.xlsm"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wejori\Desktop\ARMA%2022%20Journal\Coded%20Names\ICP_MS%20Analysis%201.xlsm"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600" b="1" i="0" u="none" strike="noStrike" kern="1200" spc="0" baseline="0">
                <a:solidFill>
                  <a:sysClr val="windowText" lastClr="000000"/>
                </a:solidFill>
                <a:latin typeface="Georgia" panose="02040502050405020303" pitchFamily="18" charset="0"/>
                <a:ea typeface="+mn-ea"/>
                <a:cs typeface="Times New Roman" panose="02020603050405020304" pitchFamily="18" charset="0"/>
              </a:defRPr>
            </a:pPr>
            <a:r>
              <a:rPr lang="en-US" sz="600" b="1">
                <a:solidFill>
                  <a:sysClr val="windowText" lastClr="000000"/>
                </a:solidFill>
                <a:latin typeface="Georgia" panose="02040502050405020303" pitchFamily="18" charset="0"/>
                <a:cs typeface="Times New Roman" panose="02020603050405020304" pitchFamily="18" charset="0"/>
              </a:rPr>
              <a:t>Al Concentration</a:t>
            </a:r>
          </a:p>
        </c:rich>
      </c:tx>
      <c:layout>
        <c:manualLayout>
          <c:xMode val="edge"/>
          <c:yMode val="edge"/>
          <c:x val="0.33788614599919858"/>
          <c:y val="0.19429355757964947"/>
        </c:manualLayout>
      </c:layout>
      <c:overlay val="0"/>
      <c:spPr>
        <a:noFill/>
        <a:ln>
          <a:noFill/>
        </a:ln>
        <a:effectLst/>
      </c:spPr>
      <c:txPr>
        <a:bodyPr rot="0" spcFirstLastPara="1" vertOverflow="ellipsis" vert="horz" wrap="square" anchor="ctr" anchorCtr="1"/>
        <a:lstStyle/>
        <a:p>
          <a:pPr>
            <a:defRPr sz="600" b="1" i="0" u="none" strike="noStrike" kern="1200" spc="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1114182275280932"/>
          <c:y val="0.34736026805291009"/>
          <c:w val="0.75182109812031073"/>
          <c:h val="0.50326309884478648"/>
        </c:manualLayout>
      </c:layout>
      <c:barChart>
        <c:barDir val="col"/>
        <c:grouping val="clustered"/>
        <c:varyColors val="0"/>
        <c:ser>
          <c:idx val="2"/>
          <c:order val="0"/>
          <c:tx>
            <c:strRef>
              <c:f>'Plots 2'!$A$16</c:f>
              <c:strCache>
                <c:ptCount val="1"/>
                <c:pt idx="0">
                  <c:v>0 days</c:v>
                </c:pt>
              </c:strCache>
            </c:strRef>
          </c:tx>
          <c:spPr>
            <a:solidFill>
              <a:schemeClr val="accent3"/>
            </a:solidFill>
            <a:ln>
              <a:noFill/>
            </a:ln>
            <a:effectLst/>
          </c:spPr>
          <c:invertIfNegative val="0"/>
          <c:errBars>
            <c:errBarType val="both"/>
            <c:errValType val="cust"/>
            <c:noEndCap val="0"/>
            <c:plus>
              <c:numRef>
                <c:f>'Plot SSD'!$B$16:$F$16</c:f>
                <c:numCache>
                  <c:formatCode>General</c:formatCode>
                  <c:ptCount val="5"/>
                  <c:pt idx="0">
                    <c:v>13.404584</c:v>
                  </c:pt>
                  <c:pt idx="1">
                    <c:v>13.404584</c:v>
                  </c:pt>
                  <c:pt idx="2">
                    <c:v>13.404584</c:v>
                  </c:pt>
                  <c:pt idx="3">
                    <c:v>13.404584</c:v>
                  </c:pt>
                  <c:pt idx="4">
                    <c:v>13.404584</c:v>
                  </c:pt>
                </c:numCache>
              </c:numRef>
            </c:plus>
            <c:minus>
              <c:numRef>
                <c:f>'Plot SSD'!$B$16:$F$16</c:f>
                <c:numCache>
                  <c:formatCode>General</c:formatCode>
                  <c:ptCount val="5"/>
                  <c:pt idx="0">
                    <c:v>13.404584</c:v>
                  </c:pt>
                  <c:pt idx="1">
                    <c:v>13.404584</c:v>
                  </c:pt>
                  <c:pt idx="2">
                    <c:v>13.404584</c:v>
                  </c:pt>
                  <c:pt idx="3">
                    <c:v>13.404584</c:v>
                  </c:pt>
                  <c:pt idx="4">
                    <c:v>13.404584</c:v>
                  </c:pt>
                </c:numCache>
              </c:numRef>
            </c:minus>
            <c:spPr>
              <a:noFill/>
              <a:ln w="9525" cap="flat" cmpd="sng" algn="ctr">
                <a:solidFill>
                  <a:schemeClr val="tx1">
                    <a:lumMod val="65000"/>
                    <a:lumOff val="35000"/>
                  </a:schemeClr>
                </a:solidFill>
                <a:round/>
              </a:ln>
              <a:effectLst/>
            </c:spPr>
          </c:errBars>
          <c:cat>
            <c:strRef>
              <c:f>'Plots 2'!$B$15:$F$15</c:f>
              <c:strCache>
                <c:ptCount val="5"/>
                <c:pt idx="0">
                  <c:v>V2</c:v>
                </c:pt>
                <c:pt idx="1">
                  <c:v>V3</c:v>
                </c:pt>
                <c:pt idx="2">
                  <c:v>H1</c:v>
                </c:pt>
                <c:pt idx="3">
                  <c:v>H2</c:v>
                </c:pt>
                <c:pt idx="4">
                  <c:v>H3</c:v>
                </c:pt>
              </c:strCache>
            </c:strRef>
          </c:cat>
          <c:val>
            <c:numRef>
              <c:f>'Plots 2'!$B$16:$F$16</c:f>
              <c:numCache>
                <c:formatCode>0.0</c:formatCode>
                <c:ptCount val="5"/>
                <c:pt idx="0">
                  <c:v>272.65251499999999</c:v>
                </c:pt>
                <c:pt idx="1">
                  <c:v>272.65251499999999</c:v>
                </c:pt>
                <c:pt idx="2">
                  <c:v>272.65251499999999</c:v>
                </c:pt>
                <c:pt idx="3">
                  <c:v>272.65251499999999</c:v>
                </c:pt>
                <c:pt idx="4">
                  <c:v>272.65251499999999</c:v>
                </c:pt>
              </c:numCache>
            </c:numRef>
          </c:val>
          <c:extLst>
            <c:ext xmlns:c16="http://schemas.microsoft.com/office/drawing/2014/chart" uri="{C3380CC4-5D6E-409C-BE32-E72D297353CC}">
              <c16:uniqueId val="{00000000-BADF-4238-8BA6-73EFD21D17A3}"/>
            </c:ext>
          </c:extLst>
        </c:ser>
        <c:ser>
          <c:idx val="0"/>
          <c:order val="1"/>
          <c:tx>
            <c:strRef>
              <c:f>'Plots 2'!$A$17</c:f>
              <c:strCache>
                <c:ptCount val="1"/>
                <c:pt idx="0">
                  <c:v>7 days</c:v>
                </c:pt>
              </c:strCache>
            </c:strRef>
          </c:tx>
          <c:spPr>
            <a:solidFill>
              <a:schemeClr val="accent1"/>
            </a:solidFill>
            <a:ln>
              <a:noFill/>
            </a:ln>
            <a:effectLst/>
          </c:spPr>
          <c:invertIfNegative val="0"/>
          <c:errBars>
            <c:errBarType val="both"/>
            <c:errValType val="cust"/>
            <c:noEndCap val="0"/>
            <c:plus>
              <c:numRef>
                <c:f>'Plot SSD'!$B$17:$F$17</c:f>
                <c:numCache>
                  <c:formatCode>General</c:formatCode>
                  <c:ptCount val="5"/>
                  <c:pt idx="0">
                    <c:v>8.2169539999999994</c:v>
                  </c:pt>
                  <c:pt idx="1">
                    <c:v>3.6665370000000004</c:v>
                  </c:pt>
                  <c:pt idx="2">
                    <c:v>10.723376</c:v>
                  </c:pt>
                  <c:pt idx="3">
                    <c:v>10.0932</c:v>
                  </c:pt>
                  <c:pt idx="4">
                    <c:v>10.867156999999999</c:v>
                  </c:pt>
                </c:numCache>
              </c:numRef>
            </c:plus>
            <c:minus>
              <c:numRef>
                <c:f>'Plot SSD'!$B$17:$F$17</c:f>
                <c:numCache>
                  <c:formatCode>General</c:formatCode>
                  <c:ptCount val="5"/>
                  <c:pt idx="0">
                    <c:v>8.2169539999999994</c:v>
                  </c:pt>
                  <c:pt idx="1">
                    <c:v>3.6665370000000004</c:v>
                  </c:pt>
                  <c:pt idx="2">
                    <c:v>10.723376</c:v>
                  </c:pt>
                  <c:pt idx="3">
                    <c:v>10.0932</c:v>
                  </c:pt>
                  <c:pt idx="4">
                    <c:v>10.867156999999999</c:v>
                  </c:pt>
                </c:numCache>
              </c:numRef>
            </c:minus>
            <c:spPr>
              <a:noFill/>
              <a:ln w="9525" cap="flat" cmpd="sng" algn="ctr">
                <a:solidFill>
                  <a:schemeClr val="tx1">
                    <a:lumMod val="65000"/>
                    <a:lumOff val="35000"/>
                  </a:schemeClr>
                </a:solidFill>
                <a:round/>
              </a:ln>
              <a:effectLst/>
            </c:spPr>
          </c:errBars>
          <c:cat>
            <c:strRef>
              <c:f>'Plots 2'!$B$15:$F$15</c:f>
              <c:strCache>
                <c:ptCount val="5"/>
                <c:pt idx="0">
                  <c:v>V2</c:v>
                </c:pt>
                <c:pt idx="1">
                  <c:v>V3</c:v>
                </c:pt>
                <c:pt idx="2">
                  <c:v>H1</c:v>
                </c:pt>
                <c:pt idx="3">
                  <c:v>H2</c:v>
                </c:pt>
                <c:pt idx="4">
                  <c:v>H3</c:v>
                </c:pt>
              </c:strCache>
            </c:strRef>
          </c:cat>
          <c:val>
            <c:numRef>
              <c:f>'Plots 2'!$B$17:$F$17</c:f>
              <c:numCache>
                <c:formatCode>0.0</c:formatCode>
                <c:ptCount val="5"/>
                <c:pt idx="0">
                  <c:v>359.22359499999999</c:v>
                </c:pt>
                <c:pt idx="1">
                  <c:v>415.83601999999996</c:v>
                </c:pt>
                <c:pt idx="2">
                  <c:v>326.73803399999997</c:v>
                </c:pt>
                <c:pt idx="3">
                  <c:v>307.672303</c:v>
                </c:pt>
                <c:pt idx="4">
                  <c:v>309.525666</c:v>
                </c:pt>
              </c:numCache>
            </c:numRef>
          </c:val>
          <c:extLst>
            <c:ext xmlns:c16="http://schemas.microsoft.com/office/drawing/2014/chart" uri="{C3380CC4-5D6E-409C-BE32-E72D297353CC}">
              <c16:uniqueId val="{00000001-BADF-4238-8BA6-73EFD21D17A3}"/>
            </c:ext>
          </c:extLst>
        </c:ser>
        <c:ser>
          <c:idx val="1"/>
          <c:order val="2"/>
          <c:tx>
            <c:strRef>
              <c:f>'Plots 2'!$A$18</c:f>
              <c:strCache>
                <c:ptCount val="1"/>
                <c:pt idx="0">
                  <c:v>30 days</c:v>
                </c:pt>
              </c:strCache>
            </c:strRef>
          </c:tx>
          <c:spPr>
            <a:solidFill>
              <a:schemeClr val="accent2"/>
            </a:solidFill>
            <a:ln>
              <a:noFill/>
            </a:ln>
            <a:effectLst/>
          </c:spPr>
          <c:invertIfNegative val="0"/>
          <c:errBars>
            <c:errBarType val="both"/>
            <c:errValType val="cust"/>
            <c:noEndCap val="0"/>
            <c:plus>
              <c:numRef>
                <c:f>'Plot SSD'!$B$18:$F$18</c:f>
                <c:numCache>
                  <c:formatCode>General</c:formatCode>
                  <c:ptCount val="5"/>
                  <c:pt idx="0">
                    <c:v>9.9186460000000007</c:v>
                  </c:pt>
                  <c:pt idx="1">
                    <c:v>16.698363000000001</c:v>
                  </c:pt>
                  <c:pt idx="2">
                    <c:v>6.5191239999999997</c:v>
                  </c:pt>
                  <c:pt idx="3">
                    <c:v>11.028774</c:v>
                  </c:pt>
                  <c:pt idx="4">
                    <c:v>5.6801900000000005</c:v>
                  </c:pt>
                </c:numCache>
              </c:numRef>
            </c:plus>
            <c:minus>
              <c:numRef>
                <c:f>'Plot SSD'!$B$18:$F$18</c:f>
                <c:numCache>
                  <c:formatCode>General</c:formatCode>
                  <c:ptCount val="5"/>
                  <c:pt idx="0">
                    <c:v>9.9186460000000007</c:v>
                  </c:pt>
                  <c:pt idx="1">
                    <c:v>16.698363000000001</c:v>
                  </c:pt>
                  <c:pt idx="2">
                    <c:v>6.5191239999999997</c:v>
                  </c:pt>
                  <c:pt idx="3">
                    <c:v>11.028774</c:v>
                  </c:pt>
                  <c:pt idx="4">
                    <c:v>5.6801900000000005</c:v>
                  </c:pt>
                </c:numCache>
              </c:numRef>
            </c:minus>
            <c:spPr>
              <a:noFill/>
              <a:ln w="9525" cap="flat" cmpd="sng" algn="ctr">
                <a:solidFill>
                  <a:schemeClr val="tx1">
                    <a:lumMod val="65000"/>
                    <a:lumOff val="35000"/>
                  </a:schemeClr>
                </a:solidFill>
                <a:round/>
              </a:ln>
              <a:effectLst/>
            </c:spPr>
          </c:errBars>
          <c:cat>
            <c:strRef>
              <c:f>'Plots 2'!$B$15:$F$15</c:f>
              <c:strCache>
                <c:ptCount val="5"/>
                <c:pt idx="0">
                  <c:v>V2</c:v>
                </c:pt>
                <c:pt idx="1">
                  <c:v>V3</c:v>
                </c:pt>
                <c:pt idx="2">
                  <c:v>H1</c:v>
                </c:pt>
                <c:pt idx="3">
                  <c:v>H2</c:v>
                </c:pt>
                <c:pt idx="4">
                  <c:v>H3</c:v>
                </c:pt>
              </c:strCache>
            </c:strRef>
          </c:cat>
          <c:val>
            <c:numRef>
              <c:f>'Plots 2'!$B$18:$F$18</c:f>
              <c:numCache>
                <c:formatCode>0.0</c:formatCode>
                <c:ptCount val="5"/>
                <c:pt idx="0">
                  <c:v>293.97244599999999</c:v>
                </c:pt>
                <c:pt idx="1">
                  <c:v>265.23597799999999</c:v>
                </c:pt>
                <c:pt idx="2">
                  <c:v>300.78232600000001</c:v>
                </c:pt>
                <c:pt idx="3">
                  <c:v>300.94939699999998</c:v>
                </c:pt>
                <c:pt idx="4">
                  <c:v>298.33261900000002</c:v>
                </c:pt>
              </c:numCache>
            </c:numRef>
          </c:val>
          <c:extLst>
            <c:ext xmlns:c16="http://schemas.microsoft.com/office/drawing/2014/chart" uri="{C3380CC4-5D6E-409C-BE32-E72D297353CC}">
              <c16:uniqueId val="{00000002-BADF-4238-8BA6-73EFD21D17A3}"/>
            </c:ext>
          </c:extLst>
        </c:ser>
        <c:dLbls>
          <c:showLegendKey val="0"/>
          <c:showVal val="0"/>
          <c:showCatName val="0"/>
          <c:showSerName val="0"/>
          <c:showPercent val="0"/>
          <c:showBubbleSize val="0"/>
        </c:dLbls>
        <c:gapWidth val="219"/>
        <c:overlap val="-27"/>
        <c:axId val="281219848"/>
        <c:axId val="281221160"/>
      </c:barChart>
      <c:catAx>
        <c:axId val="281219848"/>
        <c:scaling>
          <c:orientation val="minMax"/>
        </c:scaling>
        <c:delete val="0"/>
        <c:axPos val="b"/>
        <c:title>
          <c:tx>
            <c:rich>
              <a:bodyPr rot="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r>
                  <a:rPr lang="en-US" sz="500">
                    <a:solidFill>
                      <a:sysClr val="windowText" lastClr="000000"/>
                    </a:solidFill>
                    <a:latin typeface="Georgia" panose="02040502050405020303" pitchFamily="18" charset="0"/>
                    <a:cs typeface="Times New Roman" panose="02020603050405020304" pitchFamily="18" charset="0"/>
                  </a:rPr>
                  <a:t>Sample</a:t>
                </a:r>
              </a:p>
            </c:rich>
          </c:tx>
          <c:layout>
            <c:manualLayout>
              <c:xMode val="edge"/>
              <c:yMode val="edge"/>
              <c:x val="0.50385576483864902"/>
              <c:y val="0.91654843864338942"/>
            </c:manualLayout>
          </c:layout>
          <c:overlay val="0"/>
          <c:spPr>
            <a:noFill/>
            <a:ln>
              <a:noFill/>
            </a:ln>
            <a:effectLst/>
          </c:spPr>
          <c:txPr>
            <a:bodyPr rot="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mn-cs"/>
              </a:defRPr>
            </a:pPr>
            <a:endParaRPr lang="en-US"/>
          </a:p>
        </c:txPr>
        <c:crossAx val="281221160"/>
        <c:crosses val="autoZero"/>
        <c:auto val="1"/>
        <c:lblAlgn val="ctr"/>
        <c:lblOffset val="100"/>
        <c:noMultiLvlLbl val="0"/>
      </c:catAx>
      <c:valAx>
        <c:axId val="281221160"/>
        <c:scaling>
          <c:orientation val="minMax"/>
          <c:max val="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r>
                  <a:rPr lang="en-US" sz="500">
                    <a:solidFill>
                      <a:sysClr val="windowText" lastClr="000000"/>
                    </a:solidFill>
                    <a:latin typeface="Georgia" panose="02040502050405020303" pitchFamily="18" charset="0"/>
                    <a:cs typeface="Times New Roman" panose="02020603050405020304" pitchFamily="18" charset="0"/>
                  </a:rPr>
                  <a:t>Concentration</a:t>
                </a:r>
                <a:r>
                  <a:rPr lang="en-US" sz="500" baseline="0">
                    <a:solidFill>
                      <a:sysClr val="windowText" lastClr="000000"/>
                    </a:solidFill>
                    <a:latin typeface="Georgia" panose="02040502050405020303" pitchFamily="18" charset="0"/>
                    <a:cs typeface="Times New Roman" panose="02020603050405020304" pitchFamily="18" charset="0"/>
                  </a:rPr>
                  <a:t> (ppb)</a:t>
                </a:r>
                <a:endParaRPr lang="en-US" sz="500">
                  <a:solidFill>
                    <a:sysClr val="windowText" lastClr="000000"/>
                  </a:solidFill>
                  <a:latin typeface="Georgia" panose="02040502050405020303" pitchFamily="18" charset="0"/>
                  <a:cs typeface="Times New Roman" panose="02020603050405020304" pitchFamily="18" charset="0"/>
                </a:endParaRPr>
              </a:p>
            </c:rich>
          </c:tx>
          <c:layout>
            <c:manualLayout>
              <c:xMode val="edge"/>
              <c:yMode val="edge"/>
              <c:x val="4.8723643122416005E-2"/>
              <c:y val="0.30549736549497608"/>
            </c:manualLayout>
          </c:layout>
          <c:overlay val="0"/>
          <c:spPr>
            <a:noFill/>
            <a:ln>
              <a:noFill/>
            </a:ln>
            <a:effectLst/>
          </c:spPr>
          <c:txPr>
            <a:bodyPr rot="-540000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600" b="1" i="0" u="none" strike="noStrike" kern="1200" baseline="0">
                <a:solidFill>
                  <a:sysClr val="windowText" lastClr="000000"/>
                </a:solidFill>
                <a:latin typeface="Georgia" panose="02040502050405020303" pitchFamily="18" charset="0"/>
                <a:ea typeface="+mn-ea"/>
                <a:cs typeface="+mn-cs"/>
              </a:defRPr>
            </a:pPr>
            <a:endParaRPr lang="en-US"/>
          </a:p>
        </c:txPr>
        <c:crossAx val="281219848"/>
        <c:crosses val="autoZero"/>
        <c:crossBetween val="between"/>
        <c:majorUnit val="100"/>
        <c:dispUnits>
          <c:builtInUnit val="hundreds"/>
          <c:dispUnitsLbl>
            <c:layout>
              <c:manualLayout>
                <c:xMode val="edge"/>
                <c:yMode val="edge"/>
                <c:x val="0.10282921353465255"/>
                <c:y val="0.19218174486913006"/>
              </c:manualLayout>
            </c:layout>
            <c:spPr>
              <a:noFill/>
              <a:ln>
                <a:noFill/>
              </a:ln>
              <a:effectLst/>
            </c:spPr>
            <c:txPr>
              <a:bodyPr rot="-5400000" spcFirstLastPara="1" vertOverflow="ellipsis" vert="horz" wrap="square" anchor="ctr" anchorCtr="1"/>
              <a:lstStyle/>
              <a:p>
                <a:pPr>
                  <a:defRPr sz="400" b="0" i="0" u="none" strike="noStrike" kern="1200" baseline="0">
                    <a:solidFill>
                      <a:schemeClr val="tx1">
                        <a:lumMod val="65000"/>
                        <a:lumOff val="35000"/>
                      </a:schemeClr>
                    </a:solidFill>
                    <a:latin typeface="Georgia" panose="02040502050405020303" pitchFamily="18" charset="0"/>
                    <a:ea typeface="+mn-ea"/>
                    <a:cs typeface="+mn-cs"/>
                  </a:defRPr>
                </a:pPr>
                <a:endParaRPr lang="en-US"/>
              </a:p>
            </c:txPr>
          </c:dispUnitsLbl>
        </c:dispUnits>
      </c:valAx>
      <c:spPr>
        <a:noFill/>
        <a:ln>
          <a:noFill/>
        </a:ln>
        <a:effectLst/>
      </c:spPr>
    </c:plotArea>
    <c:legend>
      <c:legendPos val="t"/>
      <c:layout>
        <c:manualLayout>
          <c:xMode val="edge"/>
          <c:yMode val="edge"/>
          <c:x val="0.28311162150069336"/>
          <c:y val="0.27427837913792424"/>
          <c:w val="0.59697882337547936"/>
          <c:h val="0.10020418941283325"/>
        </c:manualLayout>
      </c:layout>
      <c:overlay val="0"/>
      <c:spPr>
        <a:noFill/>
        <a:ln>
          <a:noFill/>
        </a:ln>
        <a:effectLst/>
      </c:spPr>
      <c:txPr>
        <a:bodyPr rot="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600" b="1" i="0" u="none" strike="noStrike" kern="1200" spc="0" baseline="0">
                <a:solidFill>
                  <a:sysClr val="windowText" lastClr="000000"/>
                </a:solidFill>
                <a:latin typeface="Georgia" panose="02040502050405020303" pitchFamily="18" charset="0"/>
                <a:ea typeface="+mn-ea"/>
                <a:cs typeface="Times New Roman" panose="02020603050405020304" pitchFamily="18" charset="0"/>
              </a:defRPr>
            </a:pPr>
            <a:r>
              <a:rPr lang="en-US" sz="600" b="1" dirty="0">
                <a:solidFill>
                  <a:sysClr val="windowText" lastClr="000000"/>
                </a:solidFill>
                <a:latin typeface="Georgia" panose="02040502050405020303" pitchFamily="18" charset="0"/>
                <a:cs typeface="Times New Roman" panose="02020603050405020304" pitchFamily="18" charset="0"/>
              </a:rPr>
              <a:t>Si Concentration</a:t>
            </a:r>
          </a:p>
        </c:rich>
      </c:tx>
      <c:layout>
        <c:manualLayout>
          <c:xMode val="edge"/>
          <c:yMode val="edge"/>
          <c:x val="0.37647318480557879"/>
          <c:y val="0.17404532642901355"/>
        </c:manualLayout>
      </c:layout>
      <c:overlay val="0"/>
      <c:spPr>
        <a:noFill/>
        <a:ln>
          <a:noFill/>
        </a:ln>
        <a:effectLst/>
      </c:spPr>
      <c:txPr>
        <a:bodyPr rot="0" spcFirstLastPara="1" vertOverflow="ellipsis" vert="horz" wrap="square" anchor="ctr" anchorCtr="1"/>
        <a:lstStyle/>
        <a:p>
          <a:pPr>
            <a:defRPr sz="600" b="1" i="0" u="none" strike="noStrike" kern="1200" spc="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1863652914089518"/>
          <c:y val="0.33177074782219224"/>
          <c:w val="0.75182109812031073"/>
          <c:h val="0.50326309884478648"/>
        </c:manualLayout>
      </c:layout>
      <c:barChart>
        <c:barDir val="col"/>
        <c:grouping val="clustered"/>
        <c:varyColors val="0"/>
        <c:ser>
          <c:idx val="2"/>
          <c:order val="0"/>
          <c:tx>
            <c:strRef>
              <c:f>'Plots 2'!$A$22</c:f>
              <c:strCache>
                <c:ptCount val="1"/>
                <c:pt idx="0">
                  <c:v>0 days</c:v>
                </c:pt>
              </c:strCache>
            </c:strRef>
          </c:tx>
          <c:spPr>
            <a:solidFill>
              <a:schemeClr val="accent3"/>
            </a:solidFill>
            <a:ln>
              <a:noFill/>
            </a:ln>
            <a:effectLst/>
          </c:spPr>
          <c:invertIfNegative val="0"/>
          <c:errBars>
            <c:errBarType val="both"/>
            <c:errValType val="cust"/>
            <c:noEndCap val="0"/>
            <c:plus>
              <c:numRef>
                <c:f>'Plot SSD'!$B$22:$F$22</c:f>
                <c:numCache>
                  <c:formatCode>General</c:formatCode>
                  <c:ptCount val="5"/>
                  <c:pt idx="0">
                    <c:v>189.607935</c:v>
                  </c:pt>
                  <c:pt idx="1">
                    <c:v>189.607935</c:v>
                  </c:pt>
                  <c:pt idx="2">
                    <c:v>189.607935</c:v>
                  </c:pt>
                  <c:pt idx="3">
                    <c:v>189.607935</c:v>
                  </c:pt>
                  <c:pt idx="4">
                    <c:v>189.607935</c:v>
                  </c:pt>
                </c:numCache>
              </c:numRef>
            </c:plus>
            <c:minus>
              <c:numRef>
                <c:f>'Plot SSD'!$B$22:$F$22</c:f>
                <c:numCache>
                  <c:formatCode>General</c:formatCode>
                  <c:ptCount val="5"/>
                  <c:pt idx="0">
                    <c:v>189.607935</c:v>
                  </c:pt>
                  <c:pt idx="1">
                    <c:v>189.607935</c:v>
                  </c:pt>
                  <c:pt idx="2">
                    <c:v>189.607935</c:v>
                  </c:pt>
                  <c:pt idx="3">
                    <c:v>189.607935</c:v>
                  </c:pt>
                  <c:pt idx="4">
                    <c:v>189.607935</c:v>
                  </c:pt>
                </c:numCache>
              </c:numRef>
            </c:minus>
            <c:spPr>
              <a:noFill/>
              <a:ln w="9525" cap="flat" cmpd="sng" algn="ctr">
                <a:solidFill>
                  <a:schemeClr val="tx1">
                    <a:lumMod val="65000"/>
                    <a:lumOff val="35000"/>
                  </a:schemeClr>
                </a:solidFill>
                <a:round/>
              </a:ln>
              <a:effectLst/>
            </c:spPr>
          </c:errBars>
          <c:val>
            <c:numRef>
              <c:f>'Plots 2'!$B$22:$F$22</c:f>
              <c:numCache>
                <c:formatCode>0.0</c:formatCode>
                <c:ptCount val="5"/>
                <c:pt idx="0">
                  <c:v>6011.3891109999995</c:v>
                </c:pt>
                <c:pt idx="1">
                  <c:v>6011.3891109999995</c:v>
                </c:pt>
                <c:pt idx="2">
                  <c:v>6011.3891109999995</c:v>
                </c:pt>
                <c:pt idx="3">
                  <c:v>6011.3891109999995</c:v>
                </c:pt>
                <c:pt idx="4">
                  <c:v>6011.3891109999995</c:v>
                </c:pt>
              </c:numCache>
            </c:numRef>
          </c:val>
          <c:extLst>
            <c:ext xmlns:c16="http://schemas.microsoft.com/office/drawing/2014/chart" uri="{C3380CC4-5D6E-409C-BE32-E72D297353CC}">
              <c16:uniqueId val="{00000000-6108-457F-BE60-822E7672E427}"/>
            </c:ext>
          </c:extLst>
        </c:ser>
        <c:ser>
          <c:idx val="0"/>
          <c:order val="1"/>
          <c:tx>
            <c:strRef>
              <c:f>'Plots 2'!$A$23</c:f>
              <c:strCache>
                <c:ptCount val="1"/>
                <c:pt idx="0">
                  <c:v>7 days</c:v>
                </c:pt>
              </c:strCache>
            </c:strRef>
          </c:tx>
          <c:spPr>
            <a:solidFill>
              <a:schemeClr val="accent1"/>
            </a:solidFill>
            <a:ln>
              <a:noFill/>
            </a:ln>
            <a:effectLst/>
          </c:spPr>
          <c:invertIfNegative val="0"/>
          <c:errBars>
            <c:errBarType val="both"/>
            <c:errValType val="cust"/>
            <c:noEndCap val="0"/>
            <c:plus>
              <c:numRef>
                <c:f>'Plot SSD'!$B$23:$F$23</c:f>
                <c:numCache>
                  <c:formatCode>General</c:formatCode>
                  <c:ptCount val="5"/>
                  <c:pt idx="0">
                    <c:v>309.809303</c:v>
                  </c:pt>
                  <c:pt idx="1">
                    <c:v>416.04935999999998</c:v>
                  </c:pt>
                  <c:pt idx="2">
                    <c:v>289.51576600000004</c:v>
                  </c:pt>
                  <c:pt idx="3">
                    <c:v>1259.9376600000001</c:v>
                  </c:pt>
                  <c:pt idx="4">
                    <c:v>460.50303300000002</c:v>
                  </c:pt>
                </c:numCache>
              </c:numRef>
            </c:plus>
            <c:minus>
              <c:numRef>
                <c:f>'Plot SSD'!$B$23:$F$23</c:f>
                <c:numCache>
                  <c:formatCode>General</c:formatCode>
                  <c:ptCount val="5"/>
                  <c:pt idx="0">
                    <c:v>309.809303</c:v>
                  </c:pt>
                  <c:pt idx="1">
                    <c:v>416.04935999999998</c:v>
                  </c:pt>
                  <c:pt idx="2">
                    <c:v>289.51576600000004</c:v>
                  </c:pt>
                  <c:pt idx="3">
                    <c:v>1259.9376600000001</c:v>
                  </c:pt>
                  <c:pt idx="4">
                    <c:v>460.50303300000002</c:v>
                  </c:pt>
                </c:numCache>
              </c:numRef>
            </c:minus>
            <c:spPr>
              <a:noFill/>
              <a:ln w="9525" cap="flat" cmpd="sng" algn="ctr">
                <a:solidFill>
                  <a:schemeClr val="tx1">
                    <a:lumMod val="65000"/>
                    <a:lumOff val="35000"/>
                  </a:schemeClr>
                </a:solidFill>
                <a:round/>
              </a:ln>
              <a:effectLst/>
            </c:spPr>
          </c:errBars>
          <c:cat>
            <c:strRef>
              <c:f>'Plots 2'!$B$21:$F$21</c:f>
              <c:strCache>
                <c:ptCount val="5"/>
                <c:pt idx="0">
                  <c:v>V2</c:v>
                </c:pt>
                <c:pt idx="1">
                  <c:v>V3</c:v>
                </c:pt>
                <c:pt idx="2">
                  <c:v>H1</c:v>
                </c:pt>
                <c:pt idx="3">
                  <c:v>H2</c:v>
                </c:pt>
                <c:pt idx="4">
                  <c:v>H3</c:v>
                </c:pt>
              </c:strCache>
            </c:strRef>
          </c:cat>
          <c:val>
            <c:numRef>
              <c:f>'Plots 2'!$B$23:$F$23</c:f>
              <c:numCache>
                <c:formatCode>0.0</c:formatCode>
                <c:ptCount val="5"/>
                <c:pt idx="0">
                  <c:v>15838.815868</c:v>
                </c:pt>
                <c:pt idx="1">
                  <c:v>15244.624906999999</c:v>
                </c:pt>
                <c:pt idx="2">
                  <c:v>17204.350427000001</c:v>
                </c:pt>
                <c:pt idx="3">
                  <c:v>34429.414835000003</c:v>
                </c:pt>
                <c:pt idx="4">
                  <c:v>18478.707999999999</c:v>
                </c:pt>
              </c:numCache>
            </c:numRef>
          </c:val>
          <c:extLst>
            <c:ext xmlns:c16="http://schemas.microsoft.com/office/drawing/2014/chart" uri="{C3380CC4-5D6E-409C-BE32-E72D297353CC}">
              <c16:uniqueId val="{00000001-6108-457F-BE60-822E7672E427}"/>
            </c:ext>
          </c:extLst>
        </c:ser>
        <c:ser>
          <c:idx val="1"/>
          <c:order val="2"/>
          <c:tx>
            <c:strRef>
              <c:f>'Plots 2'!$A$24</c:f>
              <c:strCache>
                <c:ptCount val="1"/>
                <c:pt idx="0">
                  <c:v>30 days</c:v>
                </c:pt>
              </c:strCache>
            </c:strRef>
          </c:tx>
          <c:spPr>
            <a:solidFill>
              <a:schemeClr val="accent2"/>
            </a:solidFill>
            <a:ln>
              <a:noFill/>
            </a:ln>
            <a:effectLst/>
          </c:spPr>
          <c:invertIfNegative val="0"/>
          <c:errBars>
            <c:errBarType val="both"/>
            <c:errValType val="cust"/>
            <c:noEndCap val="0"/>
            <c:plus>
              <c:numRef>
                <c:f>'Plot SSD'!$B$24:$F$24</c:f>
                <c:numCache>
                  <c:formatCode>General</c:formatCode>
                  <c:ptCount val="5"/>
                  <c:pt idx="0">
                    <c:v>3605.8963630000003</c:v>
                  </c:pt>
                  <c:pt idx="1">
                    <c:v>403.080646</c:v>
                  </c:pt>
                  <c:pt idx="2">
                    <c:v>633.57227899999998</c:v>
                  </c:pt>
                  <c:pt idx="3">
                    <c:v>417.00708900000001</c:v>
                  </c:pt>
                  <c:pt idx="4">
                    <c:v>2346.5243770000002</c:v>
                  </c:pt>
                </c:numCache>
              </c:numRef>
            </c:plus>
            <c:minus>
              <c:numRef>
                <c:f>'Plot SSD'!$B$24:$F$24</c:f>
                <c:numCache>
                  <c:formatCode>General</c:formatCode>
                  <c:ptCount val="5"/>
                  <c:pt idx="0">
                    <c:v>3605.8963630000003</c:v>
                  </c:pt>
                  <c:pt idx="1">
                    <c:v>403.080646</c:v>
                  </c:pt>
                  <c:pt idx="2">
                    <c:v>633.57227899999998</c:v>
                  </c:pt>
                  <c:pt idx="3">
                    <c:v>417.00708900000001</c:v>
                  </c:pt>
                  <c:pt idx="4">
                    <c:v>2346.5243770000002</c:v>
                  </c:pt>
                </c:numCache>
              </c:numRef>
            </c:minus>
            <c:spPr>
              <a:noFill/>
              <a:ln w="9525" cap="flat" cmpd="sng" algn="ctr">
                <a:solidFill>
                  <a:schemeClr val="tx1">
                    <a:lumMod val="65000"/>
                    <a:lumOff val="35000"/>
                  </a:schemeClr>
                </a:solidFill>
                <a:round/>
              </a:ln>
              <a:effectLst/>
            </c:spPr>
          </c:errBars>
          <c:cat>
            <c:strRef>
              <c:f>'Plots 2'!$B$21:$F$21</c:f>
              <c:strCache>
                <c:ptCount val="5"/>
                <c:pt idx="0">
                  <c:v>V2</c:v>
                </c:pt>
                <c:pt idx="1">
                  <c:v>V3</c:v>
                </c:pt>
                <c:pt idx="2">
                  <c:v>H1</c:v>
                </c:pt>
                <c:pt idx="3">
                  <c:v>H2</c:v>
                </c:pt>
                <c:pt idx="4">
                  <c:v>H3</c:v>
                </c:pt>
              </c:strCache>
            </c:strRef>
          </c:cat>
          <c:val>
            <c:numRef>
              <c:f>'Plots 2'!$B$24:$F$24</c:f>
              <c:numCache>
                <c:formatCode>0.0</c:formatCode>
                <c:ptCount val="5"/>
                <c:pt idx="0">
                  <c:v>58376.291719999994</c:v>
                </c:pt>
                <c:pt idx="1">
                  <c:v>30831.662842999998</c:v>
                </c:pt>
                <c:pt idx="2">
                  <c:v>27068.316233000001</c:v>
                </c:pt>
                <c:pt idx="3">
                  <c:v>30624.821121000001</c:v>
                </c:pt>
                <c:pt idx="4">
                  <c:v>46484.491244999997</c:v>
                </c:pt>
              </c:numCache>
            </c:numRef>
          </c:val>
          <c:extLst>
            <c:ext xmlns:c16="http://schemas.microsoft.com/office/drawing/2014/chart" uri="{C3380CC4-5D6E-409C-BE32-E72D297353CC}">
              <c16:uniqueId val="{00000002-6108-457F-BE60-822E7672E427}"/>
            </c:ext>
          </c:extLst>
        </c:ser>
        <c:dLbls>
          <c:showLegendKey val="0"/>
          <c:showVal val="0"/>
          <c:showCatName val="0"/>
          <c:showSerName val="0"/>
          <c:showPercent val="0"/>
          <c:showBubbleSize val="0"/>
        </c:dLbls>
        <c:gapWidth val="219"/>
        <c:overlap val="-27"/>
        <c:axId val="281219848"/>
        <c:axId val="281221160"/>
      </c:barChart>
      <c:catAx>
        <c:axId val="281219848"/>
        <c:scaling>
          <c:orientation val="minMax"/>
        </c:scaling>
        <c:delete val="0"/>
        <c:axPos val="b"/>
        <c:title>
          <c:tx>
            <c:rich>
              <a:bodyPr rot="0" spcFirstLastPara="1" vertOverflow="ellipsis" vert="horz" wrap="square" anchor="ctr" anchorCtr="1"/>
              <a:lstStyle/>
              <a:p>
                <a:pPr>
                  <a:defRPr sz="5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sz="500">
                    <a:solidFill>
                      <a:sysClr val="windowText" lastClr="000000"/>
                    </a:solidFill>
                    <a:latin typeface="Times New Roman" panose="02020603050405020304" pitchFamily="18" charset="0"/>
                    <a:cs typeface="Times New Roman" panose="02020603050405020304" pitchFamily="18" charset="0"/>
                  </a:rPr>
                  <a:t>Sample</a:t>
                </a:r>
              </a:p>
            </c:rich>
          </c:tx>
          <c:layout>
            <c:manualLayout>
              <c:xMode val="edge"/>
              <c:yMode val="edge"/>
              <c:x val="0.51585294678270199"/>
              <c:y val="0.90625723445720874"/>
            </c:manualLayout>
          </c:layout>
          <c:overlay val="0"/>
          <c:spPr>
            <a:noFill/>
            <a:ln>
              <a:noFill/>
            </a:ln>
            <a:effectLst/>
          </c:spPr>
          <c:txPr>
            <a:bodyPr rot="0" spcFirstLastPara="1" vertOverflow="ellipsis" vert="horz" wrap="square" anchor="ctr" anchorCtr="1"/>
            <a:lstStyle/>
            <a:p>
              <a:pPr>
                <a:defRPr sz="5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mn-cs"/>
              </a:defRPr>
            </a:pPr>
            <a:endParaRPr lang="en-US"/>
          </a:p>
        </c:txPr>
        <c:crossAx val="281221160"/>
        <c:crosses val="autoZero"/>
        <c:auto val="1"/>
        <c:lblAlgn val="ctr"/>
        <c:lblOffset val="100"/>
        <c:noMultiLvlLbl val="0"/>
      </c:catAx>
      <c:valAx>
        <c:axId val="281221160"/>
        <c:scaling>
          <c:orientation val="minMax"/>
          <c:max val="6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r>
                  <a:rPr lang="en-US" sz="500">
                    <a:solidFill>
                      <a:sysClr val="windowText" lastClr="000000"/>
                    </a:solidFill>
                    <a:latin typeface="Georgia" panose="02040502050405020303" pitchFamily="18" charset="0"/>
                    <a:cs typeface="Times New Roman" panose="02020603050405020304" pitchFamily="18" charset="0"/>
                  </a:rPr>
                  <a:t>Concentration</a:t>
                </a:r>
                <a:r>
                  <a:rPr lang="en-US" sz="500" baseline="0">
                    <a:solidFill>
                      <a:sysClr val="windowText" lastClr="000000"/>
                    </a:solidFill>
                    <a:latin typeface="Georgia" panose="02040502050405020303" pitchFamily="18" charset="0"/>
                    <a:cs typeface="Times New Roman" panose="02020603050405020304" pitchFamily="18" charset="0"/>
                  </a:rPr>
                  <a:t> (ppb)</a:t>
                </a:r>
                <a:endParaRPr lang="en-US" sz="500">
                  <a:solidFill>
                    <a:sysClr val="windowText" lastClr="000000"/>
                  </a:solidFill>
                  <a:latin typeface="Georgia" panose="02040502050405020303" pitchFamily="18" charset="0"/>
                  <a:cs typeface="Times New Roman" panose="02020603050405020304" pitchFamily="18" charset="0"/>
                </a:endParaRPr>
              </a:p>
            </c:rich>
          </c:tx>
          <c:layout>
            <c:manualLayout>
              <c:xMode val="edge"/>
              <c:yMode val="edge"/>
              <c:x val="3.9676774209919732E-2"/>
              <c:y val="0.25306191424510566"/>
            </c:manualLayout>
          </c:layout>
          <c:overlay val="0"/>
          <c:spPr>
            <a:noFill/>
            <a:ln>
              <a:noFill/>
            </a:ln>
            <a:effectLst/>
          </c:spPr>
          <c:txPr>
            <a:bodyPr rot="-540000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mn-cs"/>
              </a:defRPr>
            </a:pPr>
            <a:endParaRPr lang="en-US"/>
          </a:p>
        </c:txPr>
        <c:crossAx val="281219848"/>
        <c:crosses val="autoZero"/>
        <c:crossBetween val="between"/>
        <c:majorUnit val="10000"/>
        <c:dispUnits>
          <c:builtInUnit val="thousands"/>
          <c:dispUnitsLbl>
            <c:layout>
              <c:manualLayout>
                <c:xMode val="edge"/>
                <c:yMode val="edge"/>
                <c:x val="8.5660263563686487E-2"/>
                <c:y val="0.18129472483130191"/>
              </c:manualLayout>
            </c:layout>
            <c:spPr>
              <a:noFill/>
              <a:ln>
                <a:noFill/>
              </a:ln>
              <a:effectLst/>
            </c:spPr>
            <c:txPr>
              <a:bodyPr rot="-5400000" spcFirstLastPara="1" vertOverflow="ellipsis" vert="horz" wrap="square" anchor="ctr" anchorCtr="1"/>
              <a:lstStyle/>
              <a:p>
                <a:pPr>
                  <a:defRPr sz="400" b="0" i="0" u="none" strike="noStrike" kern="1200" baseline="0">
                    <a:solidFill>
                      <a:schemeClr val="tx1">
                        <a:lumMod val="65000"/>
                        <a:lumOff val="35000"/>
                      </a:schemeClr>
                    </a:solidFill>
                    <a:latin typeface="Georgia" panose="02040502050405020303" pitchFamily="18" charset="0"/>
                    <a:ea typeface="+mn-ea"/>
                    <a:cs typeface="+mn-cs"/>
                  </a:defRPr>
                </a:pPr>
                <a:endParaRPr lang="en-US"/>
              </a:p>
            </c:txPr>
          </c:dispUnitsLbl>
        </c:dispUnits>
      </c:valAx>
      <c:spPr>
        <a:noFill/>
        <a:ln>
          <a:noFill/>
        </a:ln>
        <a:effectLst/>
      </c:spPr>
    </c:plotArea>
    <c:legend>
      <c:legendPos val="t"/>
      <c:layout>
        <c:manualLayout>
          <c:xMode val="edge"/>
          <c:yMode val="edge"/>
          <c:x val="0.33334238198735588"/>
          <c:y val="0.25139056142479221"/>
          <c:w val="0.60312249379331173"/>
          <c:h val="0.10140433480089056"/>
        </c:manualLayout>
      </c:layout>
      <c:overlay val="0"/>
      <c:spPr>
        <a:noFill/>
        <a:ln>
          <a:noFill/>
        </a:ln>
        <a:effectLst/>
      </c:spPr>
      <c:txPr>
        <a:bodyPr rot="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3C04FF-39FB-4563-919B-4E7CF63F12BB}" type="datetimeFigureOut">
              <a:rPr lang="en-US" smtClean="0"/>
              <a:t>12/5/2024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8AF1FF-E284-4DB6-942B-D9EB3EBEBE8E}" type="slidenum">
              <a:rPr lang="en-US" smtClean="0"/>
              <a:t>‹#›</a:t>
            </a:fld>
            <a:endParaRPr lang="en-US"/>
          </a:p>
        </p:txBody>
      </p:sp>
    </p:spTree>
    <p:extLst>
      <p:ext uri="{BB962C8B-B14F-4D97-AF65-F5344CB8AC3E}">
        <p14:creationId xmlns:p14="http://schemas.microsoft.com/office/powerpoint/2010/main" val="187473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4050" y="1162050"/>
            <a:ext cx="5573713" cy="3136900"/>
          </a:xfrm>
        </p:spPr>
      </p:sp>
      <p:sp>
        <p:nvSpPr>
          <p:cNvPr id="3" name="Notes Placeholder 2"/>
          <p:cNvSpPr>
            <a:spLocks noGrp="1"/>
          </p:cNvSpPr>
          <p:nvPr>
            <p:ph type="body" idx="1"/>
          </p:nvPr>
        </p:nvSpPr>
        <p:spPr/>
        <p:txBody>
          <a:bodyPr/>
          <a:lstStyle/>
          <a:p>
            <a:endParaRPr lang="en-IN" baseline="0" dirty="0"/>
          </a:p>
        </p:txBody>
      </p:sp>
      <p:sp>
        <p:nvSpPr>
          <p:cNvPr id="4" name="Slide Number Placeholder 3"/>
          <p:cNvSpPr>
            <a:spLocks noGrp="1"/>
          </p:cNvSpPr>
          <p:nvPr>
            <p:ph type="sldNum" sz="quarter" idx="5"/>
          </p:nvPr>
        </p:nvSpPr>
        <p:spPr/>
        <p:txBody>
          <a:bodyPr/>
          <a:lstStyle/>
          <a:p>
            <a:fld id="{D4DEE1F2-F92D-4A84-88DA-5D5C54C1CABA}" type="slidenum">
              <a:rPr lang="en-IN" smtClean="0"/>
              <a:t>1</a:t>
            </a:fld>
            <a:endParaRPr lang="en-IN"/>
          </a:p>
        </p:txBody>
      </p:sp>
    </p:spTree>
    <p:extLst>
      <p:ext uri="{BB962C8B-B14F-4D97-AF65-F5344CB8AC3E}">
        <p14:creationId xmlns:p14="http://schemas.microsoft.com/office/powerpoint/2010/main" val="4254325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AEBD7-78E7-F2CC-DE2A-59016CEDDE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BE48FC-EBE7-FDD2-E675-8C640D05F2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5AEA4C-08A9-317C-4057-2E83BFC47101}"/>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5" name="Footer Placeholder 4">
            <a:extLst>
              <a:ext uri="{FF2B5EF4-FFF2-40B4-BE49-F238E27FC236}">
                <a16:creationId xmlns:a16="http://schemas.microsoft.com/office/drawing/2014/main" id="{A5C621AA-8B9D-F605-3D20-11141DBCE8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D7C04F-20EB-B0F3-6284-5C69F19DB422}"/>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2385096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AFF7B-E71A-390B-E07B-88019BFF2D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FC366D-C01B-783E-3638-F516D2AF78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A8690-3B0E-BEB4-8EA3-8FD69A769A28}"/>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5" name="Footer Placeholder 4">
            <a:extLst>
              <a:ext uri="{FF2B5EF4-FFF2-40B4-BE49-F238E27FC236}">
                <a16:creationId xmlns:a16="http://schemas.microsoft.com/office/drawing/2014/main" id="{25E87EE3-B7B5-66A7-1F9F-1670CF1218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406A9D-A63A-FA7F-1AA9-60E05BBC0F6A}"/>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4152062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351CFC-8837-3811-1E5D-1493B56B76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015D60-29BD-0C4F-39ED-80B4CD171F9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FC2243-E6DD-6458-1B5E-D80A4D7DBE84}"/>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5" name="Footer Placeholder 4">
            <a:extLst>
              <a:ext uri="{FF2B5EF4-FFF2-40B4-BE49-F238E27FC236}">
                <a16:creationId xmlns:a16="http://schemas.microsoft.com/office/drawing/2014/main" id="{D6F792CF-F496-982B-6CFA-6E19DDC422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07904C-AA59-4AB1-B312-F5534B1F8083}"/>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3097637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BFE8D-C022-7943-1EA3-51BEEFE305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45A128-747A-8D94-7C9B-FAFCF42936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37C0A2-9A90-D7F4-2EC8-801294F52D56}"/>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5" name="Footer Placeholder 4">
            <a:extLst>
              <a:ext uri="{FF2B5EF4-FFF2-40B4-BE49-F238E27FC236}">
                <a16:creationId xmlns:a16="http://schemas.microsoft.com/office/drawing/2014/main" id="{5B7C3E91-A9F8-E430-D714-6E8548570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0A760F-0DA4-6299-1819-6F6A5E4AA87F}"/>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1371523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51BBE-472D-7196-602E-5DF02BE79E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42CF2BE-6740-FA4D-2634-9D5689C2C8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3A8A6B-E5D4-DAE3-9740-4925C2A294A4}"/>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5" name="Footer Placeholder 4">
            <a:extLst>
              <a:ext uri="{FF2B5EF4-FFF2-40B4-BE49-F238E27FC236}">
                <a16:creationId xmlns:a16="http://schemas.microsoft.com/office/drawing/2014/main" id="{EDD8F86A-1DD7-ECB7-B2A9-61DA2014A1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74D0C6-FBD2-DFA1-0550-401BD285CF32}"/>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606309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157A6-2F58-B381-FD01-4890E3A633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7925CC-1295-C7AE-2DD4-A56167093EB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3F6C9D-C832-134C-40E4-393D9B835E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8EA8DE-30DA-5498-62EA-7520EF97CC6F}"/>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6" name="Footer Placeholder 5">
            <a:extLst>
              <a:ext uri="{FF2B5EF4-FFF2-40B4-BE49-F238E27FC236}">
                <a16:creationId xmlns:a16="http://schemas.microsoft.com/office/drawing/2014/main" id="{E0FB19DD-C1D5-9024-B540-F3B3A356A9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3BD735-8188-7600-EC3A-031696973797}"/>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217441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3FC64-F215-FFE0-716C-0703DCCD126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2FA4FEC-CFF9-8F04-97BA-2869C22E55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92BBFE6-0778-672B-AE3E-1A745DF146F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07CF35C-6D6F-4AF6-B580-B15F33F2A7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DD751E-CE9C-FE06-E550-79F3842548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88F528D-E898-DE0C-2992-B19E7AE0A80D}"/>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8" name="Footer Placeholder 7">
            <a:extLst>
              <a:ext uri="{FF2B5EF4-FFF2-40B4-BE49-F238E27FC236}">
                <a16:creationId xmlns:a16="http://schemas.microsoft.com/office/drawing/2014/main" id="{6DAC67C5-2416-789F-D9D5-AF8A947BA7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F9AD19B-F58F-87D0-05E4-4CC6AC8EB22B}"/>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1277058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43171-73F4-8CF2-5A9B-C2DEA35D314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8B55A58-7377-D0E7-4FE8-8655998F22FB}"/>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4" name="Footer Placeholder 3">
            <a:extLst>
              <a:ext uri="{FF2B5EF4-FFF2-40B4-BE49-F238E27FC236}">
                <a16:creationId xmlns:a16="http://schemas.microsoft.com/office/drawing/2014/main" id="{D31E3B7F-FE6F-F162-28DF-7D7B030A702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6360F2-71DD-4738-BD72-2E858E675884}"/>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162540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34ECF6-42A6-E6A9-C870-565F1374AE9C}"/>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3" name="Footer Placeholder 2">
            <a:extLst>
              <a:ext uri="{FF2B5EF4-FFF2-40B4-BE49-F238E27FC236}">
                <a16:creationId xmlns:a16="http://schemas.microsoft.com/office/drawing/2014/main" id="{0D48C9B7-B5DF-605B-67BB-458E2F21A7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CFA4B36-6B13-5E49-2DD3-6CCE873406CF}"/>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230582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88C05-3270-8A87-D394-AC74FBC80D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CE1101-5FD6-E7E0-76B4-EF69277A5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15B3D2D-8B20-B6EA-DBAF-385F374081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55E2F9-CDAA-907A-5BFD-3E59056EA210}"/>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6" name="Footer Placeholder 5">
            <a:extLst>
              <a:ext uri="{FF2B5EF4-FFF2-40B4-BE49-F238E27FC236}">
                <a16:creationId xmlns:a16="http://schemas.microsoft.com/office/drawing/2014/main" id="{FE86B696-09F3-9B69-CB78-F446FD7BDD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E2CD0E-1AF0-CF7E-A8E3-40628D32F12A}"/>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1455693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1A0D9-6E07-7076-C750-48B0D74482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B0D8EF7-61CA-B8A3-90F4-C54302EBCD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A497A96-756E-45AA-D518-6F3AEA620F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6CD05E-99B7-A98B-3205-5037FBD510CF}"/>
              </a:ext>
            </a:extLst>
          </p:cNvPr>
          <p:cNvSpPr>
            <a:spLocks noGrp="1"/>
          </p:cNvSpPr>
          <p:nvPr>
            <p:ph type="dt" sz="half" idx="10"/>
          </p:nvPr>
        </p:nvSpPr>
        <p:spPr/>
        <p:txBody>
          <a:bodyPr/>
          <a:lstStyle/>
          <a:p>
            <a:fld id="{982E0964-15FC-44FD-815E-86EAAA578B7F}" type="datetimeFigureOut">
              <a:rPr lang="en-US" smtClean="0"/>
              <a:t>12/5/2024</a:t>
            </a:fld>
            <a:endParaRPr lang="en-US"/>
          </a:p>
        </p:txBody>
      </p:sp>
      <p:sp>
        <p:nvSpPr>
          <p:cNvPr id="6" name="Footer Placeholder 5">
            <a:extLst>
              <a:ext uri="{FF2B5EF4-FFF2-40B4-BE49-F238E27FC236}">
                <a16:creationId xmlns:a16="http://schemas.microsoft.com/office/drawing/2014/main" id="{689928F0-8A9E-4902-E830-501C93F2CB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82A6A3-94AD-F5B8-D4D9-FD6535224CE4}"/>
              </a:ext>
            </a:extLst>
          </p:cNvPr>
          <p:cNvSpPr>
            <a:spLocks noGrp="1"/>
          </p:cNvSpPr>
          <p:nvPr>
            <p:ph type="sldNum" sz="quarter" idx="12"/>
          </p:nvPr>
        </p:nvSpPr>
        <p:spPr/>
        <p:txBody>
          <a:bodyPr/>
          <a:lstStyle/>
          <a:p>
            <a:fld id="{9FDD46BF-2AC9-4065-A21C-0AABB05AA551}" type="slidenum">
              <a:rPr lang="en-US" smtClean="0"/>
              <a:t>‹#›</a:t>
            </a:fld>
            <a:endParaRPr lang="en-US"/>
          </a:p>
        </p:txBody>
      </p:sp>
    </p:spTree>
    <p:extLst>
      <p:ext uri="{BB962C8B-B14F-4D97-AF65-F5344CB8AC3E}">
        <p14:creationId xmlns:p14="http://schemas.microsoft.com/office/powerpoint/2010/main" val="1785167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42FE71-5E72-4AD5-9083-22D994A93F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271AFAF-EFDA-7F55-55FE-EAB3BE89CF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17A905-9608-FFAD-20CF-FA803F0EC0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2E0964-15FC-44FD-815E-86EAAA578B7F}" type="datetimeFigureOut">
              <a:rPr lang="en-US" smtClean="0"/>
              <a:t>12/5/2024</a:t>
            </a:fld>
            <a:endParaRPr lang="en-US"/>
          </a:p>
        </p:txBody>
      </p:sp>
      <p:sp>
        <p:nvSpPr>
          <p:cNvPr id="5" name="Footer Placeholder 4">
            <a:extLst>
              <a:ext uri="{FF2B5EF4-FFF2-40B4-BE49-F238E27FC236}">
                <a16:creationId xmlns:a16="http://schemas.microsoft.com/office/drawing/2014/main" id="{BA8F0478-57C9-AC0F-817C-1D1AC036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4F74AF8-B471-35B0-8B6B-DBE6AC474B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DD46BF-2AC9-4065-A21C-0AABB05AA551}" type="slidenum">
              <a:rPr lang="en-US" smtClean="0"/>
              <a:t>‹#›</a:t>
            </a:fld>
            <a:endParaRPr lang="en-US"/>
          </a:p>
        </p:txBody>
      </p:sp>
    </p:spTree>
    <p:extLst>
      <p:ext uri="{BB962C8B-B14F-4D97-AF65-F5344CB8AC3E}">
        <p14:creationId xmlns:p14="http://schemas.microsoft.com/office/powerpoint/2010/main" val="4013482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mileva.Radonjic@okstate.edu" TargetMode="External"/><Relationship Id="rId13" Type="http://schemas.openxmlformats.org/officeDocument/2006/relationships/image" Target="../media/image7.png"/><Relationship Id="rId3" Type="http://schemas.openxmlformats.org/officeDocument/2006/relationships/image" Target="../media/image1.emf"/><Relationship Id="rId7" Type="http://schemas.openxmlformats.org/officeDocument/2006/relationships/hyperlink" Target="mailto:abriel.Awejori@okstate.edu" TargetMode="External"/><Relationship Id="rId12"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2.xml"/><Relationship Id="rId11" Type="http://schemas.openxmlformats.org/officeDocument/2006/relationships/image" Target="../media/image5.emf"/><Relationship Id="rId5" Type="http://schemas.openxmlformats.org/officeDocument/2006/relationships/chart" Target="../charts/chart1.xml"/><Relationship Id="rId10" Type="http://schemas.openxmlformats.org/officeDocument/2006/relationships/image" Target="../media/image4.png"/><Relationship Id="rId4" Type="http://schemas.openxmlformats.org/officeDocument/2006/relationships/image" Target="../media/image2.emf"/><Relationship Id="rId9" Type="http://schemas.openxmlformats.org/officeDocument/2006/relationships/image" Target="../media/image3.PNG"/><Relationship Id="rId1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doi.org/10.1021/acs.energyfuels.2c0173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1" name="Group 150">
            <a:extLst>
              <a:ext uri="{FF2B5EF4-FFF2-40B4-BE49-F238E27FC236}">
                <a16:creationId xmlns:a16="http://schemas.microsoft.com/office/drawing/2014/main" id="{E0E4EC67-5644-F940-E16A-22AC9C395595}"/>
              </a:ext>
            </a:extLst>
          </p:cNvPr>
          <p:cNvGrpSpPr/>
          <p:nvPr/>
        </p:nvGrpSpPr>
        <p:grpSpPr>
          <a:xfrm>
            <a:off x="4513691" y="1303331"/>
            <a:ext cx="1836252" cy="1534845"/>
            <a:chOff x="0" y="0"/>
            <a:chExt cx="5388610" cy="4144010"/>
          </a:xfrm>
        </p:grpSpPr>
        <p:pic>
          <p:nvPicPr>
            <p:cNvPr id="152" name="Picture 151">
              <a:extLst>
                <a:ext uri="{FF2B5EF4-FFF2-40B4-BE49-F238E27FC236}">
                  <a16:creationId xmlns:a16="http://schemas.microsoft.com/office/drawing/2014/main" id="{65FC56E0-7038-92F5-4BEB-87A47584CB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88610" cy="4144010"/>
            </a:xfrm>
            <a:prstGeom prst="rect">
              <a:avLst/>
            </a:prstGeom>
          </p:spPr>
        </p:pic>
        <p:sp>
          <p:nvSpPr>
            <p:cNvPr id="153" name="Rectangle 152">
              <a:extLst>
                <a:ext uri="{FF2B5EF4-FFF2-40B4-BE49-F238E27FC236}">
                  <a16:creationId xmlns:a16="http://schemas.microsoft.com/office/drawing/2014/main" id="{FCA3D0C3-A355-79B5-92BE-BD4E49A01BC0}"/>
                </a:ext>
              </a:extLst>
            </p:cNvPr>
            <p:cNvSpPr/>
            <p:nvPr/>
          </p:nvSpPr>
          <p:spPr>
            <a:xfrm>
              <a:off x="982088" y="719442"/>
              <a:ext cx="875030" cy="272225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4" name="Rectangle 153">
              <a:extLst>
                <a:ext uri="{FF2B5EF4-FFF2-40B4-BE49-F238E27FC236}">
                  <a16:creationId xmlns:a16="http://schemas.microsoft.com/office/drawing/2014/main" id="{553573B2-E275-2754-CB1E-42C6BADC5F7E}"/>
                </a:ext>
              </a:extLst>
            </p:cNvPr>
            <p:cNvSpPr/>
            <p:nvPr/>
          </p:nvSpPr>
          <p:spPr>
            <a:xfrm>
              <a:off x="1906216" y="709714"/>
              <a:ext cx="875030" cy="272225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5" name="Rectangle 154">
              <a:extLst>
                <a:ext uri="{FF2B5EF4-FFF2-40B4-BE49-F238E27FC236}">
                  <a16:creationId xmlns:a16="http://schemas.microsoft.com/office/drawing/2014/main" id="{B4692850-A402-D5C5-923F-3BCBCEA82440}"/>
                </a:ext>
              </a:extLst>
            </p:cNvPr>
            <p:cNvSpPr/>
            <p:nvPr/>
          </p:nvSpPr>
          <p:spPr>
            <a:xfrm>
              <a:off x="2781705" y="709714"/>
              <a:ext cx="875030" cy="272225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6" name="Rectangle 155">
              <a:extLst>
                <a:ext uri="{FF2B5EF4-FFF2-40B4-BE49-F238E27FC236}">
                  <a16:creationId xmlns:a16="http://schemas.microsoft.com/office/drawing/2014/main" id="{745DC03D-1FFA-AC10-15BE-BC7064FDB608}"/>
                </a:ext>
              </a:extLst>
            </p:cNvPr>
            <p:cNvSpPr/>
            <p:nvPr/>
          </p:nvSpPr>
          <p:spPr>
            <a:xfrm>
              <a:off x="3705833" y="709714"/>
              <a:ext cx="875030" cy="272225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 name="TextBox 4">
            <a:extLst>
              <a:ext uri="{FF2B5EF4-FFF2-40B4-BE49-F238E27FC236}">
                <a16:creationId xmlns:a16="http://schemas.microsoft.com/office/drawing/2014/main" id="{49EACAAF-E2CA-4730-8765-FB63C54327E7}"/>
              </a:ext>
            </a:extLst>
          </p:cNvPr>
          <p:cNvSpPr txBox="1"/>
          <p:nvPr/>
        </p:nvSpPr>
        <p:spPr>
          <a:xfrm>
            <a:off x="1300976" y="97874"/>
            <a:ext cx="9761299" cy="1246495"/>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Hydraulic Fracturing Induced Geochemical Evolution of Caney Shale</a:t>
            </a:r>
            <a:endParaRPr lang="en-IN" sz="1600" b="1" dirty="0">
              <a:latin typeface="Times New Roman" panose="02020603050405020304" pitchFamily="18" charset="0"/>
              <a:cs typeface="Times New Roman" panose="02020603050405020304" pitchFamily="18" charset="0"/>
            </a:endParaRPr>
          </a:p>
          <a:p>
            <a:pPr algn="ctr"/>
            <a:r>
              <a:rPr lang="en-IN" sz="1000" dirty="0">
                <a:latin typeface="Times New Roman" panose="02020603050405020304" pitchFamily="18" charset="0"/>
                <a:cs typeface="Times New Roman" panose="02020603050405020304" pitchFamily="18" charset="0"/>
              </a:rPr>
              <a:t>Gabriel Awejori</a:t>
            </a:r>
            <a:r>
              <a:rPr lang="en-IN" sz="1000" baseline="30000" dirty="0">
                <a:latin typeface="Times New Roman" panose="02020603050405020304" pitchFamily="18" charset="0"/>
                <a:cs typeface="Times New Roman" panose="02020603050405020304" pitchFamily="18" charset="0"/>
              </a:rPr>
              <a:t>1</a:t>
            </a:r>
            <a:r>
              <a:rPr lang="en-IN" sz="1000" dirty="0">
                <a:latin typeface="Times New Roman" panose="02020603050405020304" pitchFamily="18" charset="0"/>
                <a:cs typeface="Times New Roman" panose="02020603050405020304" pitchFamily="18" charset="0"/>
              </a:rPr>
              <a:t>, Wenming Dong</a:t>
            </a:r>
            <a:r>
              <a:rPr lang="en-IN" sz="1000" baseline="30000" dirty="0">
                <a:latin typeface="Times New Roman" panose="02020603050405020304" pitchFamily="18" charset="0"/>
                <a:cs typeface="Times New Roman" panose="02020603050405020304" pitchFamily="18" charset="0"/>
              </a:rPr>
              <a:t>3</a:t>
            </a:r>
            <a:r>
              <a:rPr lang="en-IN" sz="1000" dirty="0">
                <a:latin typeface="Times New Roman" panose="02020603050405020304" pitchFamily="18" charset="0"/>
                <a:cs typeface="Times New Roman" panose="02020603050405020304" pitchFamily="18" charset="0"/>
              </a:rPr>
              <a:t>, Fengyang Xiong</a:t>
            </a:r>
            <a:r>
              <a:rPr lang="en-IN" sz="1000" baseline="30000" dirty="0">
                <a:latin typeface="Times New Roman" panose="02020603050405020304" pitchFamily="18" charset="0"/>
                <a:cs typeface="Times New Roman" panose="02020603050405020304" pitchFamily="18" charset="0"/>
              </a:rPr>
              <a:t>1</a:t>
            </a:r>
            <a:r>
              <a:rPr lang="en-IN" sz="1000" dirty="0">
                <a:latin typeface="Times New Roman" panose="02020603050405020304" pitchFamily="18" charset="0"/>
                <a:cs typeface="Times New Roman" panose="02020603050405020304" pitchFamily="18" charset="0"/>
              </a:rPr>
              <a:t>, Mileva Radonjic</a:t>
            </a:r>
            <a:r>
              <a:rPr lang="en-IN" sz="1000" baseline="30000" dirty="0">
                <a:latin typeface="Times New Roman" panose="02020603050405020304" pitchFamily="18" charset="0"/>
                <a:cs typeface="Times New Roman" panose="02020603050405020304" pitchFamily="18" charset="0"/>
              </a:rPr>
              <a:t>1,2</a:t>
            </a:r>
            <a:endParaRPr lang="en-IN" sz="1000" dirty="0">
              <a:latin typeface="Times New Roman" panose="02020603050405020304" pitchFamily="18" charset="0"/>
              <a:cs typeface="Times New Roman" panose="02020603050405020304" pitchFamily="18" charset="0"/>
            </a:endParaRPr>
          </a:p>
          <a:p>
            <a:pPr algn="ctr"/>
            <a:r>
              <a:rPr lang="en-IN" sz="900" baseline="30000" dirty="0">
                <a:latin typeface="Times New Roman" panose="02020603050405020304" pitchFamily="18" charset="0"/>
                <a:cs typeface="Times New Roman" panose="02020603050405020304" pitchFamily="18" charset="0"/>
              </a:rPr>
              <a:t>1</a:t>
            </a:r>
            <a:r>
              <a:rPr lang="en-IN" sz="900" dirty="0">
                <a:latin typeface="Times New Roman" panose="02020603050405020304" pitchFamily="18" charset="0"/>
                <a:cs typeface="Times New Roman" panose="02020603050405020304" pitchFamily="18" charset="0"/>
              </a:rPr>
              <a:t>Petroleum Program, School of Chemical Engineering, College of Engineering Architecture and Technology, Oklahoma State University, Stillwater, OK, 74078</a:t>
            </a:r>
          </a:p>
          <a:p>
            <a:pPr algn="ctr"/>
            <a:r>
              <a:rPr lang="en-IN" sz="900" baseline="30000" dirty="0">
                <a:latin typeface="Times New Roman" panose="02020603050405020304" pitchFamily="18" charset="0"/>
                <a:cs typeface="Times New Roman" panose="02020603050405020304" pitchFamily="18" charset="0"/>
              </a:rPr>
              <a:t>2</a:t>
            </a:r>
            <a:r>
              <a:rPr lang="en-IN" sz="900" dirty="0">
                <a:latin typeface="Times New Roman" panose="02020603050405020304" pitchFamily="18" charset="0"/>
                <a:cs typeface="Times New Roman" panose="02020603050405020304" pitchFamily="18" charset="0"/>
              </a:rPr>
              <a:t>Boone Pickens School of Geology, Oklahoma State University, Stillwater, OK, 74078</a:t>
            </a:r>
          </a:p>
          <a:p>
            <a:pPr algn="ctr"/>
            <a:r>
              <a:rPr lang="en-IN" sz="900" baseline="30000" dirty="0">
                <a:latin typeface="Times New Roman" panose="02020603050405020304" pitchFamily="18" charset="0"/>
                <a:cs typeface="Times New Roman" panose="02020603050405020304" pitchFamily="18" charset="0"/>
              </a:rPr>
              <a:t>3</a:t>
            </a:r>
            <a:r>
              <a:rPr lang="en-IN" sz="900" dirty="0">
                <a:latin typeface="Times New Roman" panose="02020603050405020304" pitchFamily="18" charset="0"/>
                <a:cs typeface="Times New Roman" panose="02020603050405020304" pitchFamily="18" charset="0"/>
              </a:rPr>
              <a:t>Energy Geosciences Division, Lawrence Berkeley National Laboratory, Berkeley, CA, 94720</a:t>
            </a:r>
          </a:p>
          <a:p>
            <a:endParaRPr lang="en-IN" sz="1400" b="1" dirty="0"/>
          </a:p>
        </p:txBody>
      </p:sp>
      <p:grpSp>
        <p:nvGrpSpPr>
          <p:cNvPr id="13" name="Group 12">
            <a:extLst>
              <a:ext uri="{FF2B5EF4-FFF2-40B4-BE49-F238E27FC236}">
                <a16:creationId xmlns:a16="http://schemas.microsoft.com/office/drawing/2014/main" id="{47B1C0FE-C0CD-47BE-BFD8-484F60BDC2A9}"/>
              </a:ext>
            </a:extLst>
          </p:cNvPr>
          <p:cNvGrpSpPr/>
          <p:nvPr/>
        </p:nvGrpSpPr>
        <p:grpSpPr>
          <a:xfrm>
            <a:off x="328150" y="1117731"/>
            <a:ext cx="4111342" cy="3255471"/>
            <a:chOff x="64367" y="12022004"/>
            <a:chExt cx="27317551" cy="4715957"/>
          </a:xfrm>
        </p:grpSpPr>
        <p:grpSp>
          <p:nvGrpSpPr>
            <p:cNvPr id="19" name="组合 145">
              <a:extLst>
                <a:ext uri="{FF2B5EF4-FFF2-40B4-BE49-F238E27FC236}">
                  <a16:creationId xmlns:a16="http://schemas.microsoft.com/office/drawing/2014/main" id="{16730B90-9F47-45C0-92E6-AB4A56A818C1}"/>
                </a:ext>
              </a:extLst>
            </p:cNvPr>
            <p:cNvGrpSpPr/>
            <p:nvPr/>
          </p:nvGrpSpPr>
          <p:grpSpPr>
            <a:xfrm>
              <a:off x="64367" y="12022004"/>
              <a:ext cx="27317551" cy="4586380"/>
              <a:chOff x="883329" y="6969534"/>
              <a:chExt cx="32059736" cy="9476350"/>
            </a:xfrm>
          </p:grpSpPr>
          <p:sp>
            <p:nvSpPr>
              <p:cNvPr id="21" name="Rectangle: Rounded Corners 16">
                <a:extLst>
                  <a:ext uri="{FF2B5EF4-FFF2-40B4-BE49-F238E27FC236}">
                    <a16:creationId xmlns:a16="http://schemas.microsoft.com/office/drawing/2014/main" id="{2C39B696-8135-4553-BA2F-B3267F81AB52}"/>
                  </a:ext>
                </a:extLst>
              </p:cNvPr>
              <p:cNvSpPr/>
              <p:nvPr/>
            </p:nvSpPr>
            <p:spPr>
              <a:xfrm>
                <a:off x="883329" y="6969534"/>
                <a:ext cx="32059736" cy="9476350"/>
              </a:xfrm>
              <a:prstGeom prst="roundRect">
                <a:avLst>
                  <a:gd name="adj" fmla="val 11320"/>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4558" indent="-44558">
                  <a:buFont typeface="Arial" panose="020B0604020202020204" pitchFamily="34" charset="0"/>
                  <a:buChar char="•"/>
                </a:pPr>
                <a:endParaRPr lang="en-US" sz="273" dirty="0">
                  <a:solidFill>
                    <a:schemeClr val="tx1"/>
                  </a:solidFill>
                </a:endParaRPr>
              </a:p>
            </p:txBody>
          </p:sp>
          <p:sp>
            <p:nvSpPr>
              <p:cNvPr id="22" name="Rectangle 9">
                <a:extLst>
                  <a:ext uri="{FF2B5EF4-FFF2-40B4-BE49-F238E27FC236}">
                    <a16:creationId xmlns:a16="http://schemas.microsoft.com/office/drawing/2014/main" id="{F7E86430-7066-4551-AE09-AFDE497B6E1C}"/>
                  </a:ext>
                </a:extLst>
              </p:cNvPr>
              <p:cNvSpPr/>
              <p:nvPr/>
            </p:nvSpPr>
            <p:spPr>
              <a:xfrm>
                <a:off x="12019717" y="7094035"/>
                <a:ext cx="9425674" cy="831868"/>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Introduction</a:t>
                </a:r>
              </a:p>
            </p:txBody>
          </p:sp>
        </p:grpSp>
        <p:sp>
          <p:nvSpPr>
            <p:cNvPr id="16" name="TextBox 1">
              <a:extLst>
                <a:ext uri="{FF2B5EF4-FFF2-40B4-BE49-F238E27FC236}">
                  <a16:creationId xmlns:a16="http://schemas.microsoft.com/office/drawing/2014/main" id="{8A37B705-FF1E-4AE6-9626-B85575765439}"/>
                </a:ext>
              </a:extLst>
            </p:cNvPr>
            <p:cNvSpPr txBox="1"/>
            <p:nvPr/>
          </p:nvSpPr>
          <p:spPr>
            <a:xfrm>
              <a:off x="285954" y="12324018"/>
              <a:ext cx="13407826" cy="4413943"/>
            </a:xfrm>
            <a:prstGeom prst="rect">
              <a:avLst/>
            </a:prstGeom>
            <a:noFill/>
            <a:ln w="38100">
              <a:noFill/>
            </a:ln>
          </p:spPr>
          <p:txBody>
            <a:bodyPr wrap="square" rtlCol="0">
              <a:spAutoFit/>
            </a:bodyPr>
            <a:lstStyle/>
            <a:p>
              <a:pPr algn="just"/>
              <a:r>
                <a:rPr lang="en-US" altLang="zh-CN" sz="600" b="1" u="sng" dirty="0">
                  <a:latin typeface="Times New Roman" panose="02020603050405020304" pitchFamily="18" charset="0"/>
                  <a:ea typeface="Cambria" panose="02040503050406030204" pitchFamily="18" charset="0"/>
                  <a:cs typeface="Times New Roman" panose="02020603050405020304" pitchFamily="18" charset="0"/>
                </a:rPr>
                <a:t>Research Problem</a:t>
              </a:r>
            </a:p>
            <a:p>
              <a:pPr algn="just"/>
              <a:endParaRPr lang="en-US" altLang="zh-CN" sz="300" u="sng"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Unconventional shale reservoirs hold substantial quantities of hydrocarbons in the US (~6 trillion barrels of oil), but ultra low permeability creates the need for hydraulic fracturing to access these hydrocarbons.</a:t>
              </a:r>
            </a:p>
            <a:p>
              <a:pPr marL="117475" indent="-117475" algn="just">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Permeability created from hydraulic fractures are short-lived due to adverse geochemical reactions which cause fracture closure.</a:t>
              </a:r>
            </a:p>
            <a:p>
              <a:pPr marL="117475" indent="-117475" algn="just">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Significant productivity declines are thus witnessed in hydraulically fractured shales after two (2) to five (5) years. </a:t>
              </a:r>
            </a:p>
            <a:p>
              <a:pPr marL="117475" indent="-117475" algn="just">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This research investigates the geochemical reactions in the subsurface using the Caney Shale in South-Central Oklahoma Oil Province (SCOOP) as case study.</a:t>
              </a:r>
            </a:p>
            <a:p>
              <a:pPr marL="95235" indent="-95235" algn="just">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algn="just"/>
              <a:r>
                <a:rPr lang="en-US" altLang="zh-CN" sz="600" b="1" u="sng" dirty="0">
                  <a:latin typeface="Times New Roman" panose="02020603050405020304" pitchFamily="18" charset="0"/>
                  <a:ea typeface="Cambria" panose="02040503050406030204" pitchFamily="18" charset="0"/>
                  <a:cs typeface="Times New Roman" panose="02020603050405020304" pitchFamily="18" charset="0"/>
                </a:rPr>
                <a:t>Objectives</a:t>
              </a:r>
            </a:p>
            <a:p>
              <a:pPr algn="just"/>
              <a:endParaRPr lang="en-US" altLang="zh-CN" sz="300" u="sng"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Clr>
                  <a:schemeClr val="accent1"/>
                </a:buClr>
                <a:buFont typeface="Arial" panose="020B0604020202020204" pitchFamily="34" charset="0"/>
                <a:buChar char="•"/>
                <a:tabLst>
                  <a:tab pos="0" algn="l"/>
                </a:tabLst>
              </a:pPr>
              <a:r>
                <a:rPr lang="en-US" sz="600" dirty="0">
                  <a:latin typeface="Times New Roman" panose="02020603050405020304" pitchFamily="18" charset="0"/>
                  <a:ea typeface="Cambria" panose="02040503050406030204" pitchFamily="18" charset="0"/>
                  <a:cs typeface="Times New Roman" panose="02020603050405020304" pitchFamily="18" charset="0"/>
                </a:rPr>
                <a:t>To evaluate chemical and mineralogical composition of Caney Formation.</a:t>
              </a:r>
            </a:p>
            <a:p>
              <a:pPr marL="117475" indent="-117475" algn="just">
                <a:buClr>
                  <a:schemeClr val="accent1"/>
                </a:buClr>
                <a:buFont typeface="Arial" panose="020B0604020202020204" pitchFamily="34" charset="0"/>
                <a:buChar char="•"/>
                <a:tabLst>
                  <a:tab pos="0" algn="l"/>
                </a:tabLst>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Clr>
                  <a:schemeClr val="accent1"/>
                </a:buClr>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To investigate geochemical response of the formation during and after hydraulic fracturing – mineral transformation and clay mineral responses.</a:t>
              </a:r>
            </a:p>
            <a:p>
              <a:pPr marL="117475" indent="-117475" algn="just">
                <a:buClr>
                  <a:schemeClr val="accent1"/>
                </a:buClr>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Clr>
                  <a:schemeClr val="accent1"/>
                </a:buClr>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To evaluate the impact of geochemical changes on permeability of reservoir</a:t>
              </a:r>
            </a:p>
            <a:p>
              <a:pPr marL="117475" indent="-117475" algn="just">
                <a:buClr>
                  <a:schemeClr val="accent1"/>
                </a:buClr>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algn="just"/>
              <a:endParaRPr lang="en-US" altLang="zh-CN" sz="600" u="sng" dirty="0">
                <a:latin typeface="Times New Roman" panose="02020603050405020304" pitchFamily="18" charset="0"/>
                <a:cs typeface="Times New Roman" panose="02020603050405020304" pitchFamily="18" charset="0"/>
              </a:endParaRPr>
            </a:p>
          </p:txBody>
        </p:sp>
      </p:grpSp>
      <p:sp>
        <p:nvSpPr>
          <p:cNvPr id="34" name="Rectangle: Rounded Corners 33">
            <a:extLst>
              <a:ext uri="{FF2B5EF4-FFF2-40B4-BE49-F238E27FC236}">
                <a16:creationId xmlns:a16="http://schemas.microsoft.com/office/drawing/2014/main" id="{04FDE43A-6BCD-44B0-ADC2-0547535C75CF}"/>
              </a:ext>
            </a:extLst>
          </p:cNvPr>
          <p:cNvSpPr/>
          <p:nvPr/>
        </p:nvSpPr>
        <p:spPr>
          <a:xfrm>
            <a:off x="8354428" y="5512748"/>
            <a:ext cx="3529152" cy="1192038"/>
          </a:xfrm>
          <a:prstGeom prst="roundRect">
            <a:avLst/>
          </a:prstGeom>
          <a:ln w="38100">
            <a:solidFill>
              <a:srgbClr val="002060"/>
            </a:solidFill>
          </a:ln>
        </p:spPr>
        <p:style>
          <a:lnRef idx="2">
            <a:schemeClr val="accent2"/>
          </a:lnRef>
          <a:fillRef idx="1">
            <a:schemeClr val="lt1"/>
          </a:fillRef>
          <a:effectRef idx="0">
            <a:schemeClr val="accent2"/>
          </a:effectRef>
          <a:fontRef idx="minor">
            <a:schemeClr val="dk1"/>
          </a:fontRef>
        </p:style>
        <p:txBody>
          <a:bodyPr rtlCol="0" anchor="ctr"/>
          <a:lstStyle/>
          <a:p>
            <a:pPr marL="59522" indent="-59522">
              <a:buFont typeface="Arial" panose="020B0604020202020204" pitchFamily="34" charset="0"/>
              <a:buChar char="•"/>
            </a:pPr>
            <a:endParaRPr lang="en-US" sz="542" dirty="0">
              <a:latin typeface="Times New Roman" panose="02020603050405020304" pitchFamily="18" charset="0"/>
              <a:cs typeface="Times New Roman" panose="02020603050405020304" pitchFamily="18" charset="0"/>
            </a:endParaRPr>
          </a:p>
          <a:p>
            <a:pPr marL="59522" indent="-59522" algn="just">
              <a:buFont typeface="Arial" panose="020B0604020202020204" pitchFamily="34" charset="0"/>
              <a:buChar char="•"/>
            </a:pPr>
            <a:endParaRPr lang="en-US" sz="542" dirty="0">
              <a:latin typeface="Times New Roman" panose="02020603050405020304" pitchFamily="18" charset="0"/>
              <a:cs typeface="Times New Roman" panose="02020603050405020304" pitchFamily="18" charset="0"/>
            </a:endParaRPr>
          </a:p>
        </p:txBody>
      </p:sp>
      <p:grpSp>
        <p:nvGrpSpPr>
          <p:cNvPr id="115" name="组合 145">
            <a:extLst>
              <a:ext uri="{FF2B5EF4-FFF2-40B4-BE49-F238E27FC236}">
                <a16:creationId xmlns:a16="http://schemas.microsoft.com/office/drawing/2014/main" id="{16730B90-9F47-45C0-92E6-AB4A56A818C1}"/>
              </a:ext>
            </a:extLst>
          </p:cNvPr>
          <p:cNvGrpSpPr/>
          <p:nvPr/>
        </p:nvGrpSpPr>
        <p:grpSpPr>
          <a:xfrm>
            <a:off x="4482109" y="1144468"/>
            <a:ext cx="3804497" cy="5547997"/>
            <a:chOff x="-73299" y="6969534"/>
            <a:chExt cx="32852445" cy="8348828"/>
          </a:xfrm>
        </p:grpSpPr>
        <p:sp>
          <p:nvSpPr>
            <p:cNvPr id="117" name="Rectangle: Rounded Corners 16">
              <a:extLst>
                <a:ext uri="{FF2B5EF4-FFF2-40B4-BE49-F238E27FC236}">
                  <a16:creationId xmlns:a16="http://schemas.microsoft.com/office/drawing/2014/main" id="{2C39B696-8135-4553-BA2F-B3267F81AB52}"/>
                </a:ext>
              </a:extLst>
            </p:cNvPr>
            <p:cNvSpPr/>
            <p:nvPr/>
          </p:nvSpPr>
          <p:spPr>
            <a:xfrm>
              <a:off x="-73299" y="6969534"/>
              <a:ext cx="32852445" cy="8348828"/>
            </a:xfrm>
            <a:prstGeom prst="roundRect">
              <a:avLst>
                <a:gd name="adj" fmla="val 5134"/>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4558" indent="-44558">
                <a:buFont typeface="Arial" panose="020B0604020202020204" pitchFamily="34" charset="0"/>
                <a:buChar char="•"/>
              </a:pPr>
              <a:endParaRPr lang="en-US" sz="273" dirty="0">
                <a:solidFill>
                  <a:schemeClr val="tx1"/>
                </a:solidFill>
              </a:endParaRPr>
            </a:p>
          </p:txBody>
        </p:sp>
        <p:sp>
          <p:nvSpPr>
            <p:cNvPr id="118" name="Rectangle 9">
              <a:extLst>
                <a:ext uri="{FF2B5EF4-FFF2-40B4-BE49-F238E27FC236}">
                  <a16:creationId xmlns:a16="http://schemas.microsoft.com/office/drawing/2014/main" id="{F7E86430-7066-4551-AE09-AFDE497B6E1C}"/>
                </a:ext>
              </a:extLst>
            </p:cNvPr>
            <p:cNvSpPr/>
            <p:nvPr/>
          </p:nvSpPr>
          <p:spPr>
            <a:xfrm>
              <a:off x="10565202" y="6998525"/>
              <a:ext cx="12072776" cy="343659"/>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Results</a:t>
              </a:r>
            </a:p>
          </p:txBody>
        </p:sp>
      </p:grpSp>
      <p:grpSp>
        <p:nvGrpSpPr>
          <p:cNvPr id="120" name="组合 145">
            <a:extLst>
              <a:ext uri="{FF2B5EF4-FFF2-40B4-BE49-F238E27FC236}">
                <a16:creationId xmlns:a16="http://schemas.microsoft.com/office/drawing/2014/main" id="{16730B90-9F47-45C0-92E6-AB4A56A818C1}"/>
              </a:ext>
            </a:extLst>
          </p:cNvPr>
          <p:cNvGrpSpPr/>
          <p:nvPr/>
        </p:nvGrpSpPr>
        <p:grpSpPr>
          <a:xfrm>
            <a:off x="8335775" y="1159326"/>
            <a:ext cx="3541252" cy="1986384"/>
            <a:chOff x="883321" y="6857591"/>
            <a:chExt cx="31843267" cy="14034290"/>
          </a:xfrm>
        </p:grpSpPr>
        <p:sp>
          <p:nvSpPr>
            <p:cNvPr id="122" name="Rectangle: Rounded Corners 16">
              <a:extLst>
                <a:ext uri="{FF2B5EF4-FFF2-40B4-BE49-F238E27FC236}">
                  <a16:creationId xmlns:a16="http://schemas.microsoft.com/office/drawing/2014/main" id="{2C39B696-8135-4553-BA2F-B3267F81AB52}"/>
                </a:ext>
              </a:extLst>
            </p:cNvPr>
            <p:cNvSpPr/>
            <p:nvPr/>
          </p:nvSpPr>
          <p:spPr>
            <a:xfrm>
              <a:off x="883321" y="6969533"/>
              <a:ext cx="31843267" cy="13922348"/>
            </a:xfrm>
            <a:prstGeom prst="roundRect">
              <a:avLst>
                <a:gd name="adj" fmla="val 11320"/>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4558" indent="-44558">
                <a:buFont typeface="Arial" panose="020B0604020202020204" pitchFamily="34" charset="0"/>
                <a:buChar char="•"/>
              </a:pPr>
              <a:endParaRPr lang="en-US" sz="273" dirty="0">
                <a:solidFill>
                  <a:schemeClr val="tx1"/>
                </a:solidFill>
              </a:endParaRPr>
            </a:p>
          </p:txBody>
        </p:sp>
        <p:sp>
          <p:nvSpPr>
            <p:cNvPr id="123" name="Rectangle 9">
              <a:extLst>
                <a:ext uri="{FF2B5EF4-FFF2-40B4-BE49-F238E27FC236}">
                  <a16:creationId xmlns:a16="http://schemas.microsoft.com/office/drawing/2014/main" id="{F7E86430-7066-4551-AE09-AFDE497B6E1C}"/>
                </a:ext>
              </a:extLst>
            </p:cNvPr>
            <p:cNvSpPr/>
            <p:nvPr/>
          </p:nvSpPr>
          <p:spPr>
            <a:xfrm>
              <a:off x="12402676" y="6857591"/>
              <a:ext cx="9046563" cy="1630885"/>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Discussions</a:t>
              </a:r>
            </a:p>
          </p:txBody>
        </p:sp>
      </p:grpSp>
      <p:sp>
        <p:nvSpPr>
          <p:cNvPr id="135" name="Rectangle: Rounded Corners 36">
            <a:extLst>
              <a:ext uri="{FF2B5EF4-FFF2-40B4-BE49-F238E27FC236}">
                <a16:creationId xmlns:a16="http://schemas.microsoft.com/office/drawing/2014/main" id="{4812144F-BB88-49EE-B5EF-1B35704C18B3}"/>
              </a:ext>
            </a:extLst>
          </p:cNvPr>
          <p:cNvSpPr/>
          <p:nvPr/>
        </p:nvSpPr>
        <p:spPr>
          <a:xfrm>
            <a:off x="8356132" y="4715802"/>
            <a:ext cx="3517344" cy="731512"/>
          </a:xfrm>
          <a:prstGeom prst="roundRect">
            <a:avLst>
              <a:gd name="adj" fmla="val 10806"/>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algn="ctr">
              <a:lnSpc>
                <a:spcPct val="150000"/>
              </a:lnSpc>
            </a:pPr>
            <a:endParaRPr lang="en-US" sz="375" dirty="0">
              <a:solidFill>
                <a:schemeClr val="tx1"/>
              </a:solidFill>
              <a:latin typeface="Times New Roman" panose="02020603050405020304" pitchFamily="18" charset="0"/>
              <a:cs typeface="Times New Roman" panose="02020603050405020304" pitchFamily="18" charset="0"/>
            </a:endParaRPr>
          </a:p>
        </p:txBody>
      </p:sp>
      <p:sp>
        <p:nvSpPr>
          <p:cNvPr id="76" name="Rectangle: Rounded Corners 16">
            <a:extLst>
              <a:ext uri="{FF2B5EF4-FFF2-40B4-BE49-F238E27FC236}">
                <a16:creationId xmlns:a16="http://schemas.microsoft.com/office/drawing/2014/main" id="{2C39B696-8135-4553-BA2F-B3267F81AB52}"/>
              </a:ext>
            </a:extLst>
          </p:cNvPr>
          <p:cNvSpPr/>
          <p:nvPr/>
        </p:nvSpPr>
        <p:spPr>
          <a:xfrm>
            <a:off x="8335775" y="3190823"/>
            <a:ext cx="3547804" cy="1473502"/>
          </a:xfrm>
          <a:prstGeom prst="roundRect">
            <a:avLst>
              <a:gd name="adj" fmla="val 11320"/>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4558" indent="-44558">
              <a:buFont typeface="Arial" panose="020B0604020202020204" pitchFamily="34" charset="0"/>
              <a:buChar char="•"/>
            </a:pPr>
            <a:endParaRPr lang="en-US" sz="273" dirty="0">
              <a:solidFill>
                <a:schemeClr val="tx1"/>
              </a:solidFill>
            </a:endParaRPr>
          </a:p>
        </p:txBody>
      </p:sp>
      <p:sp>
        <p:nvSpPr>
          <p:cNvPr id="81" name="Rectangle 9">
            <a:extLst>
              <a:ext uri="{FF2B5EF4-FFF2-40B4-BE49-F238E27FC236}">
                <a16:creationId xmlns:a16="http://schemas.microsoft.com/office/drawing/2014/main" id="{F7E86430-7066-4551-AE09-AFDE497B6E1C}"/>
              </a:ext>
            </a:extLst>
          </p:cNvPr>
          <p:cNvSpPr/>
          <p:nvPr/>
        </p:nvSpPr>
        <p:spPr>
          <a:xfrm>
            <a:off x="9243576" y="3204581"/>
            <a:ext cx="1706121" cy="230832"/>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Conclusions</a:t>
            </a:r>
          </a:p>
        </p:txBody>
      </p:sp>
      <p:cxnSp>
        <p:nvCxnSpPr>
          <p:cNvPr id="197" name="Straight Arrow Connector 196"/>
          <p:cNvCxnSpPr/>
          <p:nvPr/>
        </p:nvCxnSpPr>
        <p:spPr>
          <a:xfrm flipH="1">
            <a:off x="8810272" y="2598221"/>
            <a:ext cx="67297" cy="537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a:xfrm flipH="1">
            <a:off x="8843921" y="2626882"/>
            <a:ext cx="49179" cy="4012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p:nvPr/>
        </p:nvCxnSpPr>
        <p:spPr>
          <a:xfrm>
            <a:off x="8909320" y="2629971"/>
            <a:ext cx="15501" cy="646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p:nvPr/>
        </p:nvCxnSpPr>
        <p:spPr>
          <a:xfrm>
            <a:off x="8949116" y="2625348"/>
            <a:ext cx="54559" cy="9332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09" name="Rectangle 9">
            <a:extLst>
              <a:ext uri="{FF2B5EF4-FFF2-40B4-BE49-F238E27FC236}">
                <a16:creationId xmlns:a16="http://schemas.microsoft.com/office/drawing/2014/main" id="{F7E86430-7066-4551-AE09-AFDE497B6E1C}"/>
              </a:ext>
            </a:extLst>
          </p:cNvPr>
          <p:cNvSpPr/>
          <p:nvPr/>
        </p:nvSpPr>
        <p:spPr>
          <a:xfrm>
            <a:off x="9743017" y="5491640"/>
            <a:ext cx="881920" cy="230832"/>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References</a:t>
            </a:r>
          </a:p>
        </p:txBody>
      </p:sp>
      <p:sp>
        <p:nvSpPr>
          <p:cNvPr id="214" name="Rectangle 9">
            <a:extLst>
              <a:ext uri="{FF2B5EF4-FFF2-40B4-BE49-F238E27FC236}">
                <a16:creationId xmlns:a16="http://schemas.microsoft.com/office/drawing/2014/main" id="{F7E86430-7066-4551-AE09-AFDE497B6E1C}"/>
              </a:ext>
            </a:extLst>
          </p:cNvPr>
          <p:cNvSpPr/>
          <p:nvPr/>
        </p:nvSpPr>
        <p:spPr>
          <a:xfrm>
            <a:off x="1499265" y="4356334"/>
            <a:ext cx="1706121" cy="230832"/>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Materials and Methodology</a:t>
            </a:r>
          </a:p>
        </p:txBody>
      </p:sp>
      <p:sp>
        <p:nvSpPr>
          <p:cNvPr id="72" name="Rectangle: Rounded Corners 71">
            <a:extLst>
              <a:ext uri="{FF2B5EF4-FFF2-40B4-BE49-F238E27FC236}">
                <a16:creationId xmlns:a16="http://schemas.microsoft.com/office/drawing/2014/main" id="{4F0EF7D7-9D4D-71EA-F2D5-1228F630255D}"/>
              </a:ext>
            </a:extLst>
          </p:cNvPr>
          <p:cNvSpPr/>
          <p:nvPr/>
        </p:nvSpPr>
        <p:spPr>
          <a:xfrm>
            <a:off x="332506" y="4356334"/>
            <a:ext cx="4106985" cy="2318721"/>
          </a:xfrm>
          <a:prstGeom prst="roundRect">
            <a:avLst>
              <a:gd name="adj" fmla="val 6914"/>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500" dirty="0">
              <a:solidFill>
                <a:schemeClr val="tx1"/>
              </a:solidFill>
            </a:endParaRPr>
          </a:p>
          <a:p>
            <a:pPr algn="just"/>
            <a:endParaRPr lang="en-IN" sz="625" dirty="0">
              <a:solidFill>
                <a:schemeClr val="tx1"/>
              </a:solidFill>
            </a:endParaRPr>
          </a:p>
          <a:p>
            <a:pPr algn="just"/>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endParaRPr lang="en-IN" sz="625" dirty="0">
              <a:solidFill>
                <a:schemeClr val="tx1"/>
              </a:solidFill>
            </a:endParaRPr>
          </a:p>
          <a:p>
            <a:pPr algn="ctr"/>
            <a:endParaRPr lang="en-IN" sz="625" dirty="0">
              <a:solidFill>
                <a:schemeClr val="tx1"/>
              </a:solidFill>
            </a:endParaRPr>
          </a:p>
        </p:txBody>
      </p:sp>
      <p:sp>
        <p:nvSpPr>
          <p:cNvPr id="41" name="TextBox 40">
            <a:extLst>
              <a:ext uri="{FF2B5EF4-FFF2-40B4-BE49-F238E27FC236}">
                <a16:creationId xmlns:a16="http://schemas.microsoft.com/office/drawing/2014/main" id="{53FAE09E-67A9-DDCA-F58D-BCADC18553BE}"/>
              </a:ext>
            </a:extLst>
          </p:cNvPr>
          <p:cNvSpPr txBox="1"/>
          <p:nvPr/>
        </p:nvSpPr>
        <p:spPr>
          <a:xfrm>
            <a:off x="8363109" y="1331430"/>
            <a:ext cx="2355672" cy="1785104"/>
          </a:xfrm>
          <a:prstGeom prst="rect">
            <a:avLst/>
          </a:prstGeom>
          <a:noFill/>
        </p:spPr>
        <p:txBody>
          <a:bodyPr wrap="square">
            <a:spAutoFit/>
          </a:bodyPr>
          <a:lstStyle/>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Changes to mineralogical compositions of rocks have been observed following reaction with fluids.</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Mineralogical changes are the result of changing conditions due to the introduction of fluids which creates a disequilibrium to the original stability zone of minerals</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In this study, starting fluid pH is circumneutral thus reactions are moderate relative to reactions in which fluids are acidized.</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Pyrite breakdown and oxidation of iron (II) and sulfide to iron (III) and sulfate respectively was triggered by presence of dissolved oxygen in reaction fluid.</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Random breakdown of pyrite in rock samples create localized and transient pH drops that cause dissolution of carbonates and accelerate dissolution of feldspars and other minerals</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Dissolution of minerals increase ionic concentrations in fluids, thus precipitation of new minerals or transformation of unstable minerals</a:t>
            </a:r>
          </a:p>
        </p:txBody>
      </p:sp>
      <p:sp>
        <p:nvSpPr>
          <p:cNvPr id="45" name="TextBox 44">
            <a:extLst>
              <a:ext uri="{FF2B5EF4-FFF2-40B4-BE49-F238E27FC236}">
                <a16:creationId xmlns:a16="http://schemas.microsoft.com/office/drawing/2014/main" id="{614AF598-40FE-D9BE-698B-E46618D79C92}"/>
              </a:ext>
            </a:extLst>
          </p:cNvPr>
          <p:cNvSpPr txBox="1"/>
          <p:nvPr/>
        </p:nvSpPr>
        <p:spPr>
          <a:xfrm>
            <a:off x="8373851" y="3337092"/>
            <a:ext cx="3509728" cy="1437638"/>
          </a:xfrm>
          <a:prstGeom prst="rect">
            <a:avLst/>
          </a:prstGeom>
          <a:noFill/>
        </p:spPr>
        <p:txBody>
          <a:bodyPr wrap="square">
            <a:spAutoFit/>
          </a:bodyPr>
          <a:lstStyle/>
          <a:p>
            <a:pPr marL="171450" indent="-171450" algn="just">
              <a:buFont typeface="Arial" panose="020B0604020202020204" pitchFamily="34" charset="0"/>
              <a:buChar char="•"/>
            </a:pPr>
            <a:r>
              <a:rPr lang="en-US" sz="600" dirty="0">
                <a:latin typeface="Times New Roman" panose="02020603050405020304" pitchFamily="18" charset="0"/>
                <a:ea typeface="Calibri" panose="020F0502020204030204" pitchFamily="34" charset="0"/>
              </a:rPr>
              <a:t>Breakdown of minerals in formation is a continuous process in which the product of the breakdown of one mineral causes changes to other neighboring minerals</a:t>
            </a:r>
          </a:p>
          <a:p>
            <a:pPr marL="171450" indent="-171450"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Increasing illite compositions in sample with corresponding decrease in feldspar compositions signifies the transformation of feldspar to illite or the breakdown of feldspar and formation of illite</a:t>
            </a:r>
          </a:p>
          <a:p>
            <a:pPr marL="171450" indent="-171450"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High silica concentrations cannot be explained by dissolution from feldspar, clays and quartz, therefore presence of biogenic silica is postulated</a:t>
            </a:r>
          </a:p>
          <a:p>
            <a:pPr marL="171450" indent="-171450"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Aluminum, Magnesium and Iron elemental concentrations follow similar trends. They are taken out of solution at a fast rate. These ions are components of illite and may thus be used in the formation of clay minerals</a:t>
            </a:r>
          </a:p>
          <a:p>
            <a:pPr marL="171450" indent="-171450"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Formation of illite can introduce ductile characteristics on fracture walls and near fracture matrix that makes fractures more susceptible to closures. </a:t>
            </a:r>
          </a:p>
          <a:p>
            <a:pPr marL="95235" indent="-95235" algn="just">
              <a:buFont typeface="Arial" panose="020B0604020202020204" pitchFamily="34" charset="0"/>
              <a:buChar char="•"/>
            </a:pPr>
            <a:endParaRPr lang="en-US" sz="542" dirty="0">
              <a:latin typeface="Times New Roman" panose="02020603050405020304" pitchFamily="18" charset="0"/>
              <a:cs typeface="Times New Roman" panose="02020603050405020304" pitchFamily="18" charset="0"/>
            </a:endParaRPr>
          </a:p>
        </p:txBody>
      </p:sp>
      <p:sp>
        <p:nvSpPr>
          <p:cNvPr id="47" name="TextBox 46">
            <a:extLst>
              <a:ext uri="{FF2B5EF4-FFF2-40B4-BE49-F238E27FC236}">
                <a16:creationId xmlns:a16="http://schemas.microsoft.com/office/drawing/2014/main" id="{E71484B5-1E86-85CB-6267-47A37148F5EA}"/>
              </a:ext>
            </a:extLst>
          </p:cNvPr>
          <p:cNvSpPr txBox="1"/>
          <p:nvPr/>
        </p:nvSpPr>
        <p:spPr>
          <a:xfrm>
            <a:off x="9529300" y="4751296"/>
            <a:ext cx="1265193" cy="369332"/>
          </a:xfrm>
          <a:prstGeom prst="rect">
            <a:avLst/>
          </a:prstGeom>
          <a:noFill/>
        </p:spPr>
        <p:txBody>
          <a:bodyPr wrap="square">
            <a:spAutoFit/>
          </a:bodyPr>
          <a:lstStyle/>
          <a:p>
            <a:pPr algn="ctr"/>
            <a:r>
              <a:rPr lang="en-IN" sz="900" b="1" dirty="0">
                <a:latin typeface="Times New Roman" panose="02020603050405020304" pitchFamily="18" charset="0"/>
                <a:cs typeface="Times New Roman" panose="02020603050405020304" pitchFamily="18" charset="0"/>
              </a:rPr>
              <a:t>Acknowledgements</a:t>
            </a:r>
          </a:p>
          <a:p>
            <a:pPr algn="ctr"/>
            <a:endParaRPr lang="en-IN" sz="900" b="1" dirty="0">
              <a:latin typeface="Times New Roman" panose="02020603050405020304" pitchFamily="18" charset="0"/>
              <a:cs typeface="Times New Roman" panose="02020603050405020304" pitchFamily="18" charset="0"/>
            </a:endParaRPr>
          </a:p>
        </p:txBody>
      </p:sp>
      <p:sp>
        <p:nvSpPr>
          <p:cNvPr id="60" name="Content Placeholder 2">
            <a:extLst>
              <a:ext uri="{FF2B5EF4-FFF2-40B4-BE49-F238E27FC236}">
                <a16:creationId xmlns:a16="http://schemas.microsoft.com/office/drawing/2014/main" id="{200320F4-E715-DAF9-5F86-C96CF4E26201}"/>
              </a:ext>
            </a:extLst>
          </p:cNvPr>
          <p:cNvSpPr txBox="1">
            <a:spLocks/>
          </p:cNvSpPr>
          <p:nvPr/>
        </p:nvSpPr>
        <p:spPr>
          <a:xfrm>
            <a:off x="4614566" y="4602620"/>
            <a:ext cx="3412229" cy="436964"/>
          </a:xfrm>
          <a:prstGeom prst="rect">
            <a:avLst/>
          </a:prstGeom>
        </p:spPr>
        <p:txBody>
          <a:bodyPr vert="horz" lIns="19050" tIns="9525" rIns="19050" bIns="9525"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Bef>
                <a:spcPts val="0"/>
              </a:spcBef>
              <a:spcAft>
                <a:spcPts val="167"/>
              </a:spcAft>
              <a:buNone/>
            </a:pPr>
            <a:endParaRPr lang="en-US" sz="200" dirty="0">
              <a:latin typeface="Times New Roman" panose="02020603050405020304" pitchFamily="18" charset="0"/>
              <a:ea typeface="Calibri" panose="020F0502020204030204" pitchFamily="34" charset="0"/>
            </a:endParaRPr>
          </a:p>
          <a:p>
            <a:pPr marL="0" indent="0" algn="just">
              <a:spcBef>
                <a:spcPts val="0"/>
              </a:spcBef>
              <a:spcAft>
                <a:spcPts val="167"/>
              </a:spcAft>
              <a:buNone/>
            </a:pPr>
            <a:r>
              <a:rPr lang="en-GB" sz="600" b="1" dirty="0">
                <a:latin typeface="Times New Roman" panose="02020603050405020304" pitchFamily="18" charset="0"/>
                <a:cs typeface="Times New Roman" panose="02020603050405020304" pitchFamily="18" charset="0"/>
              </a:rPr>
              <a:t>Figure 3:</a:t>
            </a:r>
            <a:r>
              <a:rPr lang="en-GB" sz="600" dirty="0">
                <a:latin typeface="Times New Roman" panose="02020603050405020304" pitchFamily="18" charset="0"/>
                <a:cs typeface="Times New Roman" panose="02020603050405020304" pitchFamily="18" charset="0"/>
              </a:rPr>
              <a:t> </a:t>
            </a:r>
            <a:r>
              <a:rPr lang="en-GB" sz="600" b="1" dirty="0">
                <a:solidFill>
                  <a:schemeClr val="accent1"/>
                </a:solidFill>
                <a:latin typeface="Times New Roman" panose="02020603050405020304" pitchFamily="18" charset="0"/>
                <a:cs typeface="Times New Roman" panose="02020603050405020304" pitchFamily="18" charset="0"/>
              </a:rPr>
              <a:t>a)</a:t>
            </a:r>
            <a:r>
              <a:rPr lang="en-GB" sz="600" dirty="0">
                <a:latin typeface="Times New Roman" panose="02020603050405020304" pitchFamily="18" charset="0"/>
                <a:cs typeface="Times New Roman" panose="02020603050405020304" pitchFamily="18" charset="0"/>
              </a:rPr>
              <a:t>. Bar chart showing the trend of Si concentration in effluent. Increased Si concentration is due to breakdown of feldspar, quartz and clay exchange sites </a:t>
            </a:r>
            <a:r>
              <a:rPr lang="en-GB" sz="600" b="1" dirty="0">
                <a:solidFill>
                  <a:schemeClr val="accent1"/>
                </a:solidFill>
                <a:latin typeface="Times New Roman" panose="02020603050405020304" pitchFamily="18" charset="0"/>
                <a:cs typeface="Times New Roman" panose="02020603050405020304" pitchFamily="18" charset="0"/>
              </a:rPr>
              <a:t>b)</a:t>
            </a:r>
            <a:r>
              <a:rPr lang="en-GB" sz="600" dirty="0">
                <a:latin typeface="Times New Roman" panose="02020603050405020304" pitchFamily="18" charset="0"/>
                <a:cs typeface="Times New Roman" panose="02020603050405020304" pitchFamily="18" charset="0"/>
              </a:rPr>
              <a:t>. Bar chart showing the trend of Al concentration in effluent. Increased Al concentration from feldspar dissolution and decreased concentrations from mineral precipitation (principally clay minerals).</a:t>
            </a:r>
          </a:p>
        </p:txBody>
      </p:sp>
      <p:grpSp>
        <p:nvGrpSpPr>
          <p:cNvPr id="157" name="Group 156">
            <a:extLst>
              <a:ext uri="{FF2B5EF4-FFF2-40B4-BE49-F238E27FC236}">
                <a16:creationId xmlns:a16="http://schemas.microsoft.com/office/drawing/2014/main" id="{0D17343D-AB44-E5AE-A521-AFEAE022325C}"/>
              </a:ext>
            </a:extLst>
          </p:cNvPr>
          <p:cNvGrpSpPr/>
          <p:nvPr/>
        </p:nvGrpSpPr>
        <p:grpSpPr>
          <a:xfrm>
            <a:off x="6480295" y="1336153"/>
            <a:ext cx="1788801" cy="1495060"/>
            <a:chOff x="0" y="0"/>
            <a:chExt cx="5943600" cy="4570730"/>
          </a:xfrm>
        </p:grpSpPr>
        <p:pic>
          <p:nvPicPr>
            <p:cNvPr id="158" name="Picture 157">
              <a:extLst>
                <a:ext uri="{FF2B5EF4-FFF2-40B4-BE49-F238E27FC236}">
                  <a16:creationId xmlns:a16="http://schemas.microsoft.com/office/drawing/2014/main" id="{22AD8B8B-2494-B7EA-A787-061BE3FFF6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943600" cy="4570730"/>
            </a:xfrm>
            <a:prstGeom prst="rect">
              <a:avLst/>
            </a:prstGeom>
          </p:spPr>
        </p:pic>
        <p:sp>
          <p:nvSpPr>
            <p:cNvPr id="159" name="Rectangle 158">
              <a:extLst>
                <a:ext uri="{FF2B5EF4-FFF2-40B4-BE49-F238E27FC236}">
                  <a16:creationId xmlns:a16="http://schemas.microsoft.com/office/drawing/2014/main" id="{CDE382B2-00DD-EB9A-E354-AE04CE3ADC70}"/>
                </a:ext>
              </a:extLst>
            </p:cNvPr>
            <p:cNvSpPr/>
            <p:nvPr/>
          </p:nvSpPr>
          <p:spPr>
            <a:xfrm>
              <a:off x="1050184" y="748625"/>
              <a:ext cx="1331215" cy="3073575"/>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2" name="Rectangle 191">
              <a:extLst>
                <a:ext uri="{FF2B5EF4-FFF2-40B4-BE49-F238E27FC236}">
                  <a16:creationId xmlns:a16="http://schemas.microsoft.com/office/drawing/2014/main" id="{476A4B58-C90D-6C6C-1262-25B66FEF6D6B}"/>
                </a:ext>
              </a:extLst>
            </p:cNvPr>
            <p:cNvSpPr/>
            <p:nvPr/>
          </p:nvSpPr>
          <p:spPr>
            <a:xfrm>
              <a:off x="2439576" y="748625"/>
              <a:ext cx="1265652" cy="3073575"/>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3" name="Rectangle 192">
              <a:extLst>
                <a:ext uri="{FF2B5EF4-FFF2-40B4-BE49-F238E27FC236}">
                  <a16:creationId xmlns:a16="http://schemas.microsoft.com/office/drawing/2014/main" id="{9F23CC11-53B6-8FDB-886D-DB8287F5B62E}"/>
                </a:ext>
              </a:extLst>
            </p:cNvPr>
            <p:cNvSpPr/>
            <p:nvPr/>
          </p:nvSpPr>
          <p:spPr>
            <a:xfrm>
              <a:off x="3763405" y="748625"/>
              <a:ext cx="1314433" cy="3073575"/>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aphicFrame>
        <p:nvGraphicFramePr>
          <p:cNvPr id="195" name="Chart 194">
            <a:extLst>
              <a:ext uri="{FF2B5EF4-FFF2-40B4-BE49-F238E27FC236}">
                <a16:creationId xmlns:a16="http://schemas.microsoft.com/office/drawing/2014/main" id="{BD779839-1387-288F-A18E-46EB9F0EABDA}"/>
              </a:ext>
            </a:extLst>
          </p:cNvPr>
          <p:cNvGraphicFramePr>
            <a:graphicFrameLocks/>
          </p:cNvGraphicFramePr>
          <p:nvPr>
            <p:extLst>
              <p:ext uri="{D42A27DB-BD31-4B8C-83A1-F6EECF244321}">
                <p14:modId xmlns:p14="http://schemas.microsoft.com/office/powerpoint/2010/main" val="4107681192"/>
              </p:ext>
            </p:extLst>
          </p:nvPr>
        </p:nvGraphicFramePr>
        <p:xfrm>
          <a:off x="6275896" y="3151058"/>
          <a:ext cx="1711982" cy="154695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6" name="Chart 195">
            <a:extLst>
              <a:ext uri="{FF2B5EF4-FFF2-40B4-BE49-F238E27FC236}">
                <a16:creationId xmlns:a16="http://schemas.microsoft.com/office/drawing/2014/main" id="{606A736F-7870-47BC-03DC-C121C7005773}"/>
              </a:ext>
            </a:extLst>
          </p:cNvPr>
          <p:cNvGraphicFramePr>
            <a:graphicFrameLocks/>
          </p:cNvGraphicFramePr>
          <p:nvPr>
            <p:extLst>
              <p:ext uri="{D42A27DB-BD31-4B8C-83A1-F6EECF244321}">
                <p14:modId xmlns:p14="http://schemas.microsoft.com/office/powerpoint/2010/main" val="2383994212"/>
              </p:ext>
            </p:extLst>
          </p:nvPr>
        </p:nvGraphicFramePr>
        <p:xfrm>
          <a:off x="4574511" y="3197716"/>
          <a:ext cx="1694543" cy="1519673"/>
        </p:xfrm>
        <a:graphic>
          <a:graphicData uri="http://schemas.openxmlformats.org/drawingml/2006/chart">
            <c:chart xmlns:c="http://schemas.openxmlformats.org/drawingml/2006/chart" xmlns:r="http://schemas.openxmlformats.org/officeDocument/2006/relationships" r:id="rId6"/>
          </a:graphicData>
        </a:graphic>
      </p:graphicFrame>
      <p:sp>
        <p:nvSpPr>
          <p:cNvPr id="216" name="TextBox 215">
            <a:extLst>
              <a:ext uri="{FF2B5EF4-FFF2-40B4-BE49-F238E27FC236}">
                <a16:creationId xmlns:a16="http://schemas.microsoft.com/office/drawing/2014/main" id="{E9AEBE09-8494-E303-0907-8253299CB566}"/>
              </a:ext>
            </a:extLst>
          </p:cNvPr>
          <p:cNvSpPr txBox="1"/>
          <p:nvPr/>
        </p:nvSpPr>
        <p:spPr>
          <a:xfrm>
            <a:off x="4526518" y="6231942"/>
            <a:ext cx="3700599" cy="461665"/>
          </a:xfrm>
          <a:prstGeom prst="rect">
            <a:avLst/>
          </a:prstGeom>
          <a:noFill/>
        </p:spPr>
        <p:txBody>
          <a:bodyPr wrap="square" rtlCol="0">
            <a:spAutoFit/>
          </a:bodyPr>
          <a:lstStyle/>
          <a:p>
            <a:pPr algn="just"/>
            <a:r>
              <a:rPr lang="en-US" sz="600" b="1" dirty="0">
                <a:latin typeface="Times New Roman" panose="02020603050405020304" pitchFamily="18" charset="0"/>
                <a:cs typeface="Times New Roman" panose="02020603050405020304" pitchFamily="18" charset="0"/>
              </a:rPr>
              <a:t>Figure 4: </a:t>
            </a:r>
            <a:r>
              <a:rPr lang="en-US" sz="600" b="1" dirty="0">
                <a:solidFill>
                  <a:srgbClr val="0070C0"/>
                </a:solidFill>
                <a:latin typeface="Times New Roman" panose="02020603050405020304" pitchFamily="18" charset="0"/>
                <a:cs typeface="Times New Roman" panose="02020603050405020304" pitchFamily="18" charset="0"/>
              </a:rPr>
              <a:t>a.</a:t>
            </a:r>
            <a:r>
              <a:rPr lang="en-US" sz="600" b="1" dirty="0">
                <a:latin typeface="Times New Roman" panose="02020603050405020304" pitchFamily="18" charset="0"/>
                <a:cs typeface="Times New Roman" panose="02020603050405020304" pitchFamily="18" charset="0"/>
              </a:rPr>
              <a:t> </a:t>
            </a:r>
            <a:r>
              <a:rPr lang="en-US" sz="600" dirty="0">
                <a:latin typeface="Times New Roman" panose="02020603050405020304" pitchFamily="18" charset="0"/>
                <a:cs typeface="Times New Roman" panose="02020603050405020304" pitchFamily="18" charset="0"/>
              </a:rPr>
              <a:t>EDS map showing microstructural configuration of Caney Shale surface. Arrangement of mineral crystals within the general microstructure highlights the heterogeneity of the samples which is confirmed by repeat sampling during mineralogical composition measurements.  </a:t>
            </a:r>
            <a:r>
              <a:rPr lang="en-US" sz="600" b="1" dirty="0">
                <a:solidFill>
                  <a:srgbClr val="0070C0"/>
                </a:solidFill>
                <a:latin typeface="Times New Roman" panose="02020603050405020304" pitchFamily="18" charset="0"/>
                <a:cs typeface="Times New Roman" panose="02020603050405020304" pitchFamily="18" charset="0"/>
              </a:rPr>
              <a:t>b.</a:t>
            </a:r>
            <a:r>
              <a:rPr lang="en-US" sz="600" b="1" dirty="0">
                <a:latin typeface="Times New Roman" panose="02020603050405020304" pitchFamily="18" charset="0"/>
                <a:cs typeface="Times New Roman" panose="02020603050405020304" pitchFamily="18" charset="0"/>
              </a:rPr>
              <a:t> </a:t>
            </a:r>
            <a:r>
              <a:rPr lang="en-US" sz="600" dirty="0">
                <a:latin typeface="Times New Roman" panose="02020603050405020304" pitchFamily="18" charset="0"/>
                <a:cs typeface="Times New Roman" panose="02020603050405020304" pitchFamily="18" charset="0"/>
              </a:rPr>
              <a:t>Schematic of geochemical rock-fluid interaction within complex fracture system in the subsurface.</a:t>
            </a:r>
            <a:endParaRPr lang="en-US" sz="500" b="1" dirty="0">
              <a:latin typeface="Times New Roman" panose="02020603050405020304" pitchFamily="18" charset="0"/>
              <a:cs typeface="Times New Roman" panose="02020603050405020304" pitchFamily="18" charset="0"/>
            </a:endParaRPr>
          </a:p>
        </p:txBody>
      </p:sp>
      <p:sp>
        <p:nvSpPr>
          <p:cNvPr id="217" name="TextBox 216">
            <a:extLst>
              <a:ext uri="{FF2B5EF4-FFF2-40B4-BE49-F238E27FC236}">
                <a16:creationId xmlns:a16="http://schemas.microsoft.com/office/drawing/2014/main" id="{A78BFD5A-C427-3401-D189-42AB68498E1C}"/>
              </a:ext>
            </a:extLst>
          </p:cNvPr>
          <p:cNvSpPr txBox="1"/>
          <p:nvPr/>
        </p:nvSpPr>
        <p:spPr>
          <a:xfrm>
            <a:off x="8403225" y="4939483"/>
            <a:ext cx="3517344" cy="507831"/>
          </a:xfrm>
          <a:prstGeom prst="rect">
            <a:avLst/>
          </a:prstGeom>
          <a:noFill/>
        </p:spPr>
        <p:txBody>
          <a:bodyPr wrap="square" rtlCol="0">
            <a:spAutoFit/>
          </a:bodyPr>
          <a:lstStyle/>
          <a:p>
            <a:pPr algn="just"/>
            <a:r>
              <a:rPr lang="en-US" sz="500" dirty="0">
                <a:latin typeface="Times New Roman" panose="02020603050405020304" pitchFamily="18" charset="0"/>
                <a:ea typeface="Times New Roman" panose="02020603050405020304" pitchFamily="18" charset="0"/>
              </a:rPr>
              <a:t>T</a:t>
            </a:r>
            <a:r>
              <a:rPr lang="en-US" sz="500" dirty="0">
                <a:effectLst/>
                <a:latin typeface="Times New Roman" panose="02020603050405020304" pitchFamily="18" charset="0"/>
                <a:ea typeface="Times New Roman" panose="02020603050405020304" pitchFamily="18" charset="0"/>
              </a:rPr>
              <a:t>his study was made possible by DOE Award DE-FE0031776 from the Office of Fossil Energy and Continental Resources Inc. The authors are grateful to Lisa Whitworth and Brent Johnson </a:t>
            </a:r>
            <a:r>
              <a:rPr lang="en-US" sz="500" dirty="0">
                <a:latin typeface="Times New Roman" panose="02020603050405020304" pitchFamily="18" charset="0"/>
                <a:ea typeface="Times New Roman" panose="02020603050405020304" pitchFamily="18" charset="0"/>
              </a:rPr>
              <a:t>of </a:t>
            </a:r>
            <a:r>
              <a:rPr lang="en-US" sz="500" dirty="0">
                <a:effectLst/>
                <a:latin typeface="Times New Roman" panose="02020603050405020304" pitchFamily="18" charset="0"/>
                <a:ea typeface="Times New Roman" panose="02020603050405020304" pitchFamily="18" charset="0"/>
              </a:rPr>
              <a:t>the OSU Venture 1 Microscopy Facility for the support during data acquisition. We also thank Barry Dean and Brian Kilian from Continental Resources for providing Caney well production histories and fracturing fluids respectively. The authors are grateful to our colleagues in Barrier Material and Geomimicry laboratory, Allan Katende, Cody Massion and Havila Jupudi for their support.</a:t>
            </a:r>
          </a:p>
          <a:p>
            <a:pPr algn="just"/>
            <a:endParaRPr lang="en-US" sz="200" dirty="0"/>
          </a:p>
        </p:txBody>
      </p:sp>
      <p:sp>
        <p:nvSpPr>
          <p:cNvPr id="218" name="TextBox 217">
            <a:extLst>
              <a:ext uri="{FF2B5EF4-FFF2-40B4-BE49-F238E27FC236}">
                <a16:creationId xmlns:a16="http://schemas.microsoft.com/office/drawing/2014/main" id="{B37E51F8-CEBC-4822-B1FC-80BBD40E291D}"/>
              </a:ext>
            </a:extLst>
          </p:cNvPr>
          <p:cNvSpPr txBox="1"/>
          <p:nvPr/>
        </p:nvSpPr>
        <p:spPr>
          <a:xfrm>
            <a:off x="8400737" y="5648424"/>
            <a:ext cx="3417880" cy="1169551"/>
          </a:xfrm>
          <a:prstGeom prst="rect">
            <a:avLst/>
          </a:prstGeom>
          <a:noFill/>
        </p:spPr>
        <p:txBody>
          <a:bodyPr wrap="square" rtlCol="0">
            <a:spAutoFit/>
          </a:bodyPr>
          <a:lstStyle/>
          <a:p>
            <a:pPr marL="117475" indent="-117475" algn="just">
              <a:buFont typeface="+mj-lt"/>
              <a:buAutoNum type="arabicPeriod"/>
            </a:pPr>
            <a:r>
              <a:rPr lang="en-US" sz="500" dirty="0">
                <a:effectLst/>
                <a:latin typeface="Times New Roman" panose="02020603050405020304" pitchFamily="18" charset="0"/>
                <a:ea typeface="Times New Roman" panose="02020603050405020304" pitchFamily="18" charset="0"/>
              </a:rPr>
              <a:t>Awejori, G. A., Doughty, C., Xiong, F., Paronish, T., Spycher, N., &amp; Radonjic, M. (2022). Integrated Experimental and Modeling Study of Geochemical Reactions of Simple Fracturing Fluids with Caney Shale. </a:t>
            </a:r>
            <a:r>
              <a:rPr lang="en-US" sz="500" i="1" dirty="0">
                <a:effectLst/>
                <a:latin typeface="Times New Roman" panose="02020603050405020304" pitchFamily="18" charset="0"/>
                <a:ea typeface="Times New Roman" panose="02020603050405020304" pitchFamily="18" charset="0"/>
              </a:rPr>
              <a:t>Energy &amp; Fuels</a:t>
            </a:r>
            <a:r>
              <a:rPr lang="en-US" sz="500" dirty="0">
                <a:effectLst/>
                <a:latin typeface="Times New Roman" panose="02020603050405020304" pitchFamily="18" charset="0"/>
                <a:ea typeface="Times New Roman" panose="02020603050405020304" pitchFamily="18" charset="0"/>
              </a:rPr>
              <a:t>, </a:t>
            </a:r>
            <a:r>
              <a:rPr lang="en-US" sz="500" i="1" dirty="0">
                <a:effectLst/>
                <a:latin typeface="Times New Roman" panose="02020603050405020304" pitchFamily="18" charset="0"/>
                <a:ea typeface="Times New Roman" panose="02020603050405020304" pitchFamily="18" charset="0"/>
              </a:rPr>
              <a:t>36</a:t>
            </a:r>
            <a:r>
              <a:rPr lang="en-US" sz="500" dirty="0">
                <a:effectLst/>
                <a:latin typeface="Times New Roman" panose="02020603050405020304" pitchFamily="18" charset="0"/>
                <a:ea typeface="Times New Roman" panose="02020603050405020304" pitchFamily="18" charset="0"/>
              </a:rPr>
              <a:t>(17), 10064–10081.</a:t>
            </a:r>
          </a:p>
          <a:p>
            <a:pPr marL="117475" indent="-117475" algn="just">
              <a:buFont typeface="+mj-lt"/>
              <a:buAutoNum type="arabicPeriod"/>
            </a:pPr>
            <a:r>
              <a:rPr lang="en-US" sz="500" dirty="0">
                <a:effectLst/>
                <a:latin typeface="Times New Roman" panose="02020603050405020304" pitchFamily="18" charset="0"/>
                <a:ea typeface="Times New Roman" panose="02020603050405020304" pitchFamily="18" charset="0"/>
              </a:rPr>
              <a:t>Bratcher, J. C., Kaszuba, J. P., Herz-Thyhsen, R. J., &amp; Dewey, J. C. (2021). Ionic Strength and PH Effects on Water–Rock Interaction in an Unconventional Siliceous Reservoir: On the Use of Formation Water in Hydraulic Fracturing. </a:t>
            </a:r>
            <a:r>
              <a:rPr lang="en-US" sz="500" i="1" dirty="0">
                <a:effectLst/>
                <a:latin typeface="Times New Roman" panose="02020603050405020304" pitchFamily="18" charset="0"/>
                <a:ea typeface="Times New Roman" panose="02020603050405020304" pitchFamily="18" charset="0"/>
              </a:rPr>
              <a:t>Energy &amp; Fuels</a:t>
            </a:r>
            <a:r>
              <a:rPr lang="en-US" sz="500" dirty="0">
                <a:effectLst/>
                <a:latin typeface="Times New Roman" panose="02020603050405020304" pitchFamily="18" charset="0"/>
                <a:ea typeface="Times New Roman" panose="02020603050405020304" pitchFamily="18" charset="0"/>
              </a:rPr>
              <a:t>, </a:t>
            </a:r>
            <a:r>
              <a:rPr lang="en-US" sz="500" i="1" dirty="0">
                <a:effectLst/>
                <a:latin typeface="Times New Roman" panose="02020603050405020304" pitchFamily="18" charset="0"/>
                <a:ea typeface="Times New Roman" panose="02020603050405020304" pitchFamily="18" charset="0"/>
              </a:rPr>
              <a:t>35</a:t>
            </a:r>
            <a:r>
              <a:rPr lang="en-US" sz="500" dirty="0">
                <a:effectLst/>
                <a:latin typeface="Times New Roman" panose="02020603050405020304" pitchFamily="18" charset="0"/>
                <a:ea typeface="Times New Roman" panose="02020603050405020304" pitchFamily="18" charset="0"/>
              </a:rPr>
              <a:t>(22), 18414–18429.</a:t>
            </a:r>
          </a:p>
          <a:p>
            <a:pPr marL="117475" indent="-117475" algn="just">
              <a:buFont typeface="+mj-lt"/>
              <a:buAutoNum type="arabicPeriod"/>
            </a:pPr>
            <a:r>
              <a:rPr lang="en-US" sz="500" dirty="0">
                <a:latin typeface="Times New Roman" panose="02020603050405020304" pitchFamily="18" charset="0"/>
                <a:cs typeface="Times New Roman" panose="02020603050405020304" pitchFamily="18" charset="0"/>
              </a:rPr>
              <a:t>Dove, P.M. 1995. Kinetic and thermodynamic controls on silica reactivity in weathering environments, in: White, A.F. and Brantley, S.L. (eds). </a:t>
            </a:r>
            <a:r>
              <a:rPr lang="en-US" sz="500" i="1" dirty="0">
                <a:latin typeface="Times New Roman" panose="02020603050405020304" pitchFamily="18" charset="0"/>
                <a:cs typeface="Times New Roman" panose="02020603050405020304" pitchFamily="18" charset="0"/>
              </a:rPr>
              <a:t>Chemical Weathering Rates of Silicate Minerals</a:t>
            </a:r>
            <a:r>
              <a:rPr lang="en-US" sz="500" dirty="0">
                <a:latin typeface="Times New Roman" panose="02020603050405020304" pitchFamily="18" charset="0"/>
                <a:cs typeface="Times New Roman" panose="02020603050405020304" pitchFamily="18" charset="0"/>
              </a:rPr>
              <a:t>. pp. 235–290.</a:t>
            </a:r>
          </a:p>
          <a:p>
            <a:pPr marL="117475" indent="-117475" algn="just">
              <a:buFont typeface="+mj-lt"/>
              <a:buAutoNum type="arabicPeriod"/>
            </a:pPr>
            <a:r>
              <a:rPr lang="en-US" sz="500" dirty="0">
                <a:effectLst/>
                <a:latin typeface="Times New Roman" panose="02020603050405020304" pitchFamily="18" charset="0"/>
                <a:ea typeface="Times New Roman" panose="02020603050405020304" pitchFamily="18" charset="0"/>
              </a:rPr>
              <a:t>Edgin, M. G.; Medina-Rodriguez, B.; Kaszuba, J. P.; Dewey, J. C.; Alvarado, V. Geochemical Reactions and Alteration of Pore Architecture in Saturated Shale after Injection of Stimulation Fluid. </a:t>
            </a:r>
            <a:r>
              <a:rPr lang="en-US" sz="500" i="1" dirty="0">
                <a:effectLst/>
                <a:latin typeface="Times New Roman" panose="02020603050405020304" pitchFamily="18" charset="0"/>
                <a:ea typeface="Times New Roman" panose="02020603050405020304" pitchFamily="18" charset="0"/>
              </a:rPr>
              <a:t>Fuel</a:t>
            </a:r>
            <a:r>
              <a:rPr lang="en-US" sz="500" dirty="0">
                <a:effectLst/>
                <a:latin typeface="Times New Roman" panose="02020603050405020304" pitchFamily="18" charset="0"/>
                <a:ea typeface="Times New Roman" panose="02020603050405020304" pitchFamily="18" charset="0"/>
              </a:rPr>
              <a:t> 2021, </a:t>
            </a:r>
            <a:r>
              <a:rPr lang="en-US" sz="500" i="1" dirty="0">
                <a:effectLst/>
                <a:latin typeface="Times New Roman" panose="02020603050405020304" pitchFamily="18" charset="0"/>
                <a:ea typeface="Times New Roman" panose="02020603050405020304" pitchFamily="18" charset="0"/>
              </a:rPr>
              <a:t>303</a:t>
            </a:r>
            <a:r>
              <a:rPr lang="en-US" sz="500" dirty="0">
                <a:effectLst/>
                <a:latin typeface="Times New Roman" panose="02020603050405020304" pitchFamily="18" charset="0"/>
                <a:ea typeface="Times New Roman" panose="02020603050405020304" pitchFamily="18" charset="0"/>
              </a:rPr>
              <a:t>, 120815. https://doi.org/10.1016/J.FUEL.2021.120815.</a:t>
            </a:r>
          </a:p>
          <a:p>
            <a:pPr marL="228600" indent="-228600" algn="just">
              <a:buFont typeface="+mj-lt"/>
              <a:buAutoNum type="arabicPeriod"/>
            </a:pPr>
            <a:endParaRPr lang="en-US" sz="500" dirty="0">
              <a:effectLst/>
              <a:latin typeface="Times New Roman" panose="02020603050405020304" pitchFamily="18" charset="0"/>
              <a:ea typeface="Times New Roman" panose="02020603050405020304" pitchFamily="18" charset="0"/>
            </a:endParaRPr>
          </a:p>
          <a:p>
            <a:pPr marL="228600" indent="-228600" algn="just">
              <a:buFont typeface="+mj-lt"/>
              <a:buAutoNum type="arabicPeriod"/>
            </a:pPr>
            <a:endParaRPr lang="en-US" sz="500" dirty="0">
              <a:effectLst/>
              <a:latin typeface="Times New Roman" panose="02020603050405020304" pitchFamily="18" charset="0"/>
              <a:ea typeface="Times New Roman" panose="02020603050405020304" pitchFamily="18" charset="0"/>
            </a:endParaRPr>
          </a:p>
          <a:p>
            <a:pPr marL="228600" indent="-228600" algn="just">
              <a:buFont typeface="+mj-lt"/>
              <a:buAutoNum type="arabicPeriod"/>
            </a:pPr>
            <a:endParaRPr lang="en-US" sz="500" dirty="0"/>
          </a:p>
        </p:txBody>
      </p:sp>
      <p:sp>
        <p:nvSpPr>
          <p:cNvPr id="2" name="TextBox 1">
            <a:extLst>
              <a:ext uri="{FF2B5EF4-FFF2-40B4-BE49-F238E27FC236}">
                <a16:creationId xmlns:a16="http://schemas.microsoft.com/office/drawing/2014/main" id="{D567CA1A-67E8-0C94-FFF7-FA3F52BE5CBE}"/>
              </a:ext>
            </a:extLst>
          </p:cNvPr>
          <p:cNvSpPr txBox="1"/>
          <p:nvPr/>
        </p:nvSpPr>
        <p:spPr>
          <a:xfrm>
            <a:off x="5347153" y="6670956"/>
            <a:ext cx="1093972" cy="230832"/>
          </a:xfrm>
          <a:prstGeom prst="rect">
            <a:avLst/>
          </a:prstGeom>
          <a:noFill/>
        </p:spPr>
        <p:txBody>
          <a:bodyPr wrap="square" rtlCol="0">
            <a:spAutoFit/>
          </a:bodyPr>
          <a:lstStyle/>
          <a:p>
            <a:pPr algn="ctr"/>
            <a:r>
              <a:rPr lang="en-US" sz="300" dirty="0">
                <a:latin typeface="Times New Roman" panose="02020603050405020304" pitchFamily="18" charset="0"/>
                <a:cs typeface="Times New Roman" panose="02020603050405020304" pitchFamily="18" charset="0"/>
              </a:rPr>
              <a:t>Gabriel Adua Awejori</a:t>
            </a:r>
          </a:p>
          <a:p>
            <a:pPr algn="ctr"/>
            <a:r>
              <a:rPr lang="en-US" sz="300" dirty="0">
                <a:latin typeface="Times New Roman" panose="02020603050405020304" pitchFamily="18" charset="0"/>
                <a:cs typeface="Times New Roman" panose="02020603050405020304" pitchFamily="18" charset="0"/>
              </a:rPr>
              <a:t> Email: </a:t>
            </a:r>
            <a:r>
              <a:rPr lang="en-US" sz="300" dirty="0">
                <a:solidFill>
                  <a:srgbClr val="00B0F0"/>
                </a:solidFill>
                <a:latin typeface="Times New Roman" panose="02020603050405020304" pitchFamily="18" charset="0"/>
                <a:cs typeface="Times New Roman" panose="02020603050405020304" pitchFamily="18" charset="0"/>
              </a:rPr>
              <a:t>g</a:t>
            </a:r>
            <a:r>
              <a:rPr lang="en-US" sz="300" dirty="0">
                <a:latin typeface="Times New Roman" panose="02020603050405020304" pitchFamily="18" charset="0"/>
                <a:cs typeface="Times New Roman" panose="02020603050405020304" pitchFamily="18" charset="0"/>
                <a:hlinkClick r:id="rId7"/>
              </a:rPr>
              <a:t>abriel.awejori@okstate.edu</a:t>
            </a:r>
            <a:r>
              <a:rPr lang="en-US" sz="300" dirty="0">
                <a:latin typeface="Times New Roman" panose="02020603050405020304" pitchFamily="18" charset="0"/>
                <a:cs typeface="Times New Roman" panose="02020603050405020304" pitchFamily="18" charset="0"/>
              </a:rPr>
              <a:t> </a:t>
            </a:r>
          </a:p>
          <a:p>
            <a:pPr algn="ctr"/>
            <a:r>
              <a:rPr lang="en-US" sz="300" dirty="0">
                <a:latin typeface="Times New Roman" panose="02020603050405020304" pitchFamily="18" charset="0"/>
                <a:cs typeface="Times New Roman" panose="02020603050405020304" pitchFamily="18" charset="0"/>
              </a:rPr>
              <a:t>Tel: 405-334-8818</a:t>
            </a:r>
          </a:p>
        </p:txBody>
      </p:sp>
      <p:sp>
        <p:nvSpPr>
          <p:cNvPr id="3" name="TextBox 2">
            <a:extLst>
              <a:ext uri="{FF2B5EF4-FFF2-40B4-BE49-F238E27FC236}">
                <a16:creationId xmlns:a16="http://schemas.microsoft.com/office/drawing/2014/main" id="{6CFC786C-B949-2F1D-4942-0D3B0F73F62B}"/>
              </a:ext>
            </a:extLst>
          </p:cNvPr>
          <p:cNvSpPr txBox="1"/>
          <p:nvPr/>
        </p:nvSpPr>
        <p:spPr>
          <a:xfrm>
            <a:off x="6413154" y="6670956"/>
            <a:ext cx="903244" cy="230832"/>
          </a:xfrm>
          <a:prstGeom prst="rect">
            <a:avLst/>
          </a:prstGeom>
          <a:noFill/>
        </p:spPr>
        <p:txBody>
          <a:bodyPr wrap="square" rtlCol="0">
            <a:spAutoFit/>
          </a:bodyPr>
          <a:lstStyle/>
          <a:p>
            <a:pPr algn="ctr"/>
            <a:r>
              <a:rPr lang="en-US" sz="300" dirty="0">
                <a:latin typeface="Times New Roman" panose="02020603050405020304" pitchFamily="18" charset="0"/>
                <a:cs typeface="Times New Roman" panose="02020603050405020304" pitchFamily="18" charset="0"/>
              </a:rPr>
              <a:t>Dr. Mileva Radonjic </a:t>
            </a:r>
          </a:p>
          <a:p>
            <a:pPr algn="ctr"/>
            <a:r>
              <a:rPr lang="en-US" sz="300" dirty="0">
                <a:latin typeface="Times New Roman" panose="02020603050405020304" pitchFamily="18" charset="0"/>
                <a:cs typeface="Times New Roman" panose="02020603050405020304" pitchFamily="18" charset="0"/>
              </a:rPr>
              <a:t>Email: </a:t>
            </a:r>
            <a:r>
              <a:rPr lang="en-US" sz="300" dirty="0">
                <a:latin typeface="Times New Roman" panose="02020603050405020304" pitchFamily="18" charset="0"/>
                <a:cs typeface="Times New Roman" panose="02020603050405020304" pitchFamily="18" charset="0"/>
                <a:hlinkClick r:id="rId8"/>
              </a:rPr>
              <a:t>mileva.radonjic@okstate.edu</a:t>
            </a:r>
            <a:endParaRPr lang="en-US" sz="300" dirty="0">
              <a:latin typeface="Times New Roman" panose="02020603050405020304" pitchFamily="18" charset="0"/>
              <a:cs typeface="Times New Roman" panose="02020603050405020304" pitchFamily="18" charset="0"/>
            </a:endParaRPr>
          </a:p>
          <a:p>
            <a:pPr algn="ctr"/>
            <a:r>
              <a:rPr lang="en-US" sz="300" dirty="0">
                <a:latin typeface="Times New Roman" panose="02020603050405020304" pitchFamily="18" charset="0"/>
                <a:cs typeface="Times New Roman" panose="02020603050405020304" pitchFamily="18" charset="0"/>
              </a:rPr>
              <a:t> Tel: 202-203-8973</a:t>
            </a:r>
          </a:p>
        </p:txBody>
      </p:sp>
      <p:sp>
        <p:nvSpPr>
          <p:cNvPr id="6" name="TextBox 5">
            <a:extLst>
              <a:ext uri="{FF2B5EF4-FFF2-40B4-BE49-F238E27FC236}">
                <a16:creationId xmlns:a16="http://schemas.microsoft.com/office/drawing/2014/main" id="{D4E290DC-39DC-84BD-BC3A-B25F6F073FA4}"/>
              </a:ext>
            </a:extLst>
          </p:cNvPr>
          <p:cNvSpPr txBox="1"/>
          <p:nvPr/>
        </p:nvSpPr>
        <p:spPr>
          <a:xfrm>
            <a:off x="4575582" y="2727318"/>
            <a:ext cx="3570491" cy="738664"/>
          </a:xfrm>
          <a:prstGeom prst="rect">
            <a:avLst/>
          </a:prstGeom>
          <a:noFill/>
        </p:spPr>
        <p:txBody>
          <a:bodyPr wrap="square" rtlCol="0">
            <a:spAutoFit/>
          </a:bodyPr>
          <a:lstStyle/>
          <a:p>
            <a:pPr algn="just">
              <a:spcBef>
                <a:spcPts val="0"/>
              </a:spcBef>
              <a:spcAft>
                <a:spcPts val="167"/>
              </a:spcAft>
              <a:buNone/>
            </a:pPr>
            <a:r>
              <a:rPr lang="en-GB" sz="600" b="1" dirty="0">
                <a:latin typeface="Times New Roman" panose="02020603050405020304" pitchFamily="18" charset="0"/>
                <a:cs typeface="Times New Roman" panose="02020603050405020304" pitchFamily="18" charset="0"/>
              </a:rPr>
              <a:t>Figure 2</a:t>
            </a:r>
            <a:r>
              <a:rPr lang="en-GB" sz="600" dirty="0">
                <a:latin typeface="Times New Roman" panose="02020603050405020304" pitchFamily="18" charset="0"/>
                <a:cs typeface="Times New Roman" panose="02020603050405020304" pitchFamily="18" charset="0"/>
              </a:rPr>
              <a:t>: Graph comparing the </a:t>
            </a:r>
            <a:r>
              <a:rPr lang="en-US" sz="600" dirty="0">
                <a:latin typeface="Times New Roman" panose="02020603050405020304" pitchFamily="18" charset="0"/>
                <a:ea typeface="Calibri" panose="020F0502020204030204" pitchFamily="34" charset="0"/>
              </a:rPr>
              <a:t>mineralogical compositions of initial and reacted samples.  </a:t>
            </a:r>
            <a:r>
              <a:rPr lang="en-US" sz="600" b="1" dirty="0">
                <a:solidFill>
                  <a:schemeClr val="accent1"/>
                </a:solidFill>
                <a:latin typeface="Times New Roman" panose="02020603050405020304" pitchFamily="18" charset="0"/>
                <a:ea typeface="Calibri" panose="020F0502020204030204" pitchFamily="34" charset="0"/>
              </a:rPr>
              <a:t>a). </a:t>
            </a:r>
            <a:r>
              <a:rPr lang="en-US" sz="600" dirty="0">
                <a:latin typeface="Times New Roman" panose="02020603050405020304" pitchFamily="18" charset="0"/>
                <a:ea typeface="Calibri" panose="020F0502020204030204" pitchFamily="34" charset="0"/>
              </a:rPr>
              <a:t>Vertical well: Pyrite totally breaks down by day 7; Feldspar (Albite) composition shows a general decline with number of days of reaction; Illite composition  increases with reaction time whiles quartz composition remains relatively constant. Repeat samples taken in proximity show different mineralogical compositions thus highlighting the heterogeneity of the reservoir </a:t>
            </a:r>
            <a:r>
              <a:rPr lang="en-US" sz="600" b="1" dirty="0">
                <a:solidFill>
                  <a:schemeClr val="accent1"/>
                </a:solidFill>
                <a:latin typeface="Times New Roman" panose="02020603050405020304" pitchFamily="18" charset="0"/>
                <a:ea typeface="Calibri" panose="020F0502020204030204" pitchFamily="34" charset="0"/>
              </a:rPr>
              <a:t>b). </a:t>
            </a:r>
            <a:r>
              <a:rPr lang="en-US" sz="600" dirty="0">
                <a:latin typeface="Times New Roman" panose="02020603050405020304" pitchFamily="18" charset="0"/>
                <a:ea typeface="Calibri" panose="020F0502020204030204" pitchFamily="34" charset="0"/>
              </a:rPr>
              <a:t>Horizontal well: Pyrite breaks down completely by the 7</a:t>
            </a:r>
            <a:r>
              <a:rPr lang="en-US" sz="600" baseline="30000" dirty="0">
                <a:latin typeface="Times New Roman" panose="02020603050405020304" pitchFamily="18" charset="0"/>
                <a:ea typeface="Calibri" panose="020F0502020204030204" pitchFamily="34" charset="0"/>
              </a:rPr>
              <a:t>th</a:t>
            </a:r>
            <a:r>
              <a:rPr lang="en-US" sz="600" dirty="0">
                <a:latin typeface="Times New Roman" panose="02020603050405020304" pitchFamily="18" charset="0"/>
                <a:ea typeface="Calibri" panose="020F0502020204030204" pitchFamily="34" charset="0"/>
              </a:rPr>
              <a:t> day; Feldspar (Albite) composition shows a general decline with number of days of reaction; Illite composition  increases with reaction time whiles quartz composition declines after 7 days and remains relatively constant. </a:t>
            </a:r>
          </a:p>
        </p:txBody>
      </p:sp>
      <p:grpSp>
        <p:nvGrpSpPr>
          <p:cNvPr id="18" name="Group 17">
            <a:extLst>
              <a:ext uri="{FF2B5EF4-FFF2-40B4-BE49-F238E27FC236}">
                <a16:creationId xmlns:a16="http://schemas.microsoft.com/office/drawing/2014/main" id="{D802A64C-EA45-6D70-2854-1878D88860B9}"/>
              </a:ext>
            </a:extLst>
          </p:cNvPr>
          <p:cNvGrpSpPr/>
          <p:nvPr/>
        </p:nvGrpSpPr>
        <p:grpSpPr>
          <a:xfrm>
            <a:off x="4574906" y="5023052"/>
            <a:ext cx="2125547" cy="1253808"/>
            <a:chOff x="4575336" y="4869387"/>
            <a:chExt cx="2125547" cy="1253808"/>
          </a:xfrm>
        </p:grpSpPr>
        <p:pic>
          <p:nvPicPr>
            <p:cNvPr id="213" name="Picture 212" descr="Background pattern&#10;&#10;Description automatically generated">
              <a:extLst>
                <a:ext uri="{FF2B5EF4-FFF2-40B4-BE49-F238E27FC236}">
                  <a16:creationId xmlns:a16="http://schemas.microsoft.com/office/drawing/2014/main" id="{DEF19702-B6E8-E857-39E7-023650E54F38}"/>
                </a:ext>
              </a:extLst>
            </p:cNvPr>
            <p:cNvPicPr>
              <a:picLocks noChangeAspect="1"/>
            </p:cNvPicPr>
            <p:nvPr/>
          </p:nvPicPr>
          <p:blipFill>
            <a:blip r:embed="rId9"/>
            <a:stretch>
              <a:fillRect/>
            </a:stretch>
          </p:blipFill>
          <p:spPr>
            <a:xfrm>
              <a:off x="4614996" y="4897816"/>
              <a:ext cx="2085887" cy="1225379"/>
            </a:xfrm>
            <a:prstGeom prst="rect">
              <a:avLst/>
            </a:prstGeom>
          </p:spPr>
        </p:pic>
        <p:sp>
          <p:nvSpPr>
            <p:cNvPr id="14" name="TextBox 13">
              <a:extLst>
                <a:ext uri="{FF2B5EF4-FFF2-40B4-BE49-F238E27FC236}">
                  <a16:creationId xmlns:a16="http://schemas.microsoft.com/office/drawing/2014/main" id="{9C0BD871-A5CE-D1F4-9547-F2926AC801D4}"/>
                </a:ext>
              </a:extLst>
            </p:cNvPr>
            <p:cNvSpPr txBox="1"/>
            <p:nvPr/>
          </p:nvSpPr>
          <p:spPr>
            <a:xfrm>
              <a:off x="4575336" y="4869387"/>
              <a:ext cx="137476" cy="184666"/>
            </a:xfrm>
            <a:prstGeom prst="rect">
              <a:avLst/>
            </a:prstGeom>
            <a:noFill/>
          </p:spPr>
          <p:txBody>
            <a:bodyPr wrap="square" rtlCol="0">
              <a:spAutoFit/>
            </a:bodyPr>
            <a:lstStyle/>
            <a:p>
              <a:r>
                <a:rPr lang="en-US" sz="600" b="1" dirty="0"/>
                <a:t>a</a:t>
              </a:r>
              <a:endParaRPr lang="en-US" sz="500" b="1" dirty="0"/>
            </a:p>
          </p:txBody>
        </p:sp>
      </p:grpSp>
      <p:sp>
        <p:nvSpPr>
          <p:cNvPr id="9" name="TextBox 8">
            <a:extLst>
              <a:ext uri="{FF2B5EF4-FFF2-40B4-BE49-F238E27FC236}">
                <a16:creationId xmlns:a16="http://schemas.microsoft.com/office/drawing/2014/main" id="{4BD8B52B-F724-918D-3B6A-3031EC6C9CBF}"/>
              </a:ext>
            </a:extLst>
          </p:cNvPr>
          <p:cNvSpPr txBox="1"/>
          <p:nvPr/>
        </p:nvSpPr>
        <p:spPr>
          <a:xfrm>
            <a:off x="10630641" y="2315971"/>
            <a:ext cx="1216422" cy="338554"/>
          </a:xfrm>
          <a:prstGeom prst="rect">
            <a:avLst/>
          </a:prstGeom>
          <a:noFill/>
        </p:spPr>
        <p:txBody>
          <a:bodyPr wrap="square" rtlCol="0">
            <a:spAutoFit/>
          </a:bodyPr>
          <a:lstStyle/>
          <a:p>
            <a:pPr algn="just"/>
            <a:r>
              <a:rPr lang="en-US" sz="400" b="1" dirty="0">
                <a:latin typeface="Cambria" panose="02040503050406030204" pitchFamily="18" charset="0"/>
                <a:ea typeface="Cambria" panose="02040503050406030204" pitchFamily="18" charset="0"/>
              </a:rPr>
              <a:t>Figure 5: Ternary plot showing </a:t>
            </a:r>
            <a:r>
              <a:rPr lang="en-US" sz="400" b="1" dirty="0">
                <a:latin typeface="Cambria" panose="02040503050406030204" pitchFamily="18" charset="0"/>
                <a:ea typeface="Cambria" panose="02040503050406030204" pitchFamily="18" charset="0"/>
                <a:cs typeface="Times New Roman" panose="02020603050405020304" pitchFamily="18" charset="0"/>
              </a:rPr>
              <a:t>c</a:t>
            </a:r>
            <a:r>
              <a:rPr lang="en-US" sz="400" b="1" dirty="0">
                <a:effectLst/>
                <a:latin typeface="Cambria" panose="02040503050406030204" pitchFamily="18" charset="0"/>
                <a:ea typeface="Calibri" panose="020F0502020204030204" pitchFamily="34" charset="0"/>
                <a:cs typeface="Times New Roman" panose="02020603050405020304" pitchFamily="18" charset="0"/>
              </a:rPr>
              <a:t>omparison of mineralogy of unreacted samples to samples reacted with hydraulic fracturing fluid for 7-days and 30-days respectively</a:t>
            </a:r>
            <a:endParaRPr lang="en-US" sz="400" b="1" dirty="0">
              <a:latin typeface="Cambria" panose="02040503050406030204" pitchFamily="18" charset="0"/>
              <a:ea typeface="Cambria" panose="02040503050406030204" pitchFamily="18" charset="0"/>
            </a:endParaRPr>
          </a:p>
        </p:txBody>
      </p:sp>
      <p:sp>
        <p:nvSpPr>
          <p:cNvPr id="10" name="TextBox 9">
            <a:extLst>
              <a:ext uri="{FF2B5EF4-FFF2-40B4-BE49-F238E27FC236}">
                <a16:creationId xmlns:a16="http://schemas.microsoft.com/office/drawing/2014/main" id="{ACFCAAD5-FDD1-7ECA-7F70-81AD54D981E4}"/>
              </a:ext>
            </a:extLst>
          </p:cNvPr>
          <p:cNvSpPr txBox="1"/>
          <p:nvPr/>
        </p:nvSpPr>
        <p:spPr>
          <a:xfrm>
            <a:off x="2349329" y="3712158"/>
            <a:ext cx="1893669" cy="369332"/>
          </a:xfrm>
          <a:prstGeom prst="rect">
            <a:avLst/>
          </a:prstGeom>
          <a:noFill/>
        </p:spPr>
        <p:txBody>
          <a:bodyPr wrap="square" rtlCol="0">
            <a:spAutoFit/>
          </a:bodyPr>
          <a:lstStyle/>
          <a:p>
            <a:pPr algn="just"/>
            <a:r>
              <a:rPr lang="en-US" sz="600" b="1" dirty="0">
                <a:latin typeface="Cambria" panose="02040503050406030204" pitchFamily="18" charset="0"/>
                <a:ea typeface="Cambria" panose="02040503050406030204" pitchFamily="18" charset="0"/>
              </a:rPr>
              <a:t>Figure 1: Schematic of geochemical reactions during and after hydraulic fracturing and their impacts on subsurface formation</a:t>
            </a:r>
          </a:p>
        </p:txBody>
      </p:sp>
      <p:pic>
        <p:nvPicPr>
          <p:cNvPr id="23" name="Picture 22">
            <a:extLst>
              <a:ext uri="{FF2B5EF4-FFF2-40B4-BE49-F238E27FC236}">
                <a16:creationId xmlns:a16="http://schemas.microsoft.com/office/drawing/2014/main" id="{0BB9BBC3-C185-55B0-A4D0-F0B717D4BEFD}"/>
              </a:ext>
            </a:extLst>
          </p:cNvPr>
          <p:cNvPicPr>
            <a:picLocks noChangeAspect="1"/>
          </p:cNvPicPr>
          <p:nvPr/>
        </p:nvPicPr>
        <p:blipFill>
          <a:blip r:embed="rId10"/>
          <a:stretch>
            <a:fillRect/>
          </a:stretch>
        </p:blipFill>
        <p:spPr>
          <a:xfrm>
            <a:off x="384322" y="4565292"/>
            <a:ext cx="3944959" cy="2073637"/>
          </a:xfrm>
          <a:prstGeom prst="rect">
            <a:avLst/>
          </a:prstGeom>
        </p:spPr>
      </p:pic>
      <p:grpSp>
        <p:nvGrpSpPr>
          <p:cNvPr id="7" name="Group 6">
            <a:extLst>
              <a:ext uri="{FF2B5EF4-FFF2-40B4-BE49-F238E27FC236}">
                <a16:creationId xmlns:a16="http://schemas.microsoft.com/office/drawing/2014/main" id="{C0B145AF-1F1F-2B86-1213-E8C1F4E3B9D1}"/>
              </a:ext>
            </a:extLst>
          </p:cNvPr>
          <p:cNvGrpSpPr/>
          <p:nvPr/>
        </p:nvGrpSpPr>
        <p:grpSpPr>
          <a:xfrm>
            <a:off x="10589193" y="1375335"/>
            <a:ext cx="1266965" cy="973740"/>
            <a:chOff x="10589193" y="1117731"/>
            <a:chExt cx="1266965" cy="973740"/>
          </a:xfrm>
        </p:grpSpPr>
        <p:pic>
          <p:nvPicPr>
            <p:cNvPr id="24" name="Picture 23">
              <a:extLst>
                <a:ext uri="{FF2B5EF4-FFF2-40B4-BE49-F238E27FC236}">
                  <a16:creationId xmlns:a16="http://schemas.microsoft.com/office/drawing/2014/main" id="{00F5E26C-C8DE-040B-F8EF-29F4D14DB982}"/>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0589193" y="1117731"/>
              <a:ext cx="1266965" cy="973740"/>
            </a:xfrm>
            <a:prstGeom prst="rect">
              <a:avLst/>
            </a:prstGeom>
            <a:noFill/>
            <a:ln>
              <a:noFill/>
            </a:ln>
          </p:spPr>
        </p:pic>
        <p:sp>
          <p:nvSpPr>
            <p:cNvPr id="25" name="Oval 24">
              <a:extLst>
                <a:ext uri="{FF2B5EF4-FFF2-40B4-BE49-F238E27FC236}">
                  <a16:creationId xmlns:a16="http://schemas.microsoft.com/office/drawing/2014/main" id="{C57E45E6-BA91-C1C4-9138-AD4132A42335}"/>
                </a:ext>
              </a:extLst>
            </p:cNvPr>
            <p:cNvSpPr/>
            <p:nvPr/>
          </p:nvSpPr>
          <p:spPr>
            <a:xfrm rot="18279804">
              <a:off x="10918819" y="1551052"/>
              <a:ext cx="286915" cy="75347"/>
            </a:xfrm>
            <a:prstGeom prst="ellipse">
              <a:avLst/>
            </a:pr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083A795-B5CD-13E1-9E16-DCF134FFDA38}"/>
                </a:ext>
              </a:extLst>
            </p:cNvPr>
            <p:cNvSpPr/>
            <p:nvPr/>
          </p:nvSpPr>
          <p:spPr>
            <a:xfrm rot="18482270">
              <a:off x="10945220" y="1569466"/>
              <a:ext cx="234110" cy="74955"/>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10A42C73-437F-C186-F240-D54B75064843}"/>
                </a:ext>
              </a:extLst>
            </p:cNvPr>
            <p:cNvSpPr/>
            <p:nvPr/>
          </p:nvSpPr>
          <p:spPr>
            <a:xfrm rot="17857109">
              <a:off x="10858618" y="1687564"/>
              <a:ext cx="290072" cy="124751"/>
            </a:xfrm>
            <a:prstGeom prst="ellipse">
              <a:avLst/>
            </a:prstGeom>
            <a:noFill/>
            <a:ln w="63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a:extLst>
              <a:ext uri="{FF2B5EF4-FFF2-40B4-BE49-F238E27FC236}">
                <a16:creationId xmlns:a16="http://schemas.microsoft.com/office/drawing/2014/main" id="{813D05BF-4FDF-8DF7-1AB2-57AD68D96F4B}"/>
              </a:ext>
            </a:extLst>
          </p:cNvPr>
          <p:cNvGrpSpPr/>
          <p:nvPr/>
        </p:nvGrpSpPr>
        <p:grpSpPr>
          <a:xfrm>
            <a:off x="6707657" y="4949547"/>
            <a:ext cx="1376285" cy="1311323"/>
            <a:chOff x="6707657" y="4949547"/>
            <a:chExt cx="1376285" cy="1311323"/>
          </a:xfrm>
        </p:grpSpPr>
        <p:pic>
          <p:nvPicPr>
            <p:cNvPr id="11" name="Picture 10">
              <a:extLst>
                <a:ext uri="{FF2B5EF4-FFF2-40B4-BE49-F238E27FC236}">
                  <a16:creationId xmlns:a16="http://schemas.microsoft.com/office/drawing/2014/main" id="{4D0E22C3-AE6C-CC90-367D-7CECECBCD334}"/>
                </a:ext>
              </a:extLst>
            </p:cNvPr>
            <p:cNvPicPr>
              <a:picLocks noChangeAspect="1"/>
            </p:cNvPicPr>
            <p:nvPr/>
          </p:nvPicPr>
          <p:blipFill>
            <a:blip r:embed="rId12"/>
            <a:stretch>
              <a:fillRect/>
            </a:stretch>
          </p:blipFill>
          <p:spPr>
            <a:xfrm>
              <a:off x="6726003" y="4977892"/>
              <a:ext cx="1357939" cy="1282978"/>
            </a:xfrm>
            <a:prstGeom prst="rect">
              <a:avLst/>
            </a:prstGeom>
            <a:ln>
              <a:solidFill>
                <a:schemeClr val="tx1"/>
              </a:solidFill>
            </a:ln>
          </p:spPr>
        </p:pic>
        <p:sp>
          <p:nvSpPr>
            <p:cNvPr id="20" name="TextBox 19">
              <a:extLst>
                <a:ext uri="{FF2B5EF4-FFF2-40B4-BE49-F238E27FC236}">
                  <a16:creationId xmlns:a16="http://schemas.microsoft.com/office/drawing/2014/main" id="{59818AF6-9EA8-2CA8-B064-728AE71C0C0F}"/>
                </a:ext>
              </a:extLst>
            </p:cNvPr>
            <p:cNvSpPr txBox="1"/>
            <p:nvPr/>
          </p:nvSpPr>
          <p:spPr>
            <a:xfrm>
              <a:off x="6707657" y="4949547"/>
              <a:ext cx="83706" cy="153888"/>
            </a:xfrm>
            <a:prstGeom prst="rect">
              <a:avLst/>
            </a:prstGeom>
            <a:noFill/>
          </p:spPr>
          <p:txBody>
            <a:bodyPr wrap="square" rtlCol="0">
              <a:spAutoFit/>
            </a:bodyPr>
            <a:lstStyle/>
            <a:p>
              <a:r>
                <a:rPr lang="en-US" sz="400" b="1" dirty="0">
                  <a:latin typeface="Cambria" panose="02040503050406030204" pitchFamily="18" charset="0"/>
                  <a:ea typeface="Cambria" panose="02040503050406030204" pitchFamily="18" charset="0"/>
                </a:rPr>
                <a:t>b</a:t>
              </a:r>
            </a:p>
          </p:txBody>
        </p:sp>
      </p:grpSp>
      <p:grpSp>
        <p:nvGrpSpPr>
          <p:cNvPr id="29" name="Group 28">
            <a:extLst>
              <a:ext uri="{FF2B5EF4-FFF2-40B4-BE49-F238E27FC236}">
                <a16:creationId xmlns:a16="http://schemas.microsoft.com/office/drawing/2014/main" id="{25FBD1C3-3782-BDFE-F6B5-2DA4E60368E3}"/>
              </a:ext>
            </a:extLst>
          </p:cNvPr>
          <p:cNvGrpSpPr/>
          <p:nvPr/>
        </p:nvGrpSpPr>
        <p:grpSpPr>
          <a:xfrm>
            <a:off x="2359510" y="1460767"/>
            <a:ext cx="2023829" cy="2274907"/>
            <a:chOff x="3467100" y="581025"/>
            <a:chExt cx="5257800" cy="5695950"/>
          </a:xfrm>
        </p:grpSpPr>
        <p:pic>
          <p:nvPicPr>
            <p:cNvPr id="30" name="Picture 29">
              <a:extLst>
                <a:ext uri="{FF2B5EF4-FFF2-40B4-BE49-F238E27FC236}">
                  <a16:creationId xmlns:a16="http://schemas.microsoft.com/office/drawing/2014/main" id="{EDFF32F7-5A0C-5CBD-A5F2-B63BCA1ACD4D}"/>
                </a:ext>
              </a:extLst>
            </p:cNvPr>
            <p:cNvPicPr>
              <a:picLocks noChangeAspect="1"/>
            </p:cNvPicPr>
            <p:nvPr/>
          </p:nvPicPr>
          <p:blipFill>
            <a:blip r:embed="rId13"/>
            <a:stretch>
              <a:fillRect/>
            </a:stretch>
          </p:blipFill>
          <p:spPr>
            <a:xfrm>
              <a:off x="3467100" y="581025"/>
              <a:ext cx="5257800" cy="5695950"/>
            </a:xfrm>
            <a:prstGeom prst="rect">
              <a:avLst/>
            </a:prstGeom>
            <a:ln>
              <a:solidFill>
                <a:schemeClr val="tx1"/>
              </a:solidFill>
            </a:ln>
          </p:spPr>
        </p:pic>
        <p:sp>
          <p:nvSpPr>
            <p:cNvPr id="31" name="TextBox 30">
              <a:extLst>
                <a:ext uri="{FF2B5EF4-FFF2-40B4-BE49-F238E27FC236}">
                  <a16:creationId xmlns:a16="http://schemas.microsoft.com/office/drawing/2014/main" id="{089C1422-DAE1-5EB3-367B-F388721DFF82}"/>
                </a:ext>
              </a:extLst>
            </p:cNvPr>
            <p:cNvSpPr txBox="1"/>
            <p:nvPr/>
          </p:nvSpPr>
          <p:spPr>
            <a:xfrm>
              <a:off x="3484605" y="914400"/>
              <a:ext cx="61784" cy="369332"/>
            </a:xfrm>
            <a:prstGeom prst="rect">
              <a:avLst/>
            </a:prstGeom>
            <a:solidFill>
              <a:schemeClr val="bg1"/>
            </a:solidFill>
          </p:spPr>
          <p:txBody>
            <a:bodyPr wrap="square" rtlCol="0">
              <a:spAutoFit/>
            </a:bodyPr>
            <a:lstStyle/>
            <a:p>
              <a:endParaRPr lang="en-US" dirty="0"/>
            </a:p>
          </p:txBody>
        </p:sp>
      </p:grpSp>
      <p:pic>
        <p:nvPicPr>
          <p:cNvPr id="32" name="Picture 31" descr="Logo&#10;&#10;Description automatically generated">
            <a:extLst>
              <a:ext uri="{FF2B5EF4-FFF2-40B4-BE49-F238E27FC236}">
                <a16:creationId xmlns:a16="http://schemas.microsoft.com/office/drawing/2014/main" id="{E5AB02CB-46B5-911D-DFA9-692A2F7B4A09}"/>
              </a:ext>
            </a:extLst>
          </p:cNvPr>
          <p:cNvPicPr>
            <a:picLocks noChangeAspect="1"/>
          </p:cNvPicPr>
          <p:nvPr/>
        </p:nvPicPr>
        <p:blipFill>
          <a:blip r:embed="rId14"/>
          <a:stretch>
            <a:fillRect/>
          </a:stretch>
        </p:blipFill>
        <p:spPr>
          <a:xfrm>
            <a:off x="320657" y="219071"/>
            <a:ext cx="910713" cy="523485"/>
          </a:xfrm>
          <a:prstGeom prst="rect">
            <a:avLst/>
          </a:prstGeom>
        </p:spPr>
      </p:pic>
      <p:pic>
        <p:nvPicPr>
          <p:cNvPr id="33" name="Picture 32" descr="Logo&#10;&#10;Description automatically generated">
            <a:extLst>
              <a:ext uri="{FF2B5EF4-FFF2-40B4-BE49-F238E27FC236}">
                <a16:creationId xmlns:a16="http://schemas.microsoft.com/office/drawing/2014/main" id="{45A2E513-6EE8-F6BF-201E-863B48EE9112}"/>
              </a:ext>
            </a:extLst>
          </p:cNvPr>
          <p:cNvPicPr>
            <a:picLocks noChangeAspect="1"/>
          </p:cNvPicPr>
          <p:nvPr/>
        </p:nvPicPr>
        <p:blipFill>
          <a:blip r:embed="rId14"/>
          <a:stretch>
            <a:fillRect/>
          </a:stretch>
        </p:blipFill>
        <p:spPr>
          <a:xfrm>
            <a:off x="10960630" y="265169"/>
            <a:ext cx="910713" cy="523485"/>
          </a:xfrm>
          <a:prstGeom prst="rect">
            <a:avLst/>
          </a:prstGeom>
        </p:spPr>
      </p:pic>
    </p:spTree>
    <p:extLst>
      <p:ext uri="{BB962C8B-B14F-4D97-AF65-F5344CB8AC3E}">
        <p14:creationId xmlns:p14="http://schemas.microsoft.com/office/powerpoint/2010/main" val="319540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3E6760D5-C8F1-4153-B235-003BFAD3B575}" type="slidenum">
              <a:rPr lang="en-US" smtClean="0">
                <a:solidFill>
                  <a:prstClr val="black">
                    <a:tint val="75000"/>
                  </a:prstClr>
                </a:solidFill>
              </a:rPr>
              <a:pPr/>
              <a:t>2</a:t>
            </a:fld>
            <a:endParaRPr lang="en-US">
              <a:solidFill>
                <a:prstClr val="black">
                  <a:tint val="75000"/>
                </a:prstClr>
              </a:solidFill>
            </a:endParaRPr>
          </a:p>
        </p:txBody>
      </p:sp>
      <p:pic>
        <p:nvPicPr>
          <p:cNvPr id="5" name="Picture 4">
            <a:extLst>
              <a:ext uri="{FF2B5EF4-FFF2-40B4-BE49-F238E27FC236}">
                <a16:creationId xmlns:a16="http://schemas.microsoft.com/office/drawing/2014/main" id="{DFC2FA38-F1AB-E3DA-1090-3EDD5597C999}"/>
              </a:ext>
            </a:extLst>
          </p:cNvPr>
          <p:cNvPicPr>
            <a:picLocks noChangeAspect="1"/>
          </p:cNvPicPr>
          <p:nvPr/>
        </p:nvPicPr>
        <p:blipFill>
          <a:blip r:embed="rId2"/>
          <a:stretch>
            <a:fillRect/>
          </a:stretch>
        </p:blipFill>
        <p:spPr>
          <a:xfrm rot="16200000">
            <a:off x="-245903" y="1065923"/>
            <a:ext cx="6134026" cy="4511724"/>
          </a:xfrm>
          <a:prstGeom prst="rect">
            <a:avLst/>
          </a:prstGeom>
        </p:spPr>
      </p:pic>
      <p:pic>
        <p:nvPicPr>
          <p:cNvPr id="6" name="Picture 5">
            <a:extLst>
              <a:ext uri="{FF2B5EF4-FFF2-40B4-BE49-F238E27FC236}">
                <a16:creationId xmlns:a16="http://schemas.microsoft.com/office/drawing/2014/main" id="{900373E5-88F1-8299-E96D-1EADEE287E51}"/>
              </a:ext>
            </a:extLst>
          </p:cNvPr>
          <p:cNvPicPr>
            <a:picLocks noChangeAspect="1"/>
          </p:cNvPicPr>
          <p:nvPr/>
        </p:nvPicPr>
        <p:blipFill>
          <a:blip r:embed="rId3"/>
          <a:stretch>
            <a:fillRect/>
          </a:stretch>
        </p:blipFill>
        <p:spPr>
          <a:xfrm>
            <a:off x="6096000" y="871457"/>
            <a:ext cx="4763785" cy="5002971"/>
          </a:xfrm>
          <a:prstGeom prst="rect">
            <a:avLst/>
          </a:prstGeom>
          <a:ln>
            <a:solidFill>
              <a:schemeClr val="tx1"/>
            </a:solidFill>
          </a:ln>
        </p:spPr>
      </p:pic>
      <p:sp>
        <p:nvSpPr>
          <p:cNvPr id="7" name="TextBox 6">
            <a:extLst>
              <a:ext uri="{FF2B5EF4-FFF2-40B4-BE49-F238E27FC236}">
                <a16:creationId xmlns:a16="http://schemas.microsoft.com/office/drawing/2014/main" id="{6CB04F15-5515-8833-A30C-836E6092430C}"/>
              </a:ext>
            </a:extLst>
          </p:cNvPr>
          <p:cNvSpPr txBox="1"/>
          <p:nvPr/>
        </p:nvSpPr>
        <p:spPr>
          <a:xfrm>
            <a:off x="5453986" y="15879"/>
            <a:ext cx="6225590" cy="1092607"/>
          </a:xfrm>
          <a:prstGeom prst="rect">
            <a:avLst/>
          </a:prstGeom>
          <a:noFill/>
        </p:spPr>
        <p:txBody>
          <a:bodyPr wrap="square" rtlCol="0">
            <a:spAutoFit/>
          </a:bodyPr>
          <a:lstStyle/>
          <a:p>
            <a:pPr algn="just">
              <a:lnSpc>
                <a:spcPct val="100000"/>
              </a:lnSpc>
              <a:spcBef>
                <a:spcPts val="1200"/>
              </a:spcBef>
            </a:pPr>
            <a:endParaRPr lang="en-US" sz="900" b="1" dirty="0">
              <a:latin typeface="Georgia" panose="02040502050405020303" pitchFamily="18" charset="0"/>
              <a:cs typeface="Times New Roman" panose="02020603050405020304" pitchFamily="18" charset="0"/>
            </a:endParaRPr>
          </a:p>
          <a:p>
            <a:pPr algn="just">
              <a:lnSpc>
                <a:spcPct val="100000"/>
              </a:lnSpc>
              <a:spcBef>
                <a:spcPts val="1200"/>
              </a:spcBef>
            </a:pPr>
            <a:r>
              <a:rPr lang="en-US" sz="1600" b="1" dirty="0">
                <a:latin typeface="Georgia" panose="02040502050405020303" pitchFamily="18" charset="0"/>
                <a:cs typeface="Times New Roman" panose="02020603050405020304" pitchFamily="18" charset="0"/>
              </a:rPr>
              <a:t>Rock-Fluid Geochemical Reaction in the Sub-surface</a:t>
            </a:r>
          </a:p>
          <a:p>
            <a:pPr marL="0" indent="0" algn="just">
              <a:lnSpc>
                <a:spcPct val="100000"/>
              </a:lnSpc>
              <a:buNone/>
            </a:pPr>
            <a:endParaRPr lang="en-US" sz="1400" b="1" dirty="0">
              <a:latin typeface="Georgia" panose="02040502050405020303" pitchFamily="18" charset="0"/>
              <a:cs typeface="Times New Roman" panose="02020603050405020304" pitchFamily="18" charset="0"/>
            </a:endParaRPr>
          </a:p>
          <a:p>
            <a:endParaRPr lang="en-US" sz="1600" b="1" dirty="0"/>
          </a:p>
        </p:txBody>
      </p:sp>
      <p:sp>
        <p:nvSpPr>
          <p:cNvPr id="8" name="TextBox 7">
            <a:extLst>
              <a:ext uri="{FF2B5EF4-FFF2-40B4-BE49-F238E27FC236}">
                <a16:creationId xmlns:a16="http://schemas.microsoft.com/office/drawing/2014/main" id="{6C77812C-14CA-BBC3-C649-82FC55781FD7}"/>
              </a:ext>
            </a:extLst>
          </p:cNvPr>
          <p:cNvSpPr txBox="1"/>
          <p:nvPr/>
        </p:nvSpPr>
        <p:spPr>
          <a:xfrm>
            <a:off x="5970505" y="5814880"/>
            <a:ext cx="5014773" cy="461665"/>
          </a:xfrm>
          <a:prstGeom prst="rect">
            <a:avLst/>
          </a:prstGeom>
          <a:noFill/>
        </p:spPr>
        <p:txBody>
          <a:bodyPr wrap="square" rtlCol="0">
            <a:spAutoFit/>
          </a:bodyPr>
          <a:lstStyle/>
          <a:p>
            <a:pPr algn="just"/>
            <a:r>
              <a:rPr lang="en-US" sz="1200" b="1" dirty="0">
                <a:latin typeface="Cambria" panose="02040503050406030204" pitchFamily="18" charset="0"/>
                <a:ea typeface="Cambria" panose="02040503050406030204" pitchFamily="18" charset="0"/>
                <a:cs typeface="Times New Roman" panose="02020603050405020304" pitchFamily="18" charset="0"/>
              </a:rPr>
              <a:t>Schematic of geochemical rock-fluid interaction within complex fracture system in the subsurface</a:t>
            </a:r>
            <a:r>
              <a:rPr lang="en-US" sz="1050" dirty="0">
                <a:latin typeface="Cambria" panose="02040503050406030204" pitchFamily="18" charset="0"/>
                <a:ea typeface="Cambria" panose="02040503050406030204" pitchFamily="18" charset="0"/>
                <a:cs typeface="Times New Roman" panose="02020603050405020304" pitchFamily="18" charset="0"/>
              </a:rPr>
              <a:t>.</a:t>
            </a:r>
            <a:endParaRPr lang="en-US" dirty="0">
              <a:latin typeface="Cambria" panose="02040503050406030204" pitchFamily="18" charset="0"/>
              <a:ea typeface="Cambria" panose="02040503050406030204" pitchFamily="18" charset="0"/>
            </a:endParaRPr>
          </a:p>
        </p:txBody>
      </p:sp>
      <p:sp>
        <p:nvSpPr>
          <p:cNvPr id="12" name="TextBox 11">
            <a:extLst>
              <a:ext uri="{FF2B5EF4-FFF2-40B4-BE49-F238E27FC236}">
                <a16:creationId xmlns:a16="http://schemas.microsoft.com/office/drawing/2014/main" id="{BF7EA378-9CCB-E17C-C1AB-A99D7F847199}"/>
              </a:ext>
            </a:extLst>
          </p:cNvPr>
          <p:cNvSpPr txBox="1"/>
          <p:nvPr/>
        </p:nvSpPr>
        <p:spPr>
          <a:xfrm>
            <a:off x="576228" y="6396161"/>
            <a:ext cx="10788554" cy="461665"/>
          </a:xfrm>
          <a:prstGeom prst="rect">
            <a:avLst/>
          </a:prstGeom>
          <a:noFill/>
        </p:spPr>
        <p:txBody>
          <a:bodyPr wrap="square">
            <a:spAutoFit/>
          </a:bodyPr>
          <a:lstStyle/>
          <a:p>
            <a:pPr marR="0" lvl="0" algn="just">
              <a:spcBef>
                <a:spcPts val="0"/>
              </a:spcBef>
              <a:spcAft>
                <a:spcPts val="0"/>
              </a:spcAft>
              <a:buSzPts val="1100"/>
            </a:pPr>
            <a:r>
              <a:rPr lang="en-US" sz="1200" dirty="0">
                <a:solidFill>
                  <a:srgbClr val="000000"/>
                </a:solidFill>
                <a:effectLst/>
                <a:latin typeface="Times New Roman" panose="02020603050405020304" pitchFamily="18" charset="0"/>
                <a:ea typeface="SimSun" panose="02010600030101010101" pitchFamily="2" charset="-122"/>
              </a:rPr>
              <a:t>Awejori, G.A., Doughty, C., Xiong, F., </a:t>
            </a:r>
            <a:r>
              <a:rPr lang="en-US" sz="1200" dirty="0" err="1">
                <a:solidFill>
                  <a:srgbClr val="000000"/>
                </a:solidFill>
                <a:effectLst/>
                <a:latin typeface="Times New Roman" panose="02020603050405020304" pitchFamily="18" charset="0"/>
                <a:ea typeface="SimSun" panose="02010600030101010101" pitchFamily="2" charset="-122"/>
              </a:rPr>
              <a:t>Paronish</a:t>
            </a:r>
            <a:r>
              <a:rPr lang="en-US" sz="1200" dirty="0">
                <a:solidFill>
                  <a:srgbClr val="000000"/>
                </a:solidFill>
                <a:effectLst/>
                <a:latin typeface="Times New Roman" panose="02020603050405020304" pitchFamily="18" charset="0"/>
                <a:ea typeface="SimSun" panose="02010600030101010101" pitchFamily="2" charset="-122"/>
              </a:rPr>
              <a:t>, T., </a:t>
            </a:r>
            <a:r>
              <a:rPr lang="en-US" sz="1200" dirty="0" err="1">
                <a:solidFill>
                  <a:srgbClr val="000000"/>
                </a:solidFill>
                <a:effectLst/>
                <a:latin typeface="Times New Roman" panose="02020603050405020304" pitchFamily="18" charset="0"/>
                <a:ea typeface="SimSun" panose="02010600030101010101" pitchFamily="2" charset="-122"/>
              </a:rPr>
              <a:t>Spycher</a:t>
            </a:r>
            <a:r>
              <a:rPr lang="en-US" sz="1200" dirty="0">
                <a:solidFill>
                  <a:srgbClr val="000000"/>
                </a:solidFill>
                <a:effectLst/>
                <a:latin typeface="Times New Roman" panose="02020603050405020304" pitchFamily="18" charset="0"/>
                <a:ea typeface="SimSun" panose="02010600030101010101" pitchFamily="2" charset="-122"/>
              </a:rPr>
              <a:t>, N., Radonjic</a:t>
            </a:r>
            <a:r>
              <a:rPr lang="en-US" sz="1200" b="1" dirty="0">
                <a:solidFill>
                  <a:srgbClr val="ED7D31"/>
                </a:solidFill>
                <a:effectLst/>
                <a:latin typeface="Times New Roman" panose="02020603050405020304" pitchFamily="18" charset="0"/>
                <a:ea typeface="SimSun" panose="02010600030101010101" pitchFamily="2" charset="-122"/>
              </a:rPr>
              <a:t>*</a:t>
            </a:r>
            <a:r>
              <a:rPr lang="en-US" sz="1200" dirty="0">
                <a:solidFill>
                  <a:srgbClr val="000000"/>
                </a:solidFill>
                <a:effectLst/>
                <a:latin typeface="Times New Roman" panose="02020603050405020304" pitchFamily="18" charset="0"/>
                <a:ea typeface="SimSun" panose="02010600030101010101" pitchFamily="2" charset="-122"/>
              </a:rPr>
              <a:t>, M</a:t>
            </a:r>
            <a:r>
              <a:rPr lang="en-US" sz="1200" b="1" dirty="0">
                <a:solidFill>
                  <a:srgbClr val="000000"/>
                </a:solidFill>
                <a:effectLst/>
                <a:latin typeface="Times New Roman" panose="02020603050405020304" pitchFamily="18" charset="0"/>
                <a:ea typeface="SimSun" panose="02010600030101010101" pitchFamily="2" charset="-122"/>
              </a:rPr>
              <a:t>.,</a:t>
            </a:r>
            <a:r>
              <a:rPr lang="en-US" sz="1200" dirty="0">
                <a:solidFill>
                  <a:srgbClr val="000000"/>
                </a:solidFill>
                <a:effectLst/>
                <a:latin typeface="Times New Roman" panose="02020603050405020304" pitchFamily="18" charset="0"/>
                <a:ea typeface="SimSun" panose="02010600030101010101" pitchFamily="2" charset="-122"/>
              </a:rPr>
              <a:t> (</a:t>
            </a:r>
            <a:r>
              <a:rPr lang="en-US" sz="1200" b="1" dirty="0">
                <a:solidFill>
                  <a:srgbClr val="000000"/>
                </a:solidFill>
                <a:effectLst/>
                <a:latin typeface="Times New Roman" panose="02020603050405020304" pitchFamily="18" charset="0"/>
                <a:ea typeface="SimSun" panose="02010600030101010101" pitchFamily="2" charset="-122"/>
              </a:rPr>
              <a:t>2022</a:t>
            </a:r>
            <a:r>
              <a:rPr lang="en-US" sz="1200" dirty="0">
                <a:solidFill>
                  <a:srgbClr val="000000"/>
                </a:solidFill>
                <a:effectLst/>
                <a:latin typeface="Times New Roman" panose="02020603050405020304" pitchFamily="18" charset="0"/>
                <a:ea typeface="SimSun" panose="02010600030101010101" pitchFamily="2" charset="-122"/>
              </a:rPr>
              <a:t>) </a:t>
            </a:r>
            <a:r>
              <a:rPr lang="en-US" sz="1200" i="1" dirty="0">
                <a:solidFill>
                  <a:srgbClr val="000000"/>
                </a:solidFill>
                <a:effectLst/>
                <a:latin typeface="Times New Roman" panose="02020603050405020304" pitchFamily="18" charset="0"/>
                <a:ea typeface="SimSun" panose="02010600030101010101" pitchFamily="2" charset="-122"/>
              </a:rPr>
              <a:t>Integrated experimental and modeling study of geochemical reactions of simple fracturing fluids with Caney Shale</a:t>
            </a:r>
            <a:r>
              <a:rPr lang="en-US" sz="1200" dirty="0">
                <a:solidFill>
                  <a:srgbClr val="000000"/>
                </a:solidFill>
                <a:effectLst/>
                <a:latin typeface="Times New Roman" panose="02020603050405020304" pitchFamily="18" charset="0"/>
                <a:ea typeface="SimSun" panose="02010600030101010101" pitchFamily="2" charset="-122"/>
              </a:rPr>
              <a:t>, Energy Fuels 36, 17, 10064–10081, August 22, 2022.  </a:t>
            </a:r>
            <a:r>
              <a:rPr lang="en-US" sz="1200" u="sng" dirty="0">
                <a:solidFill>
                  <a:srgbClr val="000000"/>
                </a:solidFill>
                <a:effectLst/>
                <a:latin typeface="Times New Roman" panose="02020603050405020304" pitchFamily="18" charset="0"/>
                <a:ea typeface="SimSun" panose="02010600030101010101" pitchFamily="2" charset="-122"/>
                <a:hlinkClick r:id="rId4"/>
              </a:rPr>
              <a:t>https://doi.org/10.1021/acs.energyfuels.2c01739</a:t>
            </a:r>
            <a:endParaRPr lang="en-US" sz="1200" dirty="0">
              <a:solidFill>
                <a:srgbClr val="000000"/>
              </a:solidFill>
              <a:effectLst/>
              <a:latin typeface="Times New Roman" panose="02020603050405020304" pitchFamily="18" charset="0"/>
              <a:ea typeface="SimSun" panose="02010600030101010101" pitchFamily="2" charset="-122"/>
            </a:endParaRPr>
          </a:p>
        </p:txBody>
      </p:sp>
      <p:cxnSp>
        <p:nvCxnSpPr>
          <p:cNvPr id="14" name="Straight Connector 13">
            <a:extLst>
              <a:ext uri="{FF2B5EF4-FFF2-40B4-BE49-F238E27FC236}">
                <a16:creationId xmlns:a16="http://schemas.microsoft.com/office/drawing/2014/main" id="{EE3CABDF-E841-5BCB-1562-6DBF07101581}"/>
              </a:ext>
            </a:extLst>
          </p:cNvPr>
          <p:cNvCxnSpPr>
            <a:cxnSpLocks/>
          </p:cNvCxnSpPr>
          <p:nvPr/>
        </p:nvCxnSpPr>
        <p:spPr>
          <a:xfrm>
            <a:off x="5457483" y="720087"/>
            <a:ext cx="5610429"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1223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732E31A0-5898-714D-8E17-046E3DA89E47}"/>
              </a:ext>
            </a:extLst>
          </p:cNvPr>
          <p:cNvPicPr>
            <a:picLocks noChangeAspect="1"/>
          </p:cNvPicPr>
          <p:nvPr/>
        </p:nvPicPr>
        <p:blipFill>
          <a:blip r:embed="rId2"/>
          <a:stretch>
            <a:fillRect/>
          </a:stretch>
        </p:blipFill>
        <p:spPr>
          <a:xfrm>
            <a:off x="6711976" y="729553"/>
            <a:ext cx="4128555" cy="2888218"/>
          </a:xfrm>
          <a:prstGeom prst="rect">
            <a:avLst/>
          </a:prstGeom>
        </p:spPr>
      </p:pic>
      <p:sp>
        <p:nvSpPr>
          <p:cNvPr id="3" name="Slide Number Placeholder 2"/>
          <p:cNvSpPr>
            <a:spLocks noGrp="1"/>
          </p:cNvSpPr>
          <p:nvPr>
            <p:ph type="sldNum" sz="quarter" idx="12"/>
          </p:nvPr>
        </p:nvSpPr>
        <p:spPr/>
        <p:txBody>
          <a:bodyPr/>
          <a:lstStyle/>
          <a:p>
            <a:fld id="{3E6760D5-C8F1-4153-B235-003BFAD3B575}" type="slidenum">
              <a:rPr lang="en-US" smtClean="0">
                <a:solidFill>
                  <a:prstClr val="black">
                    <a:tint val="75000"/>
                  </a:prstClr>
                </a:solidFill>
              </a:rPr>
              <a:pPr/>
              <a:t>3</a:t>
            </a:fld>
            <a:endParaRPr lang="en-US">
              <a:solidFill>
                <a:prstClr val="black">
                  <a:tint val="75000"/>
                </a:prstClr>
              </a:solidFill>
            </a:endParaRPr>
          </a:p>
        </p:txBody>
      </p:sp>
      <p:pic>
        <p:nvPicPr>
          <p:cNvPr id="4" name="Picture 3">
            <a:extLst>
              <a:ext uri="{FF2B5EF4-FFF2-40B4-BE49-F238E27FC236}">
                <a16:creationId xmlns:a16="http://schemas.microsoft.com/office/drawing/2014/main" id="{FF3EA655-12C0-E589-E1C7-B140B1A57F06}"/>
              </a:ext>
            </a:extLst>
          </p:cNvPr>
          <p:cNvPicPr>
            <a:picLocks noChangeAspect="1"/>
          </p:cNvPicPr>
          <p:nvPr/>
        </p:nvPicPr>
        <p:blipFill>
          <a:blip r:embed="rId3"/>
          <a:stretch>
            <a:fillRect/>
          </a:stretch>
        </p:blipFill>
        <p:spPr>
          <a:xfrm rot="16200000">
            <a:off x="238006" y="793414"/>
            <a:ext cx="6284913" cy="4840957"/>
          </a:xfrm>
          <a:prstGeom prst="rect">
            <a:avLst/>
          </a:prstGeom>
        </p:spPr>
      </p:pic>
      <p:grpSp>
        <p:nvGrpSpPr>
          <p:cNvPr id="5" name="Group 4">
            <a:extLst>
              <a:ext uri="{FF2B5EF4-FFF2-40B4-BE49-F238E27FC236}">
                <a16:creationId xmlns:a16="http://schemas.microsoft.com/office/drawing/2014/main" id="{CEDE8355-9EFC-D2B6-3AB3-B04A32FA6A9A}"/>
              </a:ext>
            </a:extLst>
          </p:cNvPr>
          <p:cNvGrpSpPr/>
          <p:nvPr/>
        </p:nvGrpSpPr>
        <p:grpSpPr>
          <a:xfrm>
            <a:off x="6066658" y="3703608"/>
            <a:ext cx="5087883" cy="2888218"/>
            <a:chOff x="0" y="0"/>
            <a:chExt cx="3600450" cy="2514600"/>
          </a:xfrm>
        </p:grpSpPr>
        <p:grpSp>
          <p:nvGrpSpPr>
            <p:cNvPr id="6" name="Group 5">
              <a:extLst>
                <a:ext uri="{FF2B5EF4-FFF2-40B4-BE49-F238E27FC236}">
                  <a16:creationId xmlns:a16="http://schemas.microsoft.com/office/drawing/2014/main" id="{2AFA25C6-850B-400A-3FFE-EE50D9991F93}"/>
                </a:ext>
              </a:extLst>
            </p:cNvPr>
            <p:cNvGrpSpPr/>
            <p:nvPr/>
          </p:nvGrpSpPr>
          <p:grpSpPr>
            <a:xfrm>
              <a:off x="0" y="0"/>
              <a:ext cx="3600450" cy="2514600"/>
              <a:chOff x="0" y="0"/>
              <a:chExt cx="4114800" cy="3162300"/>
            </a:xfrm>
          </p:grpSpPr>
          <p:pic>
            <p:nvPicPr>
              <p:cNvPr id="19" name="Picture 18">
                <a:extLst>
                  <a:ext uri="{FF2B5EF4-FFF2-40B4-BE49-F238E27FC236}">
                    <a16:creationId xmlns:a16="http://schemas.microsoft.com/office/drawing/2014/main" id="{6A0283AA-F5D7-9AAC-8AF1-E73F3146C4A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114800" cy="3162300"/>
              </a:xfrm>
              <a:prstGeom prst="rect">
                <a:avLst/>
              </a:prstGeom>
              <a:noFill/>
              <a:ln>
                <a:noFill/>
              </a:ln>
            </p:spPr>
          </p:pic>
          <p:sp>
            <p:nvSpPr>
              <p:cNvPr id="20" name="Text Box 112">
                <a:extLst>
                  <a:ext uri="{FF2B5EF4-FFF2-40B4-BE49-F238E27FC236}">
                    <a16:creationId xmlns:a16="http://schemas.microsoft.com/office/drawing/2014/main" id="{38C8848A-287E-3515-64EC-DD602D05DFCE}"/>
                  </a:ext>
                </a:extLst>
              </p:cNvPr>
              <p:cNvSpPr txBox="1"/>
              <p:nvPr/>
            </p:nvSpPr>
            <p:spPr>
              <a:xfrm>
                <a:off x="952500" y="123825"/>
                <a:ext cx="1866900" cy="3524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a:effectLst/>
                    <a:latin typeface="Times New Roman" panose="02020603050405020304" pitchFamily="18" charset="0"/>
                    <a:ea typeface="Times New Roman" panose="02020603050405020304" pitchFamily="18" charset="0"/>
                  </a:rPr>
                  <a:t>V5_7days_Spots</a:t>
                </a:r>
                <a:endParaRPr lang="en-US" sz="1200">
                  <a:effectLst/>
                  <a:latin typeface="Times New Roman" panose="02020603050405020304" pitchFamily="18" charset="0"/>
                  <a:ea typeface="Times New Roman" panose="02020603050405020304" pitchFamily="18" charset="0"/>
                </a:endParaRPr>
              </a:p>
            </p:txBody>
          </p:sp>
        </p:grpSp>
        <p:grpSp>
          <p:nvGrpSpPr>
            <p:cNvPr id="7" name="Group 6">
              <a:extLst>
                <a:ext uri="{FF2B5EF4-FFF2-40B4-BE49-F238E27FC236}">
                  <a16:creationId xmlns:a16="http://schemas.microsoft.com/office/drawing/2014/main" id="{03866EF2-18D3-45B5-47AC-7466BB49208E}"/>
                </a:ext>
              </a:extLst>
            </p:cNvPr>
            <p:cNvGrpSpPr/>
            <p:nvPr/>
          </p:nvGrpSpPr>
          <p:grpSpPr>
            <a:xfrm>
              <a:off x="514350" y="361951"/>
              <a:ext cx="2538732" cy="703254"/>
              <a:chOff x="111942" y="417394"/>
              <a:chExt cx="2482413" cy="649180"/>
            </a:xfrm>
          </p:grpSpPr>
          <p:sp>
            <p:nvSpPr>
              <p:cNvPr id="8" name="TextBox 12">
                <a:extLst>
                  <a:ext uri="{FF2B5EF4-FFF2-40B4-BE49-F238E27FC236}">
                    <a16:creationId xmlns:a16="http://schemas.microsoft.com/office/drawing/2014/main" id="{46CA83BE-DA45-DAC7-97B8-D2AE6378E899}"/>
                  </a:ext>
                </a:extLst>
              </p:cNvPr>
              <p:cNvSpPr txBox="1"/>
              <p:nvPr/>
            </p:nvSpPr>
            <p:spPr>
              <a:xfrm>
                <a:off x="699451" y="617429"/>
                <a:ext cx="300355" cy="21308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sp>
            <p:nvSpPr>
              <p:cNvPr id="9" name="TextBox 13">
                <a:extLst>
                  <a:ext uri="{FF2B5EF4-FFF2-40B4-BE49-F238E27FC236}">
                    <a16:creationId xmlns:a16="http://schemas.microsoft.com/office/drawing/2014/main" id="{F0FDFB8E-9A2B-A59F-2B21-F53C0B8FD167}"/>
                  </a:ext>
                </a:extLst>
              </p:cNvPr>
              <p:cNvSpPr txBox="1"/>
              <p:nvPr/>
            </p:nvSpPr>
            <p:spPr>
              <a:xfrm>
                <a:off x="287545" y="417394"/>
                <a:ext cx="223484" cy="252027"/>
              </a:xfrm>
              <a:prstGeom prst="rect">
                <a:avLst/>
              </a:prstGeom>
              <a:noFill/>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O</a:t>
                </a:r>
                <a:endParaRPr lang="en-US" sz="1200">
                  <a:effectLst/>
                  <a:latin typeface="Times New Roman" panose="02020603050405020304" pitchFamily="18" charset="0"/>
                  <a:ea typeface="Times New Roman" panose="02020603050405020304" pitchFamily="18" charset="0"/>
                </a:endParaRPr>
              </a:p>
            </p:txBody>
          </p:sp>
          <p:sp>
            <p:nvSpPr>
              <p:cNvPr id="10" name="TextBox 14">
                <a:extLst>
                  <a:ext uri="{FF2B5EF4-FFF2-40B4-BE49-F238E27FC236}">
                    <a16:creationId xmlns:a16="http://schemas.microsoft.com/office/drawing/2014/main" id="{7EAAB5B3-9D62-5823-68A5-0809990AE208}"/>
                  </a:ext>
                </a:extLst>
              </p:cNvPr>
              <p:cNvSpPr txBox="1"/>
              <p:nvPr/>
            </p:nvSpPr>
            <p:spPr>
              <a:xfrm>
                <a:off x="613889" y="749739"/>
                <a:ext cx="278952" cy="185391"/>
              </a:xfrm>
              <a:prstGeom prst="rect">
                <a:avLst/>
              </a:prstGeom>
              <a:noFill/>
              <a:ln>
                <a:noFill/>
              </a:ln>
            </p:spPr>
            <p:txBody>
              <a:bodyPr wrap="square" rtlCol="0">
                <a:noAutofit/>
              </a:bodyPr>
              <a:lstStyle/>
              <a:p>
                <a:pPr marL="0" marR="0">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Al</a:t>
                </a:r>
                <a:endParaRPr lang="en-US" sz="1200">
                  <a:effectLst/>
                  <a:latin typeface="Times New Roman" panose="02020603050405020304" pitchFamily="18" charset="0"/>
                  <a:ea typeface="Times New Roman" panose="02020603050405020304" pitchFamily="18" charset="0"/>
                </a:endParaRPr>
              </a:p>
            </p:txBody>
          </p:sp>
          <p:sp>
            <p:nvSpPr>
              <p:cNvPr id="11" name="TextBox 15">
                <a:extLst>
                  <a:ext uri="{FF2B5EF4-FFF2-40B4-BE49-F238E27FC236}">
                    <a16:creationId xmlns:a16="http://schemas.microsoft.com/office/drawing/2014/main" id="{034141C4-BE2D-B8FD-9572-4C2DC65A0E7A}"/>
                  </a:ext>
                </a:extLst>
              </p:cNvPr>
              <p:cNvSpPr txBox="1"/>
              <p:nvPr/>
            </p:nvSpPr>
            <p:spPr>
              <a:xfrm>
                <a:off x="1346039" y="764741"/>
                <a:ext cx="377174" cy="203252"/>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12" name="TextBox 16">
                <a:extLst>
                  <a:ext uri="{FF2B5EF4-FFF2-40B4-BE49-F238E27FC236}">
                    <a16:creationId xmlns:a16="http://schemas.microsoft.com/office/drawing/2014/main" id="{48ECCEA2-538F-EF34-3374-76A0FFAF9A94}"/>
                  </a:ext>
                </a:extLst>
              </p:cNvPr>
              <p:cNvSpPr txBox="1"/>
              <p:nvPr/>
            </p:nvSpPr>
            <p:spPr>
              <a:xfrm>
                <a:off x="1103849" y="823857"/>
                <a:ext cx="334323" cy="22602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K</a:t>
                </a:r>
                <a:endParaRPr lang="en-US" sz="1200">
                  <a:effectLst/>
                  <a:latin typeface="Times New Roman" panose="02020603050405020304" pitchFamily="18" charset="0"/>
                  <a:ea typeface="Times New Roman" panose="02020603050405020304" pitchFamily="18" charset="0"/>
                </a:endParaRPr>
              </a:p>
            </p:txBody>
          </p:sp>
          <p:sp>
            <p:nvSpPr>
              <p:cNvPr id="13" name="TextBox 17">
                <a:extLst>
                  <a:ext uri="{FF2B5EF4-FFF2-40B4-BE49-F238E27FC236}">
                    <a16:creationId xmlns:a16="http://schemas.microsoft.com/office/drawing/2014/main" id="{9ADDF4E0-DAF3-8A8F-E5ED-61B0089353BA}"/>
                  </a:ext>
                </a:extLst>
              </p:cNvPr>
              <p:cNvSpPr txBox="1"/>
              <p:nvPr/>
            </p:nvSpPr>
            <p:spPr>
              <a:xfrm>
                <a:off x="460737" y="808888"/>
                <a:ext cx="362973" cy="234388"/>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Mg</a:t>
                </a:r>
                <a:endParaRPr lang="en-US" sz="1200">
                  <a:effectLst/>
                  <a:latin typeface="Times New Roman" panose="02020603050405020304" pitchFamily="18" charset="0"/>
                  <a:ea typeface="Times New Roman" panose="02020603050405020304" pitchFamily="18" charset="0"/>
                </a:endParaRPr>
              </a:p>
            </p:txBody>
          </p:sp>
          <p:sp>
            <p:nvSpPr>
              <p:cNvPr id="14" name="TextBox 18">
                <a:extLst>
                  <a:ext uri="{FF2B5EF4-FFF2-40B4-BE49-F238E27FC236}">
                    <a16:creationId xmlns:a16="http://schemas.microsoft.com/office/drawing/2014/main" id="{A3F025F2-65BB-A888-29EB-E2DB6AD700E7}"/>
                  </a:ext>
                </a:extLst>
              </p:cNvPr>
              <p:cNvSpPr txBox="1"/>
              <p:nvPr/>
            </p:nvSpPr>
            <p:spPr>
              <a:xfrm>
                <a:off x="190987" y="692096"/>
                <a:ext cx="320040" cy="20132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sp>
            <p:nvSpPr>
              <p:cNvPr id="15" name="TextBox 19">
                <a:extLst>
                  <a:ext uri="{FF2B5EF4-FFF2-40B4-BE49-F238E27FC236}">
                    <a16:creationId xmlns:a16="http://schemas.microsoft.com/office/drawing/2014/main" id="{E7EEAB7D-7B14-611C-92EB-3CFD1C26B292}"/>
                  </a:ext>
                </a:extLst>
              </p:cNvPr>
              <p:cNvSpPr txBox="1"/>
              <p:nvPr/>
            </p:nvSpPr>
            <p:spPr>
              <a:xfrm>
                <a:off x="924584" y="808940"/>
                <a:ext cx="300355" cy="191311"/>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Cl</a:t>
                </a:r>
                <a:endParaRPr lang="en-US" sz="1200">
                  <a:effectLst/>
                  <a:latin typeface="Times New Roman" panose="02020603050405020304" pitchFamily="18" charset="0"/>
                  <a:ea typeface="Times New Roman" panose="02020603050405020304" pitchFamily="18" charset="0"/>
                </a:endParaRPr>
              </a:p>
            </p:txBody>
          </p:sp>
          <p:sp>
            <p:nvSpPr>
              <p:cNvPr id="16" name="TextBox 20">
                <a:extLst>
                  <a:ext uri="{FF2B5EF4-FFF2-40B4-BE49-F238E27FC236}">
                    <a16:creationId xmlns:a16="http://schemas.microsoft.com/office/drawing/2014/main" id="{C834B35A-134F-0D14-CB53-99E98D7D88A8}"/>
                  </a:ext>
                </a:extLst>
              </p:cNvPr>
              <p:cNvSpPr txBox="1"/>
              <p:nvPr/>
            </p:nvSpPr>
            <p:spPr>
              <a:xfrm>
                <a:off x="2294196" y="819498"/>
                <a:ext cx="300159" cy="247076"/>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Fe</a:t>
                </a:r>
                <a:endParaRPr lang="en-US" sz="1200">
                  <a:effectLst/>
                  <a:latin typeface="Times New Roman" panose="02020603050405020304" pitchFamily="18" charset="0"/>
                  <a:ea typeface="Times New Roman" panose="02020603050405020304" pitchFamily="18" charset="0"/>
                </a:endParaRPr>
              </a:p>
            </p:txBody>
          </p:sp>
          <p:sp>
            <p:nvSpPr>
              <p:cNvPr id="17" name="TextBox 21">
                <a:extLst>
                  <a:ext uri="{FF2B5EF4-FFF2-40B4-BE49-F238E27FC236}">
                    <a16:creationId xmlns:a16="http://schemas.microsoft.com/office/drawing/2014/main" id="{CC245590-57FF-D4BA-AD67-10236AA33860}"/>
                  </a:ext>
                </a:extLst>
              </p:cNvPr>
              <p:cNvSpPr txBox="1"/>
              <p:nvPr/>
            </p:nvSpPr>
            <p:spPr>
              <a:xfrm>
                <a:off x="380343" y="669514"/>
                <a:ext cx="354354" cy="226329"/>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Na</a:t>
                </a:r>
                <a:endParaRPr lang="en-US" sz="1200">
                  <a:effectLst/>
                  <a:latin typeface="Times New Roman" panose="02020603050405020304" pitchFamily="18" charset="0"/>
                  <a:ea typeface="Times New Roman" panose="02020603050405020304" pitchFamily="18" charset="0"/>
                </a:endParaRPr>
              </a:p>
            </p:txBody>
          </p:sp>
          <p:sp>
            <p:nvSpPr>
              <p:cNvPr id="18" name="TextBox 22">
                <a:extLst>
                  <a:ext uri="{FF2B5EF4-FFF2-40B4-BE49-F238E27FC236}">
                    <a16:creationId xmlns:a16="http://schemas.microsoft.com/office/drawing/2014/main" id="{5BBEFA2C-7C0A-6BA1-E49F-02455E215B92}"/>
                  </a:ext>
                </a:extLst>
              </p:cNvPr>
              <p:cNvSpPr txBox="1"/>
              <p:nvPr/>
            </p:nvSpPr>
            <p:spPr>
              <a:xfrm>
                <a:off x="111942" y="539465"/>
                <a:ext cx="341630" cy="225185"/>
              </a:xfrm>
              <a:prstGeom prst="rect">
                <a:avLst/>
              </a:prstGeom>
              <a:noFill/>
              <a:ln>
                <a:noFill/>
              </a:ln>
            </p:spPr>
            <p:txBody>
              <a:bodyPr wrap="square" rtlCol="0">
                <a:noAutofit/>
              </a:bodyPr>
              <a:lstStyle/>
              <a:p>
                <a:pPr marL="0" marR="0" algn="ctr">
                  <a:spcBef>
                    <a:spcPts val="0"/>
                  </a:spcBef>
                  <a:spcAft>
                    <a:spcPts val="0"/>
                  </a:spcAft>
                </a:pPr>
                <a:r>
                  <a:rPr lang="en-US" sz="800" b="1" kern="1200">
                    <a:solidFill>
                      <a:srgbClr val="000000"/>
                    </a:solidFill>
                    <a:effectLst/>
                    <a:latin typeface="Times New Roman" panose="02020603050405020304" pitchFamily="18" charset="0"/>
                    <a:ea typeface="Times New Roman" panose="02020603050405020304" pitchFamily="18" charset="0"/>
                  </a:rPr>
                  <a:t>Si</a:t>
                </a:r>
                <a:endParaRPr lang="en-US" sz="1200">
                  <a:effectLst/>
                  <a:latin typeface="Times New Roman" panose="02020603050405020304" pitchFamily="18" charset="0"/>
                  <a:ea typeface="Times New Roman" panose="02020603050405020304" pitchFamily="18" charset="0"/>
                </a:endParaRPr>
              </a:p>
            </p:txBody>
          </p:sp>
        </p:grpSp>
      </p:grpSp>
      <p:sp>
        <p:nvSpPr>
          <p:cNvPr id="23" name="Footer Placeholder 7">
            <a:extLst>
              <a:ext uri="{FF2B5EF4-FFF2-40B4-BE49-F238E27FC236}">
                <a16:creationId xmlns:a16="http://schemas.microsoft.com/office/drawing/2014/main" id="{7D60A454-44D5-C03A-7098-DFEB99629643}"/>
              </a:ext>
            </a:extLst>
          </p:cNvPr>
          <p:cNvSpPr>
            <a:spLocks noGrp="1"/>
          </p:cNvSpPr>
          <p:nvPr>
            <p:ph type="ftr" sz="quarter" idx="11"/>
          </p:nvPr>
        </p:nvSpPr>
        <p:spPr>
          <a:xfrm>
            <a:off x="838200" y="6442187"/>
            <a:ext cx="10657113" cy="365125"/>
          </a:xfrm>
        </p:spPr>
        <p:txBody>
          <a:bodyPr vert="horz" lIns="91440" tIns="45720" rIns="91440" bIns="45720" rtlCol="0" anchor="ctr"/>
          <a:lstStyle/>
          <a:p>
            <a:pPr algn="just"/>
            <a:r>
              <a:rPr lang="en-US" dirty="0">
                <a:solidFill>
                  <a:srgbClr val="000000"/>
                </a:solidFill>
                <a:latin typeface="Times New Roman" panose="02020603050405020304" pitchFamily="18" charset="0"/>
                <a:ea typeface="SimSun" panose="02010600030101010101" pitchFamily="2" charset="-122"/>
              </a:rPr>
              <a:t>Awejori, G.A., Xiong PD, F., Massion, C. and Radonjic*, M., Geochemical, </a:t>
            </a:r>
            <a:r>
              <a:rPr lang="en-US" dirty="0" err="1">
                <a:solidFill>
                  <a:srgbClr val="000000"/>
                </a:solidFill>
                <a:latin typeface="Times New Roman" panose="02020603050405020304" pitchFamily="18" charset="0"/>
                <a:ea typeface="SimSun" panose="02010600030101010101" pitchFamily="2" charset="-122"/>
              </a:rPr>
              <a:t>Geomechanical</a:t>
            </a:r>
            <a:r>
              <a:rPr lang="en-US" dirty="0">
                <a:solidFill>
                  <a:srgbClr val="000000"/>
                </a:solidFill>
                <a:latin typeface="Times New Roman" panose="02020603050405020304" pitchFamily="18" charset="0"/>
                <a:ea typeface="SimSun" panose="02010600030101010101" pitchFamily="2" charset="-122"/>
              </a:rPr>
              <a:t>, and Petrophysical Studies of Impacts of Rock-Fluid Interactions in Caney Formation in South Central Oklahoma. Under Review: American Rock Mechanics Association Conference, Atlanta, GA, June 25-28, 2023.</a:t>
            </a:r>
          </a:p>
        </p:txBody>
      </p:sp>
      <p:sp>
        <p:nvSpPr>
          <p:cNvPr id="24" name="TextBox 23">
            <a:extLst>
              <a:ext uri="{FF2B5EF4-FFF2-40B4-BE49-F238E27FC236}">
                <a16:creationId xmlns:a16="http://schemas.microsoft.com/office/drawing/2014/main" id="{2A03EE1E-700D-7515-51B2-E3FC1E65A38D}"/>
              </a:ext>
            </a:extLst>
          </p:cNvPr>
          <p:cNvSpPr txBox="1"/>
          <p:nvPr/>
        </p:nvSpPr>
        <p:spPr>
          <a:xfrm>
            <a:off x="5800941" y="165373"/>
            <a:ext cx="5694372" cy="646331"/>
          </a:xfrm>
          <a:prstGeom prst="rect">
            <a:avLst/>
          </a:prstGeom>
          <a:noFill/>
        </p:spPr>
        <p:txBody>
          <a:bodyPr wrap="square" rtlCol="0">
            <a:spAutoFit/>
          </a:bodyPr>
          <a:lstStyle/>
          <a:p>
            <a:pPr algn="just"/>
            <a:r>
              <a:rPr lang="en-US" u="sng" dirty="0">
                <a:latin typeface="Cambria" panose="02040503050406030204" pitchFamily="18" charset="0"/>
                <a:ea typeface="Cambria" panose="02040503050406030204" pitchFamily="18" charset="0"/>
              </a:rPr>
              <a:t>EDS Spot Analyses of Rock Powders Reacted with Producing Fluids </a:t>
            </a:r>
          </a:p>
        </p:txBody>
      </p:sp>
    </p:spTree>
    <p:extLst>
      <p:ext uri="{BB962C8B-B14F-4D97-AF65-F5344CB8AC3E}">
        <p14:creationId xmlns:p14="http://schemas.microsoft.com/office/powerpoint/2010/main" val="15246795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1916</TotalTime>
  <Words>1314</Words>
  <Application>Microsoft Office PowerPoint</Application>
  <PresentationFormat>Widescreen</PresentationFormat>
  <Paragraphs>106</Paragraphs>
  <Slides>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Calibri</vt:lpstr>
      <vt:lpstr>Calibri Light</vt:lpstr>
      <vt:lpstr>Cambria</vt:lpstr>
      <vt:lpstr>Georgia</vt:lpstr>
      <vt:lpstr>Times New Roman</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Awejori, Gabriel</dc:creator>
  <cp:lastModifiedBy>Gabriel Awejori</cp:lastModifiedBy>
  <cp:revision>10</cp:revision>
  <dcterms:created xsi:type="dcterms:W3CDTF">2023-04-12T19:51:16Z</dcterms:created>
  <dcterms:modified xsi:type="dcterms:W3CDTF">2024-12-06T05:31:40Z</dcterms:modified>
</cp:coreProperties>
</file>