
<file path=[Content_Types].xml><?xml version="1.0" encoding="utf-8"?>
<Types xmlns="http://schemas.openxmlformats.org/package/2006/content-types">
  <Default Extension="emf" ContentType="image/x-em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6" r:id="rId2"/>
  </p:sldMasterIdLst>
  <p:notesMasterIdLst>
    <p:notesMasterId r:id="rId22"/>
  </p:notesMasterIdLst>
  <p:sldIdLst>
    <p:sldId id="271" r:id="rId3"/>
    <p:sldId id="283" r:id="rId4"/>
    <p:sldId id="258" r:id="rId5"/>
    <p:sldId id="864" r:id="rId6"/>
    <p:sldId id="865" r:id="rId7"/>
    <p:sldId id="810" r:id="rId8"/>
    <p:sldId id="827" r:id="rId9"/>
    <p:sldId id="881" r:id="rId10"/>
    <p:sldId id="834" r:id="rId11"/>
    <p:sldId id="874" r:id="rId12"/>
    <p:sldId id="877" r:id="rId13"/>
    <p:sldId id="878" r:id="rId14"/>
    <p:sldId id="875" r:id="rId15"/>
    <p:sldId id="876" r:id="rId16"/>
    <p:sldId id="872" r:id="rId17"/>
    <p:sldId id="276" r:id="rId18"/>
    <p:sldId id="281" r:id="rId19"/>
    <p:sldId id="279" r:id="rId20"/>
    <p:sldId id="88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wejori\Desktop\ARMA%2022%20Journal\Coded%20Names\ICP_MS%20Analysis%201.xlsm"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Awejori\Desktop\ARMA%2022%20Journal\Coded%20Names\ICP_MS%20Analysis%201.xlsm"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Awejori\Desktop\Produced%20Fluid\ICP-MS%20Data%20Report%20for%20Gabriel%20%2024%20fluid%20samples_Reported%202023_3_24_Corrected%20DI%20lithium%20concs.xlsm"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Awejori\Desktop\ARMA%2022%20Journal\Coded%20Names\ICP_MS%20Analysis%201.xlsm"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Georgia" panose="02040502050405020303" pitchFamily="18" charset="0"/>
                <a:ea typeface="+mn-ea"/>
                <a:cs typeface="+mn-cs"/>
              </a:defRPr>
            </a:pPr>
            <a:r>
              <a:rPr lang="en-US" sz="1600" dirty="0">
                <a:solidFill>
                  <a:schemeClr val="tx1"/>
                </a:solidFill>
              </a:rPr>
              <a:t>Ca Concentration - PF</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Georgia" panose="02040502050405020303" pitchFamily="18" charset="0"/>
              <a:ea typeface="+mn-ea"/>
              <a:cs typeface="+mn-cs"/>
            </a:defRPr>
          </a:pPr>
          <a:endParaRPr lang="en-US"/>
        </a:p>
      </c:txPr>
    </c:title>
    <c:autoTitleDeleted val="0"/>
    <c:plotArea>
      <c:layout/>
      <c:barChart>
        <c:barDir val="col"/>
        <c:grouping val="clustered"/>
        <c:varyColors val="0"/>
        <c:ser>
          <c:idx val="0"/>
          <c:order val="0"/>
          <c:tx>
            <c:strRef>
              <c:f>'All Plots'!$A$59</c:f>
              <c:strCache>
                <c:ptCount val="1"/>
                <c:pt idx="0">
                  <c:v>0 days</c:v>
                </c:pt>
              </c:strCache>
            </c:strRef>
          </c:tx>
          <c:spPr>
            <a:pattFill prst="pct60">
              <a:fgClr>
                <a:schemeClr val="bg1">
                  <a:lumMod val="50000"/>
                </a:schemeClr>
              </a:fgClr>
              <a:bgClr>
                <a:schemeClr val="bg1"/>
              </a:bgClr>
            </a:pattFill>
            <a:ln>
              <a:solidFill>
                <a:schemeClr val="tx1">
                  <a:lumMod val="75000"/>
                  <a:lumOff val="25000"/>
                </a:schemeClr>
              </a:solidFill>
            </a:ln>
            <a:effectLst/>
          </c:spPr>
          <c:invertIfNegative val="0"/>
          <c:errBars>
            <c:errBarType val="both"/>
            <c:errValType val="cust"/>
            <c:noEndCap val="0"/>
            <c:plus>
              <c:numRef>
                <c:f>'All Plots'!$M$59:$T$59</c:f>
                <c:numCache>
                  <c:formatCode>General</c:formatCode>
                  <c:ptCount val="8"/>
                  <c:pt idx="0">
                    <c:v>21350.433014999999</c:v>
                  </c:pt>
                  <c:pt idx="1">
                    <c:v>21350.433014999999</c:v>
                  </c:pt>
                  <c:pt idx="2">
                    <c:v>21350.433014999999</c:v>
                  </c:pt>
                  <c:pt idx="3">
                    <c:v>21350.433014999999</c:v>
                  </c:pt>
                  <c:pt idx="4">
                    <c:v>21350.433014999999</c:v>
                  </c:pt>
                  <c:pt idx="5">
                    <c:v>21350.433014999999</c:v>
                  </c:pt>
                  <c:pt idx="6">
                    <c:v>21350.433014999999</c:v>
                  </c:pt>
                  <c:pt idx="7">
                    <c:v>21350.433014999999</c:v>
                  </c:pt>
                </c:numCache>
              </c:numRef>
            </c:plus>
            <c:minus>
              <c:numRef>
                <c:f>'All Plots'!$M$59:$T$59</c:f>
                <c:numCache>
                  <c:formatCode>General</c:formatCode>
                  <c:ptCount val="8"/>
                  <c:pt idx="0">
                    <c:v>21350.433014999999</c:v>
                  </c:pt>
                  <c:pt idx="1">
                    <c:v>21350.433014999999</c:v>
                  </c:pt>
                  <c:pt idx="2">
                    <c:v>21350.433014999999</c:v>
                  </c:pt>
                  <c:pt idx="3">
                    <c:v>21350.433014999999</c:v>
                  </c:pt>
                  <c:pt idx="4">
                    <c:v>21350.433014999999</c:v>
                  </c:pt>
                  <c:pt idx="5">
                    <c:v>21350.433014999999</c:v>
                  </c:pt>
                  <c:pt idx="6">
                    <c:v>21350.433014999999</c:v>
                  </c:pt>
                  <c:pt idx="7">
                    <c:v>21350.433014999999</c:v>
                  </c:pt>
                </c:numCache>
              </c:numRef>
            </c:minus>
            <c:spPr>
              <a:noFill/>
              <a:ln w="9525" cap="flat" cmpd="sng" algn="ctr">
                <a:solidFill>
                  <a:schemeClr val="tx1">
                    <a:lumMod val="65000"/>
                    <a:lumOff val="35000"/>
                  </a:schemeClr>
                </a:solidFill>
                <a:round/>
              </a:ln>
              <a:effectLst/>
            </c:spPr>
          </c:errBars>
          <c:cat>
            <c:strRef>
              <c:f>'All Plots'!$B$58:$I$58</c:f>
              <c:strCache>
                <c:ptCount val="8"/>
                <c:pt idx="0">
                  <c:v>V1</c:v>
                </c:pt>
                <c:pt idx="1">
                  <c:v>V2</c:v>
                </c:pt>
                <c:pt idx="2">
                  <c:v>V3</c:v>
                </c:pt>
                <c:pt idx="3">
                  <c:v>V4</c:v>
                </c:pt>
                <c:pt idx="4">
                  <c:v>V5</c:v>
                </c:pt>
                <c:pt idx="5">
                  <c:v>H1</c:v>
                </c:pt>
                <c:pt idx="6">
                  <c:v>H2</c:v>
                </c:pt>
                <c:pt idx="7">
                  <c:v>H3</c:v>
                </c:pt>
              </c:strCache>
            </c:strRef>
          </c:cat>
          <c:val>
            <c:numRef>
              <c:f>'All Plots'!$B$59:$I$59</c:f>
              <c:numCache>
                <c:formatCode>0.00</c:formatCode>
                <c:ptCount val="8"/>
                <c:pt idx="0">
                  <c:v>494052.25768299995</c:v>
                </c:pt>
                <c:pt idx="1">
                  <c:v>494052.25768299995</c:v>
                </c:pt>
                <c:pt idx="2">
                  <c:v>494052.25768299995</c:v>
                </c:pt>
                <c:pt idx="3">
                  <c:v>494052.25768299995</c:v>
                </c:pt>
                <c:pt idx="4">
                  <c:v>494052.25768299995</c:v>
                </c:pt>
                <c:pt idx="5">
                  <c:v>494052.25768299995</c:v>
                </c:pt>
                <c:pt idx="6">
                  <c:v>494052.25768299995</c:v>
                </c:pt>
                <c:pt idx="7">
                  <c:v>494052.25768299995</c:v>
                </c:pt>
              </c:numCache>
            </c:numRef>
          </c:val>
          <c:extLst>
            <c:ext xmlns:c16="http://schemas.microsoft.com/office/drawing/2014/chart" uri="{C3380CC4-5D6E-409C-BE32-E72D297353CC}">
              <c16:uniqueId val="{00000000-71C7-4051-9A1C-52D71EB09353}"/>
            </c:ext>
          </c:extLst>
        </c:ser>
        <c:ser>
          <c:idx val="1"/>
          <c:order val="1"/>
          <c:tx>
            <c:strRef>
              <c:f>'All Plots'!$A$60</c:f>
              <c:strCache>
                <c:ptCount val="1"/>
                <c:pt idx="0">
                  <c:v>7 days</c:v>
                </c:pt>
              </c:strCache>
            </c:strRef>
          </c:tx>
          <c:spPr>
            <a:pattFill prst="dkDnDiag">
              <a:fgClr>
                <a:srgbClr val="0070C0"/>
              </a:fgClr>
              <a:bgClr>
                <a:schemeClr val="bg1"/>
              </a:bgClr>
            </a:pattFill>
            <a:ln>
              <a:solidFill>
                <a:schemeClr val="accent1">
                  <a:lumMod val="75000"/>
                </a:schemeClr>
              </a:solidFill>
            </a:ln>
            <a:effectLst/>
          </c:spPr>
          <c:invertIfNegative val="0"/>
          <c:errBars>
            <c:errBarType val="both"/>
            <c:errValType val="cust"/>
            <c:noEndCap val="0"/>
            <c:plus>
              <c:numRef>
                <c:f>'All Plots'!$M$60:$T$60</c:f>
                <c:numCache>
                  <c:formatCode>General</c:formatCode>
                  <c:ptCount val="8"/>
                  <c:pt idx="0">
                    <c:v>6865.9145339999995</c:v>
                  </c:pt>
                  <c:pt idx="1">
                    <c:v>3117.8758080000002</c:v>
                  </c:pt>
                  <c:pt idx="2">
                    <c:v>18629.883891000001</c:v>
                  </c:pt>
                  <c:pt idx="3">
                    <c:v>12250.955761000001</c:v>
                  </c:pt>
                  <c:pt idx="4">
                    <c:v>9925.0249179999992</c:v>
                  </c:pt>
                  <c:pt idx="5">
                    <c:v>15834.972880999998</c:v>
                  </c:pt>
                  <c:pt idx="6">
                    <c:v>8134.0511260000003</c:v>
                  </c:pt>
                  <c:pt idx="7">
                    <c:v>16060.612327000001</c:v>
                  </c:pt>
                </c:numCache>
              </c:numRef>
            </c:plus>
            <c:minus>
              <c:numRef>
                <c:f>'All Plots'!$M$60:$T$60</c:f>
                <c:numCache>
                  <c:formatCode>General</c:formatCode>
                  <c:ptCount val="8"/>
                  <c:pt idx="0">
                    <c:v>6865.9145339999995</c:v>
                  </c:pt>
                  <c:pt idx="1">
                    <c:v>3117.8758080000002</c:v>
                  </c:pt>
                  <c:pt idx="2">
                    <c:v>18629.883891000001</c:v>
                  </c:pt>
                  <c:pt idx="3">
                    <c:v>12250.955761000001</c:v>
                  </c:pt>
                  <c:pt idx="4">
                    <c:v>9925.0249179999992</c:v>
                  </c:pt>
                  <c:pt idx="5">
                    <c:v>15834.972880999998</c:v>
                  </c:pt>
                  <c:pt idx="6">
                    <c:v>8134.0511260000003</c:v>
                  </c:pt>
                  <c:pt idx="7">
                    <c:v>16060.612327000001</c:v>
                  </c:pt>
                </c:numCache>
              </c:numRef>
            </c:minus>
            <c:spPr>
              <a:noFill/>
              <a:ln w="9525" cap="flat" cmpd="sng" algn="ctr">
                <a:solidFill>
                  <a:schemeClr val="tx1">
                    <a:lumMod val="65000"/>
                    <a:lumOff val="35000"/>
                  </a:schemeClr>
                </a:solidFill>
                <a:round/>
              </a:ln>
              <a:effectLst/>
            </c:spPr>
          </c:errBars>
          <c:cat>
            <c:strRef>
              <c:f>'All Plots'!$B$58:$I$58</c:f>
              <c:strCache>
                <c:ptCount val="8"/>
                <c:pt idx="0">
                  <c:v>V1</c:v>
                </c:pt>
                <c:pt idx="1">
                  <c:v>V2</c:v>
                </c:pt>
                <c:pt idx="2">
                  <c:v>V3</c:v>
                </c:pt>
                <c:pt idx="3">
                  <c:v>V4</c:v>
                </c:pt>
                <c:pt idx="4">
                  <c:v>V5</c:v>
                </c:pt>
                <c:pt idx="5">
                  <c:v>H1</c:v>
                </c:pt>
                <c:pt idx="6">
                  <c:v>H2</c:v>
                </c:pt>
                <c:pt idx="7">
                  <c:v>H3</c:v>
                </c:pt>
              </c:strCache>
            </c:strRef>
          </c:cat>
          <c:val>
            <c:numRef>
              <c:f>'All Plots'!$B$60:$I$60</c:f>
              <c:numCache>
                <c:formatCode>0.00</c:formatCode>
                <c:ptCount val="8"/>
                <c:pt idx="0">
                  <c:v>406614.83208800002</c:v>
                </c:pt>
                <c:pt idx="1">
                  <c:v>441292.56186800002</c:v>
                </c:pt>
                <c:pt idx="2">
                  <c:v>403210.51473699999</c:v>
                </c:pt>
                <c:pt idx="3">
                  <c:v>466723.92453700001</c:v>
                </c:pt>
                <c:pt idx="4">
                  <c:v>394016.08228199999</c:v>
                </c:pt>
                <c:pt idx="5">
                  <c:v>421729.78280799999</c:v>
                </c:pt>
                <c:pt idx="6">
                  <c:v>428776.64681099996</c:v>
                </c:pt>
                <c:pt idx="7">
                  <c:v>463751.39787300007</c:v>
                </c:pt>
              </c:numCache>
            </c:numRef>
          </c:val>
          <c:extLst>
            <c:ext xmlns:c16="http://schemas.microsoft.com/office/drawing/2014/chart" uri="{C3380CC4-5D6E-409C-BE32-E72D297353CC}">
              <c16:uniqueId val="{00000001-71C7-4051-9A1C-52D71EB09353}"/>
            </c:ext>
          </c:extLst>
        </c:ser>
        <c:ser>
          <c:idx val="2"/>
          <c:order val="2"/>
          <c:tx>
            <c:strRef>
              <c:f>'All Plots'!$A$61</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Plots'!$M$61:$T$61</c:f>
                <c:numCache>
                  <c:formatCode>General</c:formatCode>
                  <c:ptCount val="8"/>
                  <c:pt idx="0">
                    <c:v>20412.006685</c:v>
                  </c:pt>
                  <c:pt idx="1">
                    <c:v>11947.302903</c:v>
                  </c:pt>
                  <c:pt idx="2">
                    <c:v>10053.436546999999</c:v>
                  </c:pt>
                  <c:pt idx="3">
                    <c:v>13226.331719999998</c:v>
                  </c:pt>
                  <c:pt idx="4">
                    <c:v>11828.413575999999</c:v>
                  </c:pt>
                  <c:pt idx="5">
                    <c:v>23004.254463999998</c:v>
                  </c:pt>
                  <c:pt idx="6">
                    <c:v>11426.429206999999</c:v>
                  </c:pt>
                  <c:pt idx="7">
                    <c:v>24035.687675000001</c:v>
                  </c:pt>
                </c:numCache>
              </c:numRef>
            </c:plus>
            <c:minus>
              <c:numRef>
                <c:f>'All Plots'!$M$61:$T$61</c:f>
                <c:numCache>
                  <c:formatCode>General</c:formatCode>
                  <c:ptCount val="8"/>
                  <c:pt idx="0">
                    <c:v>20412.006685</c:v>
                  </c:pt>
                  <c:pt idx="1">
                    <c:v>11947.302903</c:v>
                  </c:pt>
                  <c:pt idx="2">
                    <c:v>10053.436546999999</c:v>
                  </c:pt>
                  <c:pt idx="3">
                    <c:v>13226.331719999998</c:v>
                  </c:pt>
                  <c:pt idx="4">
                    <c:v>11828.413575999999</c:v>
                  </c:pt>
                  <c:pt idx="5">
                    <c:v>23004.254463999998</c:v>
                  </c:pt>
                  <c:pt idx="6">
                    <c:v>11426.429206999999</c:v>
                  </c:pt>
                  <c:pt idx="7">
                    <c:v>24035.687675000001</c:v>
                  </c:pt>
                </c:numCache>
              </c:numRef>
            </c:minus>
            <c:spPr>
              <a:noFill/>
              <a:ln w="9525" cap="flat" cmpd="sng" algn="ctr">
                <a:solidFill>
                  <a:schemeClr val="tx1">
                    <a:lumMod val="65000"/>
                    <a:lumOff val="35000"/>
                  </a:schemeClr>
                </a:solidFill>
                <a:round/>
              </a:ln>
              <a:effectLst/>
            </c:spPr>
          </c:errBars>
          <c:cat>
            <c:strRef>
              <c:f>'All Plots'!$B$58:$I$58</c:f>
              <c:strCache>
                <c:ptCount val="8"/>
                <c:pt idx="0">
                  <c:v>V1</c:v>
                </c:pt>
                <c:pt idx="1">
                  <c:v>V2</c:v>
                </c:pt>
                <c:pt idx="2">
                  <c:v>V3</c:v>
                </c:pt>
                <c:pt idx="3">
                  <c:v>V4</c:v>
                </c:pt>
                <c:pt idx="4">
                  <c:v>V5</c:v>
                </c:pt>
                <c:pt idx="5">
                  <c:v>H1</c:v>
                </c:pt>
                <c:pt idx="6">
                  <c:v>H2</c:v>
                </c:pt>
                <c:pt idx="7">
                  <c:v>H3</c:v>
                </c:pt>
              </c:strCache>
            </c:strRef>
          </c:cat>
          <c:val>
            <c:numRef>
              <c:f>'All Plots'!$B$61:$I$61</c:f>
              <c:numCache>
                <c:formatCode>0.00</c:formatCode>
                <c:ptCount val="8"/>
                <c:pt idx="0">
                  <c:v>431069.70431900001</c:v>
                </c:pt>
                <c:pt idx="1">
                  <c:v>412014.70629799995</c:v>
                </c:pt>
                <c:pt idx="2">
                  <c:v>410863.82415500004</c:v>
                </c:pt>
                <c:pt idx="3">
                  <c:v>439798.57180700003</c:v>
                </c:pt>
                <c:pt idx="4">
                  <c:v>474640.57890699996</c:v>
                </c:pt>
                <c:pt idx="5">
                  <c:v>438092.80803199997</c:v>
                </c:pt>
                <c:pt idx="6">
                  <c:v>456574.88550199999</c:v>
                </c:pt>
                <c:pt idx="7">
                  <c:v>469422.02615099994</c:v>
                </c:pt>
              </c:numCache>
            </c:numRef>
          </c:val>
          <c:extLst>
            <c:ext xmlns:c16="http://schemas.microsoft.com/office/drawing/2014/chart" uri="{C3380CC4-5D6E-409C-BE32-E72D297353CC}">
              <c16:uniqueId val="{00000002-71C7-4051-9A1C-52D71EB09353}"/>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sz="1200" b="1" i="0" u="none" strike="noStrike" kern="1200" baseline="0">
                    <a:solidFill>
                      <a:schemeClr val="tx1"/>
                    </a:solidFill>
                    <a:latin typeface="Georgia" panose="02040502050405020303" pitchFamily="18" charset="0"/>
                    <a:ea typeface="+mn-ea"/>
                    <a:cs typeface="+mn-cs"/>
                  </a:defRPr>
                </a:pPr>
                <a:r>
                  <a:rPr lang="en-US">
                    <a:solidFill>
                      <a:schemeClr val="tx1"/>
                    </a:solidFill>
                  </a:rPr>
                  <a:t>Sample</a:t>
                </a:r>
              </a:p>
            </c:rich>
          </c:tx>
          <c:layout>
            <c:manualLayout>
              <c:xMode val="edge"/>
              <c:yMode val="edge"/>
              <c:x val="0.4648365761864352"/>
              <c:y val="0.83040802370640532"/>
            </c:manualLayout>
          </c:layout>
          <c:overlay val="0"/>
          <c:spPr>
            <a:noFill/>
            <a:ln>
              <a:noFill/>
            </a:ln>
            <a:effectLst/>
          </c:spPr>
          <c:txPr>
            <a:bodyPr rot="0" spcFirstLastPara="1" vertOverflow="ellipsis" vert="horz" wrap="square" anchor="ctr" anchorCtr="1"/>
            <a:lstStyle/>
            <a:p>
              <a:pPr algn="ctr" rtl="0">
                <a:defRPr sz="1200" b="1" i="0" u="none" strike="noStrike" kern="1200" baseline="0">
                  <a:solidFill>
                    <a:schemeClr val="tx1"/>
                  </a:solidFill>
                  <a:latin typeface="Georgia" panose="02040502050405020303" pitchFamily="18" charset="0"/>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Georgia" panose="02040502050405020303" pitchFamily="18" charset="0"/>
                <a:ea typeface="+mn-ea"/>
                <a:cs typeface="+mn-cs"/>
              </a:defRPr>
            </a:pPr>
            <a:endParaRPr lang="en-US"/>
          </a:p>
        </c:txPr>
        <c:crossAx val="555849736"/>
        <c:crosses val="autoZero"/>
        <c:auto val="1"/>
        <c:lblAlgn val="ctr"/>
        <c:lblOffset val="100"/>
        <c:noMultiLvlLbl val="0"/>
      </c:catAx>
      <c:valAx>
        <c:axId val="555849736"/>
        <c:scaling>
          <c:orientation val="minMax"/>
          <c:max val="5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1" i="0" u="none" strike="noStrike" kern="1200" baseline="0">
                    <a:solidFill>
                      <a:schemeClr val="tx1"/>
                    </a:solidFill>
                    <a:latin typeface="Georgia" panose="02040502050405020303" pitchFamily="18" charset="0"/>
                    <a:ea typeface="+mn-ea"/>
                    <a:cs typeface="+mn-cs"/>
                  </a:defRPr>
                </a:pPr>
                <a:r>
                  <a:rPr lang="en-US">
                    <a:solidFill>
                      <a:schemeClr val="tx1"/>
                    </a:solidFill>
                  </a:rPr>
                  <a:t>Concentration (ppm)</a:t>
                </a:r>
              </a:p>
            </c:rich>
          </c:tx>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Georgia" panose="02040502050405020303" pitchFamily="18" charset="0"/>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Georgia" panose="02040502050405020303" pitchFamily="18" charset="0"/>
                <a:ea typeface="+mn-ea"/>
                <a:cs typeface="+mn-cs"/>
              </a:defRPr>
            </a:pPr>
            <a:endParaRPr lang="en-US"/>
          </a:p>
        </c:txPr>
        <c:crossAx val="555848656"/>
        <c:crosses val="autoZero"/>
        <c:crossBetween val="between"/>
        <c:majorUnit val="100000"/>
        <c:dispUnits>
          <c:builtInUnit val="thousands"/>
        </c:dispUnits>
      </c:valAx>
      <c:spPr>
        <a:noFill/>
        <a:ln>
          <a:noFill/>
        </a:ln>
        <a:effectLst/>
      </c:spPr>
    </c:plotArea>
    <c:legend>
      <c:legendPos val="b"/>
      <c:layout>
        <c:manualLayout>
          <c:xMode val="edge"/>
          <c:yMode val="edge"/>
          <c:x val="0.5289375793977602"/>
          <c:y val="0.91566273731829129"/>
          <c:w val="0.46870917751328173"/>
          <c:h val="8.4337276673379327E-2"/>
        </c:manualLayout>
      </c:layout>
      <c:overlay val="0"/>
      <c:spPr>
        <a:noFill/>
        <a:ln>
          <a:noFill/>
        </a:ln>
        <a:effectLst/>
      </c:spPr>
      <c:txPr>
        <a:bodyPr rot="0" spcFirstLastPara="1" vertOverflow="ellipsis" vert="horz" wrap="square" anchor="ctr" anchorCtr="1"/>
        <a:lstStyle/>
        <a:p>
          <a:pPr algn="ctr" rtl="0">
            <a:defRPr sz="1200" b="1" i="0" u="none" strike="noStrike" kern="1200" baseline="0">
              <a:solidFill>
                <a:schemeClr val="tx1"/>
              </a:solidFill>
              <a:latin typeface="Georgia" panose="02040502050405020303" pitchFamily="18"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sz="1200" b="1">
          <a:latin typeface="Georgia" panose="02040502050405020303" pitchFamily="18"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a:solidFill>
                  <a:schemeClr val="tx1"/>
                </a:solidFill>
                <a:latin typeface="Georgia" panose="02040502050405020303" pitchFamily="18" charset="0"/>
                <a:ea typeface="+mn-ea"/>
                <a:cs typeface="+mn-cs"/>
              </a:defRPr>
            </a:pPr>
            <a:r>
              <a:rPr lang="en-US" sz="1600" b="1" i="0" u="none" strike="noStrike" kern="1200" spc="0" baseline="0" dirty="0">
                <a:solidFill>
                  <a:schemeClr val="tx1"/>
                </a:solidFill>
                <a:latin typeface="Georgia" panose="02040502050405020303" pitchFamily="18" charset="0"/>
                <a:ea typeface="+mn-ea"/>
                <a:cs typeface="+mn-cs"/>
              </a:rPr>
              <a:t>Ca Concentration - HF</a:t>
            </a:r>
          </a:p>
        </c:rich>
      </c:tx>
      <c:layout>
        <c:manualLayout>
          <c:xMode val="edge"/>
          <c:yMode val="edge"/>
          <c:x val="0.34289184364598008"/>
          <c:y val="4.5020891948741468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a:solidFill>
                <a:schemeClr val="tx1"/>
              </a:solidFill>
              <a:latin typeface="Georgia" panose="02040502050405020303" pitchFamily="18" charset="0"/>
              <a:ea typeface="+mn-ea"/>
              <a:cs typeface="+mn-cs"/>
            </a:defRPr>
          </a:pPr>
          <a:endParaRPr lang="en-US"/>
        </a:p>
      </c:txPr>
    </c:title>
    <c:autoTitleDeleted val="0"/>
    <c:plotArea>
      <c:layout>
        <c:manualLayout>
          <c:layoutTarget val="inner"/>
          <c:xMode val="edge"/>
          <c:yMode val="edge"/>
          <c:x val="0.15159783358280957"/>
          <c:y val="0.14823954823672697"/>
          <c:w val="0.81879617434253704"/>
          <c:h val="0.60460163353019003"/>
        </c:manualLayout>
      </c:layout>
      <c:barChart>
        <c:barDir val="col"/>
        <c:grouping val="clustered"/>
        <c:varyColors val="0"/>
        <c:ser>
          <c:idx val="2"/>
          <c:order val="0"/>
          <c:tx>
            <c:strRef>
              <c:f>'Plots 2'!$A$34</c:f>
              <c:strCache>
                <c:ptCount val="1"/>
                <c:pt idx="0">
                  <c:v>0 days</c:v>
                </c:pt>
              </c:strCache>
            </c:strRef>
          </c:tx>
          <c:spPr>
            <a:pattFill prst="pct60">
              <a:fgClr>
                <a:schemeClr val="tx1">
                  <a:lumMod val="75000"/>
                  <a:lumOff val="25000"/>
                </a:schemeClr>
              </a:fgClr>
              <a:bgClr>
                <a:schemeClr val="bg1"/>
              </a:bgClr>
            </a:pattFill>
            <a:ln>
              <a:solidFill>
                <a:schemeClr val="tx1">
                  <a:lumMod val="75000"/>
                  <a:lumOff val="25000"/>
                </a:schemeClr>
              </a:solidFill>
            </a:ln>
            <a:effectLst/>
          </c:spPr>
          <c:invertIfNegative val="0"/>
          <c:errBars>
            <c:errBarType val="both"/>
            <c:errValType val="cust"/>
            <c:noEndCap val="0"/>
            <c:plus>
              <c:numRef>
                <c:f>'Plot SSD'!$B$34:$F$34</c:f>
                <c:numCache>
                  <c:formatCode>General</c:formatCode>
                  <c:ptCount val="5"/>
                  <c:pt idx="0">
                    <c:v>2986.8867909999999</c:v>
                  </c:pt>
                  <c:pt idx="1">
                    <c:v>2986.8867909999999</c:v>
                  </c:pt>
                  <c:pt idx="2">
                    <c:v>2986.8867909999999</c:v>
                  </c:pt>
                  <c:pt idx="3">
                    <c:v>2986.8867909999999</c:v>
                  </c:pt>
                  <c:pt idx="4">
                    <c:v>2986.8867909999999</c:v>
                  </c:pt>
                </c:numCache>
              </c:numRef>
            </c:plus>
            <c:minus>
              <c:numRef>
                <c:f>'Plot SSD'!$B$34:$F$34</c:f>
                <c:numCache>
                  <c:formatCode>General</c:formatCode>
                  <c:ptCount val="5"/>
                  <c:pt idx="0">
                    <c:v>2986.8867909999999</c:v>
                  </c:pt>
                  <c:pt idx="1">
                    <c:v>2986.8867909999999</c:v>
                  </c:pt>
                  <c:pt idx="2">
                    <c:v>2986.8867909999999</c:v>
                  </c:pt>
                  <c:pt idx="3">
                    <c:v>2986.8867909999999</c:v>
                  </c:pt>
                  <c:pt idx="4">
                    <c:v>2986.8867909999999</c:v>
                  </c:pt>
                </c:numCache>
              </c:numRef>
            </c:minus>
            <c:spPr>
              <a:noFill/>
              <a:ln w="9525" cap="flat" cmpd="sng" algn="ctr">
                <a:solidFill>
                  <a:schemeClr val="tx1">
                    <a:lumMod val="65000"/>
                    <a:lumOff val="35000"/>
                  </a:schemeClr>
                </a:solidFill>
                <a:round/>
              </a:ln>
              <a:effectLst/>
            </c:spPr>
          </c:errBars>
          <c:val>
            <c:numRef>
              <c:f>'Plots 2'!$B$34:$F$34</c:f>
              <c:numCache>
                <c:formatCode>0.0</c:formatCode>
                <c:ptCount val="5"/>
                <c:pt idx="0">
                  <c:v>64587.667818000002</c:v>
                </c:pt>
                <c:pt idx="1">
                  <c:v>64587.667818000002</c:v>
                </c:pt>
                <c:pt idx="2">
                  <c:v>64587.667818000002</c:v>
                </c:pt>
                <c:pt idx="3">
                  <c:v>64587.667818000002</c:v>
                </c:pt>
                <c:pt idx="4">
                  <c:v>64587.667818000002</c:v>
                </c:pt>
              </c:numCache>
            </c:numRef>
          </c:val>
          <c:extLst>
            <c:ext xmlns:c16="http://schemas.microsoft.com/office/drawing/2014/chart" uri="{C3380CC4-5D6E-409C-BE32-E72D297353CC}">
              <c16:uniqueId val="{00000000-201D-4F7B-97BB-3173EBE6C033}"/>
            </c:ext>
          </c:extLst>
        </c:ser>
        <c:ser>
          <c:idx val="0"/>
          <c:order val="1"/>
          <c:tx>
            <c:strRef>
              <c:f>'Plots 2'!$A$35</c:f>
              <c:strCache>
                <c:ptCount val="1"/>
                <c:pt idx="0">
                  <c:v>7 days</c:v>
                </c:pt>
              </c:strCache>
            </c:strRef>
          </c:tx>
          <c:spPr>
            <a:pattFill prst="dkDnDiag">
              <a:fgClr>
                <a:srgbClr val="0070C0"/>
              </a:fgClr>
              <a:bgClr>
                <a:schemeClr val="bg1"/>
              </a:bgClr>
            </a:pattFill>
            <a:ln>
              <a:solidFill>
                <a:schemeClr val="accent1">
                  <a:lumMod val="50000"/>
                </a:schemeClr>
              </a:solidFill>
            </a:ln>
            <a:effectLst/>
          </c:spPr>
          <c:invertIfNegative val="0"/>
          <c:errBars>
            <c:errBarType val="both"/>
            <c:errValType val="cust"/>
            <c:noEndCap val="0"/>
            <c:plus>
              <c:numRef>
                <c:f>'Plot SSD'!$B$35:$F$35</c:f>
                <c:numCache>
                  <c:formatCode>General</c:formatCode>
                  <c:ptCount val="5"/>
                  <c:pt idx="0">
                    <c:v>1425.6150440000001</c:v>
                  </c:pt>
                  <c:pt idx="1">
                    <c:v>4427.9109699999999</c:v>
                  </c:pt>
                  <c:pt idx="2">
                    <c:v>2358.1883550000002</c:v>
                  </c:pt>
                  <c:pt idx="3">
                    <c:v>1600.8363870000001</c:v>
                  </c:pt>
                  <c:pt idx="4">
                    <c:v>3609.9845170000003</c:v>
                  </c:pt>
                </c:numCache>
              </c:numRef>
            </c:plus>
            <c:minus>
              <c:numRef>
                <c:f>'Plot SSD'!$B$35:$F$35</c:f>
                <c:numCache>
                  <c:formatCode>General</c:formatCode>
                  <c:ptCount val="5"/>
                  <c:pt idx="0">
                    <c:v>1425.6150440000001</c:v>
                  </c:pt>
                  <c:pt idx="1">
                    <c:v>4427.9109699999999</c:v>
                  </c:pt>
                  <c:pt idx="2">
                    <c:v>2358.1883550000002</c:v>
                  </c:pt>
                  <c:pt idx="3">
                    <c:v>1600.8363870000001</c:v>
                  </c:pt>
                  <c:pt idx="4">
                    <c:v>3609.9845170000003</c:v>
                  </c:pt>
                </c:numCache>
              </c:numRef>
            </c:minus>
            <c:spPr>
              <a:noFill/>
              <a:ln w="9525" cap="flat" cmpd="sng" algn="ctr">
                <a:solidFill>
                  <a:schemeClr val="tx1">
                    <a:lumMod val="65000"/>
                    <a:lumOff val="35000"/>
                  </a:schemeClr>
                </a:solidFill>
                <a:round/>
              </a:ln>
              <a:effectLst/>
            </c:spPr>
          </c:errBars>
          <c:cat>
            <c:strRef>
              <c:f>'Plots 2'!$B$33:$F$33</c:f>
              <c:strCache>
                <c:ptCount val="5"/>
                <c:pt idx="0">
                  <c:v>V2</c:v>
                </c:pt>
                <c:pt idx="1">
                  <c:v>V3</c:v>
                </c:pt>
                <c:pt idx="2">
                  <c:v>H1</c:v>
                </c:pt>
                <c:pt idx="3">
                  <c:v>H2</c:v>
                </c:pt>
                <c:pt idx="4">
                  <c:v>H3</c:v>
                </c:pt>
              </c:strCache>
            </c:strRef>
          </c:cat>
          <c:val>
            <c:numRef>
              <c:f>'Plots 2'!$B$35:$F$35</c:f>
              <c:numCache>
                <c:formatCode>0.0</c:formatCode>
                <c:ptCount val="5"/>
                <c:pt idx="0">
                  <c:v>64553.707466</c:v>
                </c:pt>
                <c:pt idx="1">
                  <c:v>79761.007903999998</c:v>
                </c:pt>
                <c:pt idx="2">
                  <c:v>76438.092604999998</c:v>
                </c:pt>
                <c:pt idx="3">
                  <c:v>64662.162405000003</c:v>
                </c:pt>
                <c:pt idx="4">
                  <c:v>67431.312417000008</c:v>
                </c:pt>
              </c:numCache>
            </c:numRef>
          </c:val>
          <c:extLst>
            <c:ext xmlns:c16="http://schemas.microsoft.com/office/drawing/2014/chart" uri="{C3380CC4-5D6E-409C-BE32-E72D297353CC}">
              <c16:uniqueId val="{00000001-201D-4F7B-97BB-3173EBE6C033}"/>
            </c:ext>
          </c:extLst>
        </c:ser>
        <c:ser>
          <c:idx val="1"/>
          <c:order val="2"/>
          <c:tx>
            <c:strRef>
              <c:f>'Plots 2'!$A$36</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'Plot SSD'!$B$36:$F$36</c:f>
                <c:numCache>
                  <c:formatCode>General</c:formatCode>
                  <c:ptCount val="5"/>
                  <c:pt idx="0">
                    <c:v>3157.8174449999997</c:v>
                  </c:pt>
                  <c:pt idx="1">
                    <c:v>1869.5785409999999</c:v>
                  </c:pt>
                  <c:pt idx="2">
                    <c:v>3656.6409810000005</c:v>
                  </c:pt>
                  <c:pt idx="3">
                    <c:v>2836.2631149999997</c:v>
                  </c:pt>
                  <c:pt idx="4">
                    <c:v>3116.2408339999997</c:v>
                  </c:pt>
                </c:numCache>
              </c:numRef>
            </c:plus>
            <c:minus>
              <c:numRef>
                <c:f>'Plot SSD'!$B$36:$F$36</c:f>
                <c:numCache>
                  <c:formatCode>General</c:formatCode>
                  <c:ptCount val="5"/>
                  <c:pt idx="0">
                    <c:v>3157.8174449999997</c:v>
                  </c:pt>
                  <c:pt idx="1">
                    <c:v>1869.5785409999999</c:v>
                  </c:pt>
                  <c:pt idx="2">
                    <c:v>3656.6409810000005</c:v>
                  </c:pt>
                  <c:pt idx="3">
                    <c:v>2836.2631149999997</c:v>
                  </c:pt>
                  <c:pt idx="4">
                    <c:v>3116.2408339999997</c:v>
                  </c:pt>
                </c:numCache>
              </c:numRef>
            </c:minus>
            <c:spPr>
              <a:noFill/>
              <a:ln w="9525" cap="flat" cmpd="sng" algn="ctr">
                <a:solidFill>
                  <a:schemeClr val="tx1">
                    <a:lumMod val="65000"/>
                    <a:lumOff val="35000"/>
                  </a:schemeClr>
                </a:solidFill>
                <a:round/>
              </a:ln>
              <a:effectLst/>
            </c:spPr>
          </c:errBars>
          <c:cat>
            <c:strRef>
              <c:f>'Plots 2'!$B$33:$F$33</c:f>
              <c:strCache>
                <c:ptCount val="5"/>
                <c:pt idx="0">
                  <c:v>V2</c:v>
                </c:pt>
                <c:pt idx="1">
                  <c:v>V3</c:v>
                </c:pt>
                <c:pt idx="2">
                  <c:v>H1</c:v>
                </c:pt>
                <c:pt idx="3">
                  <c:v>H2</c:v>
                </c:pt>
                <c:pt idx="4">
                  <c:v>H3</c:v>
                </c:pt>
              </c:strCache>
            </c:strRef>
          </c:cat>
          <c:val>
            <c:numRef>
              <c:f>'Plots 2'!$B$36:$F$36</c:f>
              <c:numCache>
                <c:formatCode>0.0</c:formatCode>
                <c:ptCount val="5"/>
                <c:pt idx="0">
                  <c:v>74269.473716000008</c:v>
                </c:pt>
                <c:pt idx="1">
                  <c:v>68096.322056999998</c:v>
                </c:pt>
                <c:pt idx="2">
                  <c:v>76177.103309999991</c:v>
                </c:pt>
                <c:pt idx="3">
                  <c:v>77720.565688000002</c:v>
                </c:pt>
                <c:pt idx="4">
                  <c:v>69471.569300000003</c:v>
                </c:pt>
              </c:numCache>
            </c:numRef>
          </c:val>
          <c:extLst>
            <c:ext xmlns:c16="http://schemas.microsoft.com/office/drawing/2014/chart" uri="{C3380CC4-5D6E-409C-BE32-E72D297353CC}">
              <c16:uniqueId val="{00000002-201D-4F7B-97BB-3173EBE6C033}"/>
            </c:ext>
          </c:extLst>
        </c:ser>
        <c:dLbls>
          <c:showLegendKey val="0"/>
          <c:showVal val="0"/>
          <c:showCatName val="0"/>
          <c:showSerName val="0"/>
          <c:showPercent val="0"/>
          <c:showBubbleSize val="0"/>
        </c:dLbls>
        <c:gapWidth val="219"/>
        <c:overlap val="-27"/>
        <c:axId val="281219848"/>
        <c:axId val="281221160"/>
      </c:barChart>
      <c:catAx>
        <c:axId val="281219848"/>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mn-ea"/>
                    <a:cs typeface="+mn-cs"/>
                  </a:defRPr>
                </a:pPr>
                <a:r>
                  <a:rPr lang="en-US" sz="1200" b="1" i="0" u="none" strike="noStrike" kern="1200" baseline="0">
                    <a:solidFill>
                      <a:schemeClr val="tx1"/>
                    </a:solidFill>
                    <a:latin typeface="Georgia" panose="02040502050405020303" pitchFamily="18" charset="0"/>
                    <a:ea typeface="+mn-ea"/>
                    <a:cs typeface="+mn-cs"/>
                  </a:rPr>
                  <a:t>Sample</a:t>
                </a:r>
              </a:p>
            </c:rich>
          </c:tx>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21160"/>
        <c:crosses val="autoZero"/>
        <c:auto val="1"/>
        <c:lblAlgn val="ctr"/>
        <c:lblOffset val="100"/>
        <c:noMultiLvlLbl val="0"/>
      </c:catAx>
      <c:valAx>
        <c:axId val="281221160"/>
        <c:scaling>
          <c:orientation val="minMax"/>
          <c:max val="50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mn-ea"/>
                    <a:cs typeface="+mn-cs"/>
                  </a:defRPr>
                </a:pPr>
                <a:r>
                  <a:rPr lang="en-US" sz="1200" b="1" i="0" u="none" strike="noStrike" kern="1200" baseline="0" dirty="0">
                    <a:solidFill>
                      <a:schemeClr val="tx1"/>
                    </a:solidFill>
                    <a:latin typeface="Georgia" panose="02040502050405020303" pitchFamily="18" charset="0"/>
                    <a:ea typeface="+mn-ea"/>
                    <a:cs typeface="+mn-cs"/>
                  </a:rPr>
                  <a:t>Concentration (ppm)</a:t>
                </a:r>
              </a:p>
            </c:rich>
          </c:tx>
          <c:layout>
            <c:manualLayout>
              <c:xMode val="edge"/>
              <c:yMode val="edge"/>
              <c:x val="1.5552046147865949E-2"/>
              <c:y val="0.19550163432108167"/>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19848"/>
        <c:crosses val="autoZero"/>
        <c:crossBetween val="between"/>
        <c:majorUnit val="100000"/>
        <c:dispUnits>
          <c:builtInUnit val="thousands"/>
        </c:dispUnits>
      </c:valAx>
      <c:spPr>
        <a:noFill/>
        <a:ln>
          <a:noFill/>
        </a:ln>
        <a:effectLst/>
      </c:spPr>
    </c:plotArea>
    <c:legend>
      <c:legendPos val="b"/>
      <c:layout>
        <c:manualLayout>
          <c:xMode val="edge"/>
          <c:yMode val="edge"/>
          <c:x val="0.39659873101716803"/>
          <c:y val="0.87958817083729357"/>
          <c:w val="0.58169829217648239"/>
          <c:h val="9.020810677588284E-2"/>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r>
              <a:rPr lang="en-US" sz="1600" b="1" i="0" u="none" strike="noStrike" kern="1200" baseline="0" dirty="0">
                <a:solidFill>
                  <a:schemeClr val="tx1"/>
                </a:solidFill>
                <a:latin typeface="Georgia" panose="02040502050405020303" pitchFamily="18" charset="0"/>
                <a:ea typeface="Cambria" panose="02040503050406030204" pitchFamily="18" charset="0"/>
                <a:cs typeface="+mn-cs"/>
              </a:rPr>
              <a:t>Si Concentration - PF</a:t>
            </a:r>
          </a:p>
        </c:rich>
      </c:tx>
      <c:layout>
        <c:manualLayout>
          <c:xMode val="edge"/>
          <c:yMode val="edge"/>
          <c:x val="0.30541832604344027"/>
          <c:y val="3.4136148764950081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endParaRPr lang="en-US"/>
        </a:p>
      </c:txPr>
    </c:title>
    <c:autoTitleDeleted val="0"/>
    <c:plotArea>
      <c:layout>
        <c:manualLayout>
          <c:layoutTarget val="inner"/>
          <c:xMode val="edge"/>
          <c:yMode val="edge"/>
          <c:x val="0.11729379874134613"/>
          <c:y val="7.6955970497462486E-2"/>
          <c:w val="0.82481631256507593"/>
          <c:h val="0.68339288777256801"/>
        </c:manualLayout>
      </c:layout>
      <c:barChart>
        <c:barDir val="col"/>
        <c:grouping val="clustered"/>
        <c:varyColors val="0"/>
        <c:ser>
          <c:idx val="0"/>
          <c:order val="0"/>
          <c:tx>
            <c:strRef>
              <c:f>'All Plots'!$A$41</c:f>
              <c:strCache>
                <c:ptCount val="1"/>
                <c:pt idx="0">
                  <c:v>0 days</c:v>
                </c:pt>
              </c:strCache>
            </c:strRef>
          </c:tx>
          <c:spPr>
            <a:pattFill prst="pct60">
              <a:fgClr>
                <a:schemeClr val="bg1">
                  <a:lumMod val="50000"/>
                </a:schemeClr>
              </a:fgClr>
              <a:bgClr>
                <a:schemeClr val="bg1"/>
              </a:bgClr>
            </a:pattFill>
            <a:ln>
              <a:solidFill>
                <a:schemeClr val="tx1"/>
              </a:solidFill>
            </a:ln>
            <a:effectLst/>
          </c:spPr>
          <c:invertIfNegative val="0"/>
          <c:errBars>
            <c:errBarType val="both"/>
            <c:errValType val="cust"/>
            <c:noEndCap val="0"/>
            <c:plus>
              <c:numRef>
                <c:f>'All Plots'!$M$41:$T$41</c:f>
                <c:numCache>
                  <c:formatCode>General</c:formatCode>
                  <c:ptCount val="8"/>
                  <c:pt idx="0">
                    <c:v>738.063086</c:v>
                  </c:pt>
                  <c:pt idx="1">
                    <c:v>738.063086</c:v>
                  </c:pt>
                  <c:pt idx="2">
                    <c:v>738.063086</c:v>
                  </c:pt>
                  <c:pt idx="3">
                    <c:v>738.063086</c:v>
                  </c:pt>
                  <c:pt idx="4">
                    <c:v>738.063086</c:v>
                  </c:pt>
                  <c:pt idx="5">
                    <c:v>738.063086</c:v>
                  </c:pt>
                  <c:pt idx="6">
                    <c:v>738.063086</c:v>
                  </c:pt>
                  <c:pt idx="7">
                    <c:v>738.063086</c:v>
                  </c:pt>
                </c:numCache>
              </c:numRef>
            </c:plus>
            <c:minus>
              <c:numRef>
                <c:f>'All Plots'!$M$41:$T$41</c:f>
                <c:numCache>
                  <c:formatCode>General</c:formatCode>
                  <c:ptCount val="8"/>
                  <c:pt idx="0">
                    <c:v>738.063086</c:v>
                  </c:pt>
                  <c:pt idx="1">
                    <c:v>738.063086</c:v>
                  </c:pt>
                  <c:pt idx="2">
                    <c:v>738.063086</c:v>
                  </c:pt>
                  <c:pt idx="3">
                    <c:v>738.063086</c:v>
                  </c:pt>
                  <c:pt idx="4">
                    <c:v>738.063086</c:v>
                  </c:pt>
                  <c:pt idx="5">
                    <c:v>738.063086</c:v>
                  </c:pt>
                  <c:pt idx="6">
                    <c:v>738.063086</c:v>
                  </c:pt>
                  <c:pt idx="7">
                    <c:v>738.063086</c:v>
                  </c:pt>
                </c:numCache>
              </c:numRef>
            </c:minus>
            <c:spPr>
              <a:noFill/>
              <a:ln w="9525" cap="flat" cmpd="sng" algn="ctr">
                <a:solidFill>
                  <a:schemeClr val="tx1">
                    <a:lumMod val="65000"/>
                    <a:lumOff val="35000"/>
                  </a:schemeClr>
                </a:solidFill>
                <a:round/>
              </a:ln>
              <a:effectLst/>
            </c:spPr>
          </c:errBars>
          <c:cat>
            <c:strRef>
              <c:f>'All Plots'!$B$40:$I$40</c:f>
              <c:strCache>
                <c:ptCount val="8"/>
                <c:pt idx="0">
                  <c:v>V1</c:v>
                </c:pt>
                <c:pt idx="1">
                  <c:v>V2</c:v>
                </c:pt>
                <c:pt idx="2">
                  <c:v>V3</c:v>
                </c:pt>
                <c:pt idx="3">
                  <c:v>V4</c:v>
                </c:pt>
                <c:pt idx="4">
                  <c:v>V5</c:v>
                </c:pt>
                <c:pt idx="5">
                  <c:v>H1</c:v>
                </c:pt>
                <c:pt idx="6">
                  <c:v>H2</c:v>
                </c:pt>
                <c:pt idx="7">
                  <c:v>H3</c:v>
                </c:pt>
              </c:strCache>
            </c:strRef>
          </c:cat>
          <c:val>
            <c:numRef>
              <c:f>'All Plots'!$B$41:$I$41</c:f>
              <c:numCache>
                <c:formatCode>0.00</c:formatCode>
                <c:ptCount val="8"/>
                <c:pt idx="0">
                  <c:v>22182.635389999999</c:v>
                </c:pt>
                <c:pt idx="1">
                  <c:v>22182.635389999999</c:v>
                </c:pt>
                <c:pt idx="2">
                  <c:v>22182.635389999999</c:v>
                </c:pt>
                <c:pt idx="3">
                  <c:v>22182.635389999999</c:v>
                </c:pt>
                <c:pt idx="4">
                  <c:v>22182.635389999999</c:v>
                </c:pt>
                <c:pt idx="5">
                  <c:v>22182.635389999999</c:v>
                </c:pt>
                <c:pt idx="6">
                  <c:v>22182.635389999999</c:v>
                </c:pt>
                <c:pt idx="7">
                  <c:v>22182.635389999999</c:v>
                </c:pt>
              </c:numCache>
            </c:numRef>
          </c:val>
          <c:extLst>
            <c:ext xmlns:c16="http://schemas.microsoft.com/office/drawing/2014/chart" uri="{C3380CC4-5D6E-409C-BE32-E72D297353CC}">
              <c16:uniqueId val="{00000000-1D32-4FA1-AE7A-F165EAE057B3}"/>
            </c:ext>
          </c:extLst>
        </c:ser>
        <c:ser>
          <c:idx val="1"/>
          <c:order val="1"/>
          <c:tx>
            <c:strRef>
              <c:f>'All Plots'!$A$42</c:f>
              <c:strCache>
                <c:ptCount val="1"/>
                <c:pt idx="0">
                  <c:v>7 days</c:v>
                </c:pt>
              </c:strCache>
            </c:strRef>
          </c:tx>
          <c:spPr>
            <a:pattFill prst="dkDnDiag">
              <a:fgClr>
                <a:schemeClr val="accent1"/>
              </a:fgClr>
              <a:bgClr>
                <a:schemeClr val="bg1"/>
              </a:bgClr>
            </a:pattFill>
            <a:ln>
              <a:solidFill>
                <a:schemeClr val="tx1"/>
              </a:solidFill>
            </a:ln>
            <a:effectLst/>
          </c:spPr>
          <c:invertIfNegative val="0"/>
          <c:errBars>
            <c:errBarType val="both"/>
            <c:errValType val="cust"/>
            <c:noEndCap val="0"/>
            <c:plus>
              <c:numRef>
                <c:f>'All Plots'!$M$42:$T$42</c:f>
                <c:numCache>
                  <c:formatCode>General</c:formatCode>
                  <c:ptCount val="8"/>
                  <c:pt idx="0">
                    <c:v>341.96151100000003</c:v>
                  </c:pt>
                  <c:pt idx="1">
                    <c:v>1199.253827</c:v>
                  </c:pt>
                  <c:pt idx="2">
                    <c:v>1024.2683120000002</c:v>
                  </c:pt>
                  <c:pt idx="3">
                    <c:v>484.36850800000002</c:v>
                  </c:pt>
                  <c:pt idx="4">
                    <c:v>419.48101500000001</c:v>
                  </c:pt>
                  <c:pt idx="5">
                    <c:v>603.52470599999992</c:v>
                  </c:pt>
                  <c:pt idx="6">
                    <c:v>707.55918299999996</c:v>
                  </c:pt>
                  <c:pt idx="7">
                    <c:v>886.5691569999999</c:v>
                  </c:pt>
                </c:numCache>
              </c:numRef>
            </c:plus>
            <c:minus>
              <c:numRef>
                <c:f>'All Plots'!$M$42:$T$42</c:f>
                <c:numCache>
                  <c:formatCode>General</c:formatCode>
                  <c:ptCount val="8"/>
                  <c:pt idx="0">
                    <c:v>341.96151100000003</c:v>
                  </c:pt>
                  <c:pt idx="1">
                    <c:v>1199.253827</c:v>
                  </c:pt>
                  <c:pt idx="2">
                    <c:v>1024.2683120000002</c:v>
                  </c:pt>
                  <c:pt idx="3">
                    <c:v>484.36850800000002</c:v>
                  </c:pt>
                  <c:pt idx="4">
                    <c:v>419.48101500000001</c:v>
                  </c:pt>
                  <c:pt idx="5">
                    <c:v>603.52470599999992</c:v>
                  </c:pt>
                  <c:pt idx="6">
                    <c:v>707.55918299999996</c:v>
                  </c:pt>
                  <c:pt idx="7">
                    <c:v>886.5691569999999</c:v>
                  </c:pt>
                </c:numCache>
              </c:numRef>
            </c:minus>
            <c:spPr>
              <a:noFill/>
              <a:ln w="9525" cap="flat" cmpd="sng" algn="ctr">
                <a:solidFill>
                  <a:schemeClr val="tx1">
                    <a:lumMod val="65000"/>
                    <a:lumOff val="35000"/>
                  </a:schemeClr>
                </a:solidFill>
                <a:round/>
              </a:ln>
              <a:effectLst/>
            </c:spPr>
          </c:errBars>
          <c:cat>
            <c:strRef>
              <c:f>'All Plots'!$B$40:$I$40</c:f>
              <c:strCache>
                <c:ptCount val="8"/>
                <c:pt idx="0">
                  <c:v>V1</c:v>
                </c:pt>
                <c:pt idx="1">
                  <c:v>V2</c:v>
                </c:pt>
                <c:pt idx="2">
                  <c:v>V3</c:v>
                </c:pt>
                <c:pt idx="3">
                  <c:v>V4</c:v>
                </c:pt>
                <c:pt idx="4">
                  <c:v>V5</c:v>
                </c:pt>
                <c:pt idx="5">
                  <c:v>H1</c:v>
                </c:pt>
                <c:pt idx="6">
                  <c:v>H2</c:v>
                </c:pt>
                <c:pt idx="7">
                  <c:v>H3</c:v>
                </c:pt>
              </c:strCache>
            </c:strRef>
          </c:cat>
          <c:val>
            <c:numRef>
              <c:f>'All Plots'!$B$42:$I$42</c:f>
              <c:numCache>
                <c:formatCode>0.00</c:formatCode>
                <c:ptCount val="8"/>
                <c:pt idx="0">
                  <c:v>26156.748307999998</c:v>
                </c:pt>
                <c:pt idx="1">
                  <c:v>39861.673989000003</c:v>
                </c:pt>
                <c:pt idx="2">
                  <c:v>34208.981845000002</c:v>
                </c:pt>
                <c:pt idx="3">
                  <c:v>26551.161898999999</c:v>
                </c:pt>
                <c:pt idx="4">
                  <c:v>22421.146109000001</c:v>
                </c:pt>
                <c:pt idx="5">
                  <c:v>26178.564782000001</c:v>
                </c:pt>
                <c:pt idx="6">
                  <c:v>40650.582907000004</c:v>
                </c:pt>
                <c:pt idx="7">
                  <c:v>24740.688297000001</c:v>
                </c:pt>
              </c:numCache>
            </c:numRef>
          </c:val>
          <c:extLst>
            <c:ext xmlns:c16="http://schemas.microsoft.com/office/drawing/2014/chart" uri="{C3380CC4-5D6E-409C-BE32-E72D297353CC}">
              <c16:uniqueId val="{00000001-1D32-4FA1-AE7A-F165EAE057B3}"/>
            </c:ext>
          </c:extLst>
        </c:ser>
        <c:ser>
          <c:idx val="2"/>
          <c:order val="2"/>
          <c:tx>
            <c:strRef>
              <c:f>'All Plots'!$A$43</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Plots'!$M$43:$T$43</c:f>
                <c:numCache>
                  <c:formatCode>General</c:formatCode>
                  <c:ptCount val="8"/>
                  <c:pt idx="0">
                    <c:v>2493.1150209999996</c:v>
                  </c:pt>
                  <c:pt idx="1">
                    <c:v>1796.4667810000001</c:v>
                  </c:pt>
                  <c:pt idx="2">
                    <c:v>2224.4317179999998</c:v>
                  </c:pt>
                  <c:pt idx="3">
                    <c:v>1261.2478530000001</c:v>
                  </c:pt>
                  <c:pt idx="4">
                    <c:v>1027.9979819999999</c:v>
                  </c:pt>
                  <c:pt idx="5">
                    <c:v>929.9604159999999</c:v>
                  </c:pt>
                  <c:pt idx="6">
                    <c:v>1299.9086889999999</c:v>
                  </c:pt>
                  <c:pt idx="7">
                    <c:v>1748.5728259999998</c:v>
                  </c:pt>
                </c:numCache>
              </c:numRef>
            </c:plus>
            <c:minus>
              <c:numRef>
                <c:f>'All Plots'!$M$43:$T$43</c:f>
                <c:numCache>
                  <c:formatCode>General</c:formatCode>
                  <c:ptCount val="8"/>
                  <c:pt idx="0">
                    <c:v>2493.1150209999996</c:v>
                  </c:pt>
                  <c:pt idx="1">
                    <c:v>1796.4667810000001</c:v>
                  </c:pt>
                  <c:pt idx="2">
                    <c:v>2224.4317179999998</c:v>
                  </c:pt>
                  <c:pt idx="3">
                    <c:v>1261.2478530000001</c:v>
                  </c:pt>
                  <c:pt idx="4">
                    <c:v>1027.9979819999999</c:v>
                  </c:pt>
                  <c:pt idx="5">
                    <c:v>929.9604159999999</c:v>
                  </c:pt>
                  <c:pt idx="6">
                    <c:v>1299.9086889999999</c:v>
                  </c:pt>
                  <c:pt idx="7">
                    <c:v>1748.5728259999998</c:v>
                  </c:pt>
                </c:numCache>
              </c:numRef>
            </c:minus>
            <c:spPr>
              <a:noFill/>
              <a:ln w="9525" cap="flat" cmpd="sng" algn="ctr">
                <a:solidFill>
                  <a:schemeClr val="tx1">
                    <a:lumMod val="65000"/>
                    <a:lumOff val="35000"/>
                  </a:schemeClr>
                </a:solidFill>
                <a:round/>
              </a:ln>
              <a:effectLst/>
            </c:spPr>
          </c:errBars>
          <c:cat>
            <c:strRef>
              <c:f>'All Plots'!$B$40:$I$40</c:f>
              <c:strCache>
                <c:ptCount val="8"/>
                <c:pt idx="0">
                  <c:v>V1</c:v>
                </c:pt>
                <c:pt idx="1">
                  <c:v>V2</c:v>
                </c:pt>
                <c:pt idx="2">
                  <c:v>V3</c:v>
                </c:pt>
                <c:pt idx="3">
                  <c:v>V4</c:v>
                </c:pt>
                <c:pt idx="4">
                  <c:v>V5</c:v>
                </c:pt>
                <c:pt idx="5">
                  <c:v>H1</c:v>
                </c:pt>
                <c:pt idx="6">
                  <c:v>H2</c:v>
                </c:pt>
                <c:pt idx="7">
                  <c:v>H3</c:v>
                </c:pt>
              </c:strCache>
            </c:strRef>
          </c:cat>
          <c:val>
            <c:numRef>
              <c:f>'All Plots'!$B$43:$I$43</c:f>
              <c:numCache>
                <c:formatCode>0.00</c:formatCode>
                <c:ptCount val="8"/>
                <c:pt idx="0">
                  <c:v>55978.787322000004</c:v>
                </c:pt>
                <c:pt idx="1">
                  <c:v>56257.737199999996</c:v>
                </c:pt>
                <c:pt idx="2">
                  <c:v>61934.853236000003</c:v>
                </c:pt>
                <c:pt idx="3">
                  <c:v>49012.858876999999</c:v>
                </c:pt>
                <c:pt idx="4">
                  <c:v>42277.265571999997</c:v>
                </c:pt>
                <c:pt idx="5">
                  <c:v>49179.569278999996</c:v>
                </c:pt>
                <c:pt idx="6">
                  <c:v>49306.798474999996</c:v>
                </c:pt>
                <c:pt idx="7">
                  <c:v>51828.439087000006</c:v>
                </c:pt>
              </c:numCache>
            </c:numRef>
          </c:val>
          <c:extLst>
            <c:ext xmlns:c16="http://schemas.microsoft.com/office/drawing/2014/chart" uri="{C3380CC4-5D6E-409C-BE32-E72D297353CC}">
              <c16:uniqueId val="{00000002-1D32-4FA1-AE7A-F165EAE057B3}"/>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a:solidFill>
                      <a:schemeClr val="tx1"/>
                    </a:solidFill>
                    <a:latin typeface="Georgia" panose="02040502050405020303" pitchFamily="18" charset="0"/>
                    <a:ea typeface="Cambria" panose="02040503050406030204" pitchFamily="18" charset="0"/>
                    <a:cs typeface="+mn-cs"/>
                  </a:rPr>
                  <a:t>Sample</a:t>
                </a:r>
              </a:p>
            </c:rich>
          </c:tx>
          <c:layout>
            <c:manualLayout>
              <c:xMode val="edge"/>
              <c:yMode val="edge"/>
              <c:x val="0.46560355508731821"/>
              <c:y val="0.84481270638641892"/>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crossAx val="555849736"/>
        <c:crosses val="autoZero"/>
        <c:auto val="1"/>
        <c:lblAlgn val="ctr"/>
        <c:lblOffset val="100"/>
        <c:noMultiLvlLbl val="0"/>
      </c:catAx>
      <c:valAx>
        <c:axId val="555849736"/>
        <c:scaling>
          <c:orientation val="minMax"/>
          <c:max val="7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dirty="0">
                    <a:solidFill>
                      <a:schemeClr val="tx1"/>
                    </a:solidFill>
                    <a:latin typeface="Georgia" panose="02040502050405020303" pitchFamily="18" charset="0"/>
                    <a:ea typeface="Cambria" panose="02040503050406030204" pitchFamily="18" charset="0"/>
                    <a:cs typeface="+mn-cs"/>
                  </a:rPr>
                  <a:t>Concentration (ppm)</a:t>
                </a:r>
              </a:p>
            </c:rich>
          </c:tx>
          <c:layout>
            <c:manualLayout>
              <c:xMode val="edge"/>
              <c:yMode val="edge"/>
              <c:x val="2.0468610950472622E-2"/>
              <c:y val="0.19647117457187374"/>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crossAx val="555848656"/>
        <c:crosses val="autoZero"/>
        <c:crossBetween val="between"/>
        <c:majorUnit val="10000"/>
        <c:dispUnits>
          <c:builtInUnit val="thousands"/>
        </c:dispUnits>
      </c:valAx>
      <c:spPr>
        <a:solidFill>
          <a:schemeClr val="bg1"/>
        </a:solidFill>
        <a:ln>
          <a:solidFill>
            <a:schemeClr val="bg1"/>
          </a:solidFill>
        </a:ln>
        <a:effectLst/>
      </c:spPr>
    </c:plotArea>
    <c:legend>
      <c:legendPos val="b"/>
      <c:layout>
        <c:manualLayout>
          <c:xMode val="edge"/>
          <c:yMode val="edge"/>
          <c:x val="0.55265700609145918"/>
          <c:y val="0.916511317731311"/>
          <c:w val="0.43783530326683023"/>
          <c:h val="8.3488693095752409E-2"/>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r>
              <a:rPr lang="en-US" sz="1600" b="1" i="0" u="none" strike="noStrike" kern="1200" spc="0" baseline="0" dirty="0">
                <a:solidFill>
                  <a:schemeClr val="tx1"/>
                </a:solidFill>
                <a:latin typeface="Georgia" panose="02040502050405020303" pitchFamily="18" charset="0"/>
                <a:ea typeface="Cambria" panose="02040503050406030204" pitchFamily="18" charset="0"/>
                <a:cs typeface="+mn-cs"/>
              </a:rPr>
              <a:t>Si Concentration - HF</a:t>
            </a:r>
          </a:p>
        </c:rich>
      </c:tx>
      <c:layout>
        <c:manualLayout>
          <c:xMode val="edge"/>
          <c:yMode val="edge"/>
          <c:x val="0.26588887241733528"/>
          <c:y val="4.6294602561526732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endParaRPr lang="en-US"/>
        </a:p>
      </c:txPr>
    </c:title>
    <c:autoTitleDeleted val="0"/>
    <c:plotArea>
      <c:layout>
        <c:manualLayout>
          <c:layoutTarget val="inner"/>
          <c:xMode val="edge"/>
          <c:yMode val="edge"/>
          <c:x val="0.12653821849665628"/>
          <c:y val="0.18122704237501347"/>
          <c:w val="0.76132962124411152"/>
          <c:h val="0.56800610544181984"/>
        </c:manualLayout>
      </c:layout>
      <c:barChart>
        <c:barDir val="col"/>
        <c:grouping val="clustered"/>
        <c:varyColors val="0"/>
        <c:ser>
          <c:idx val="2"/>
          <c:order val="0"/>
          <c:tx>
            <c:strRef>
              <c:f>'Plots 2'!$A$22</c:f>
              <c:strCache>
                <c:ptCount val="1"/>
                <c:pt idx="0">
                  <c:v>0 days</c:v>
                </c:pt>
              </c:strCache>
            </c:strRef>
          </c:tx>
          <c:spPr>
            <a:pattFill prst="pct60">
              <a:fgClr>
                <a:schemeClr val="tx1">
                  <a:lumMod val="75000"/>
                  <a:lumOff val="25000"/>
                </a:schemeClr>
              </a:fgClr>
              <a:bgClr>
                <a:schemeClr val="bg1"/>
              </a:bgClr>
            </a:pattFill>
            <a:ln>
              <a:solidFill>
                <a:schemeClr val="tx1">
                  <a:lumMod val="75000"/>
                  <a:lumOff val="25000"/>
                </a:schemeClr>
              </a:solidFill>
            </a:ln>
            <a:effectLst/>
          </c:spPr>
          <c:invertIfNegative val="0"/>
          <c:errBars>
            <c:errBarType val="both"/>
            <c:errValType val="cust"/>
            <c:noEndCap val="0"/>
            <c:plus>
              <c:numRef>
                <c:f>'Plot SSD'!$B$22:$F$22</c:f>
                <c:numCache>
                  <c:formatCode>General</c:formatCode>
                  <c:ptCount val="5"/>
                  <c:pt idx="0">
                    <c:v>189.607935</c:v>
                  </c:pt>
                  <c:pt idx="1">
                    <c:v>189.607935</c:v>
                  </c:pt>
                  <c:pt idx="2">
                    <c:v>189.607935</c:v>
                  </c:pt>
                  <c:pt idx="3">
                    <c:v>189.607935</c:v>
                  </c:pt>
                  <c:pt idx="4">
                    <c:v>189.607935</c:v>
                  </c:pt>
                </c:numCache>
              </c:numRef>
            </c:plus>
            <c:minus>
              <c:numRef>
                <c:f>'Plot SSD'!$B$22:$F$22</c:f>
                <c:numCache>
                  <c:formatCode>General</c:formatCode>
                  <c:ptCount val="5"/>
                  <c:pt idx="0">
                    <c:v>189.607935</c:v>
                  </c:pt>
                  <c:pt idx="1">
                    <c:v>189.607935</c:v>
                  </c:pt>
                  <c:pt idx="2">
                    <c:v>189.607935</c:v>
                  </c:pt>
                  <c:pt idx="3">
                    <c:v>189.607935</c:v>
                  </c:pt>
                  <c:pt idx="4">
                    <c:v>189.607935</c:v>
                  </c:pt>
                </c:numCache>
              </c:numRef>
            </c:minus>
            <c:spPr>
              <a:noFill/>
              <a:ln w="9525" cap="flat" cmpd="sng" algn="ctr">
                <a:solidFill>
                  <a:schemeClr val="tx1">
                    <a:lumMod val="65000"/>
                    <a:lumOff val="35000"/>
                  </a:schemeClr>
                </a:solidFill>
                <a:round/>
              </a:ln>
              <a:effectLst/>
            </c:spPr>
          </c:errBars>
          <c:val>
            <c:numRef>
              <c:f>'Plots 2'!$B$22:$F$22</c:f>
              <c:numCache>
                <c:formatCode>0.0</c:formatCode>
                <c:ptCount val="5"/>
                <c:pt idx="0">
                  <c:v>6011.3891109999995</c:v>
                </c:pt>
                <c:pt idx="1">
                  <c:v>6011.3891109999995</c:v>
                </c:pt>
                <c:pt idx="2">
                  <c:v>6011.3891109999995</c:v>
                </c:pt>
                <c:pt idx="3">
                  <c:v>6011.3891109999995</c:v>
                </c:pt>
                <c:pt idx="4">
                  <c:v>6011.3891109999995</c:v>
                </c:pt>
              </c:numCache>
            </c:numRef>
          </c:val>
          <c:extLst>
            <c:ext xmlns:c16="http://schemas.microsoft.com/office/drawing/2014/chart" uri="{C3380CC4-5D6E-409C-BE32-E72D297353CC}">
              <c16:uniqueId val="{00000000-87AC-4E3F-944C-14AB107DB258}"/>
            </c:ext>
          </c:extLst>
        </c:ser>
        <c:ser>
          <c:idx val="0"/>
          <c:order val="1"/>
          <c:tx>
            <c:strRef>
              <c:f>'Plots 2'!$A$23</c:f>
              <c:strCache>
                <c:ptCount val="1"/>
                <c:pt idx="0">
                  <c:v>7 days</c:v>
                </c:pt>
              </c:strCache>
            </c:strRef>
          </c:tx>
          <c:spPr>
            <a:pattFill prst="dkDnDiag">
              <a:fgClr>
                <a:srgbClr val="0070C0"/>
              </a:fgClr>
              <a:bgClr>
                <a:schemeClr val="bg1"/>
              </a:bgClr>
            </a:pattFill>
            <a:ln>
              <a:solidFill>
                <a:schemeClr val="accent1">
                  <a:lumMod val="75000"/>
                </a:schemeClr>
              </a:solidFill>
            </a:ln>
            <a:effectLst/>
          </c:spPr>
          <c:invertIfNegative val="0"/>
          <c:errBars>
            <c:errBarType val="both"/>
            <c:errValType val="cust"/>
            <c:noEndCap val="0"/>
            <c:plus>
              <c:numRef>
                <c:f>'Plot SSD'!$B$23:$F$23</c:f>
                <c:numCache>
                  <c:formatCode>General</c:formatCode>
                  <c:ptCount val="5"/>
                  <c:pt idx="0">
                    <c:v>309.809303</c:v>
                  </c:pt>
                  <c:pt idx="1">
                    <c:v>416.04935999999998</c:v>
                  </c:pt>
                  <c:pt idx="2">
                    <c:v>289.51576600000004</c:v>
                  </c:pt>
                  <c:pt idx="3">
                    <c:v>1259.9376600000001</c:v>
                  </c:pt>
                  <c:pt idx="4">
                    <c:v>460.50303300000002</c:v>
                  </c:pt>
                </c:numCache>
              </c:numRef>
            </c:plus>
            <c:minus>
              <c:numRef>
                <c:f>'Plot SSD'!$B$23:$F$23</c:f>
                <c:numCache>
                  <c:formatCode>General</c:formatCode>
                  <c:ptCount val="5"/>
                  <c:pt idx="0">
                    <c:v>309.809303</c:v>
                  </c:pt>
                  <c:pt idx="1">
                    <c:v>416.04935999999998</c:v>
                  </c:pt>
                  <c:pt idx="2">
                    <c:v>289.51576600000004</c:v>
                  </c:pt>
                  <c:pt idx="3">
                    <c:v>1259.9376600000001</c:v>
                  </c:pt>
                  <c:pt idx="4">
                    <c:v>460.50303300000002</c:v>
                  </c:pt>
                </c:numCache>
              </c:numRef>
            </c:minus>
            <c:spPr>
              <a:noFill/>
              <a:ln w="9525" cap="flat" cmpd="sng" algn="ctr">
                <a:solidFill>
                  <a:schemeClr val="tx1">
                    <a:lumMod val="65000"/>
                    <a:lumOff val="35000"/>
                  </a:schemeClr>
                </a:solidFill>
                <a:round/>
              </a:ln>
              <a:effectLst/>
            </c:spPr>
          </c:errBars>
          <c:cat>
            <c:strRef>
              <c:f>'Plots 2'!$B$21:$F$21</c:f>
              <c:strCache>
                <c:ptCount val="5"/>
                <c:pt idx="0">
                  <c:v>V2</c:v>
                </c:pt>
                <c:pt idx="1">
                  <c:v>V3</c:v>
                </c:pt>
                <c:pt idx="2">
                  <c:v>H1</c:v>
                </c:pt>
                <c:pt idx="3">
                  <c:v>H2</c:v>
                </c:pt>
                <c:pt idx="4">
                  <c:v>H3</c:v>
                </c:pt>
              </c:strCache>
            </c:strRef>
          </c:cat>
          <c:val>
            <c:numRef>
              <c:f>'Plots 2'!$B$23:$F$23</c:f>
              <c:numCache>
                <c:formatCode>0.0</c:formatCode>
                <c:ptCount val="5"/>
                <c:pt idx="0">
                  <c:v>15838.815868</c:v>
                </c:pt>
                <c:pt idx="1">
                  <c:v>15244.624906999999</c:v>
                </c:pt>
                <c:pt idx="2">
                  <c:v>17204.350427000001</c:v>
                </c:pt>
                <c:pt idx="3">
                  <c:v>34429.414835000003</c:v>
                </c:pt>
                <c:pt idx="4">
                  <c:v>18478.707999999999</c:v>
                </c:pt>
              </c:numCache>
            </c:numRef>
          </c:val>
          <c:extLst>
            <c:ext xmlns:c16="http://schemas.microsoft.com/office/drawing/2014/chart" uri="{C3380CC4-5D6E-409C-BE32-E72D297353CC}">
              <c16:uniqueId val="{00000001-87AC-4E3F-944C-14AB107DB258}"/>
            </c:ext>
          </c:extLst>
        </c:ser>
        <c:ser>
          <c:idx val="1"/>
          <c:order val="2"/>
          <c:tx>
            <c:strRef>
              <c:f>'Plots 2'!$A$24</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'Plot SSD'!$B$24:$F$24</c:f>
                <c:numCache>
                  <c:formatCode>General</c:formatCode>
                  <c:ptCount val="5"/>
                  <c:pt idx="0">
                    <c:v>3605.8963630000003</c:v>
                  </c:pt>
                  <c:pt idx="1">
                    <c:v>403.080646</c:v>
                  </c:pt>
                  <c:pt idx="2">
                    <c:v>633.57227899999998</c:v>
                  </c:pt>
                  <c:pt idx="3">
                    <c:v>417.00708900000001</c:v>
                  </c:pt>
                  <c:pt idx="4">
                    <c:v>2346.5243770000002</c:v>
                  </c:pt>
                </c:numCache>
              </c:numRef>
            </c:plus>
            <c:minus>
              <c:numRef>
                <c:f>'Plot SSD'!$B$24:$F$24</c:f>
                <c:numCache>
                  <c:formatCode>General</c:formatCode>
                  <c:ptCount val="5"/>
                  <c:pt idx="0">
                    <c:v>3605.8963630000003</c:v>
                  </c:pt>
                  <c:pt idx="1">
                    <c:v>403.080646</c:v>
                  </c:pt>
                  <c:pt idx="2">
                    <c:v>633.57227899999998</c:v>
                  </c:pt>
                  <c:pt idx="3">
                    <c:v>417.00708900000001</c:v>
                  </c:pt>
                  <c:pt idx="4">
                    <c:v>2346.5243770000002</c:v>
                  </c:pt>
                </c:numCache>
              </c:numRef>
            </c:minus>
            <c:spPr>
              <a:noFill/>
              <a:ln w="9525" cap="flat" cmpd="sng" algn="ctr">
                <a:solidFill>
                  <a:schemeClr val="tx1">
                    <a:lumMod val="65000"/>
                    <a:lumOff val="35000"/>
                  </a:schemeClr>
                </a:solidFill>
                <a:round/>
              </a:ln>
              <a:effectLst/>
            </c:spPr>
          </c:errBars>
          <c:cat>
            <c:strRef>
              <c:f>'Plots 2'!$B$21:$F$21</c:f>
              <c:strCache>
                <c:ptCount val="5"/>
                <c:pt idx="0">
                  <c:v>V2</c:v>
                </c:pt>
                <c:pt idx="1">
                  <c:v>V3</c:v>
                </c:pt>
                <c:pt idx="2">
                  <c:v>H1</c:v>
                </c:pt>
                <c:pt idx="3">
                  <c:v>H2</c:v>
                </c:pt>
                <c:pt idx="4">
                  <c:v>H3</c:v>
                </c:pt>
              </c:strCache>
            </c:strRef>
          </c:cat>
          <c:val>
            <c:numRef>
              <c:f>'Plots 2'!$B$24:$F$24</c:f>
              <c:numCache>
                <c:formatCode>0.0</c:formatCode>
                <c:ptCount val="5"/>
                <c:pt idx="0">
                  <c:v>58376.291719999994</c:v>
                </c:pt>
                <c:pt idx="1">
                  <c:v>30831.662842999998</c:v>
                </c:pt>
                <c:pt idx="2">
                  <c:v>27068.316233000001</c:v>
                </c:pt>
                <c:pt idx="3">
                  <c:v>30624.821121000001</c:v>
                </c:pt>
                <c:pt idx="4">
                  <c:v>46484.491244999997</c:v>
                </c:pt>
              </c:numCache>
            </c:numRef>
          </c:val>
          <c:extLst>
            <c:ext xmlns:c16="http://schemas.microsoft.com/office/drawing/2014/chart" uri="{C3380CC4-5D6E-409C-BE32-E72D297353CC}">
              <c16:uniqueId val="{00000002-87AC-4E3F-944C-14AB107DB258}"/>
            </c:ext>
          </c:extLst>
        </c:ser>
        <c:dLbls>
          <c:showLegendKey val="0"/>
          <c:showVal val="0"/>
          <c:showCatName val="0"/>
          <c:showSerName val="0"/>
          <c:showPercent val="0"/>
          <c:showBubbleSize val="0"/>
        </c:dLbls>
        <c:gapWidth val="219"/>
        <c:overlap val="-27"/>
        <c:axId val="281219848"/>
        <c:axId val="281221160"/>
      </c:barChart>
      <c:catAx>
        <c:axId val="281219848"/>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a:solidFill>
                      <a:schemeClr val="tx1"/>
                    </a:solidFill>
                    <a:latin typeface="Georgia" panose="02040502050405020303" pitchFamily="18" charset="0"/>
                    <a:ea typeface="Cambria" panose="02040503050406030204" pitchFamily="18" charset="0"/>
                    <a:cs typeface="+mn-cs"/>
                  </a:rPr>
                  <a:t>Sample</a:t>
                </a:r>
              </a:p>
            </c:rich>
          </c:tx>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21160"/>
        <c:crosses val="autoZero"/>
        <c:auto val="1"/>
        <c:lblAlgn val="ctr"/>
        <c:lblOffset val="100"/>
        <c:noMultiLvlLbl val="0"/>
      </c:catAx>
      <c:valAx>
        <c:axId val="281221160"/>
        <c:scaling>
          <c:orientation val="minMax"/>
          <c:max val="7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dirty="0">
                    <a:solidFill>
                      <a:schemeClr val="tx1"/>
                    </a:solidFill>
                    <a:latin typeface="Georgia" panose="02040502050405020303" pitchFamily="18" charset="0"/>
                    <a:ea typeface="Cambria" panose="02040503050406030204" pitchFamily="18" charset="0"/>
                    <a:cs typeface="+mn-cs"/>
                  </a:rPr>
                  <a:t>Concentration (ppm)</a:t>
                </a:r>
              </a:p>
            </c:rich>
          </c:tx>
          <c:layout>
            <c:manualLayout>
              <c:xMode val="edge"/>
              <c:yMode val="edge"/>
              <c:x val="7.4477627137932781E-4"/>
              <c:y val="0.21148368833458778"/>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19848"/>
        <c:crosses val="autoZero"/>
        <c:crossBetween val="between"/>
        <c:majorUnit val="10000"/>
        <c:dispUnits>
          <c:builtInUnit val="thousands"/>
        </c:dispUnits>
      </c:valAx>
      <c:spPr>
        <a:noFill/>
        <a:ln>
          <a:noFill/>
        </a:ln>
        <a:effectLst/>
      </c:spPr>
    </c:plotArea>
    <c:legend>
      <c:legendPos val="b"/>
      <c:layout>
        <c:manualLayout>
          <c:xMode val="edge"/>
          <c:yMode val="edge"/>
          <c:x val="0.44417740488672486"/>
          <c:y val="0.90979182428807603"/>
          <c:w val="0.55268184454055258"/>
          <c:h val="9.020810677588284E-2"/>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a:solidFill>
                  <a:schemeClr val="tx1"/>
                </a:solidFill>
                <a:latin typeface="Georgia" panose="02040502050405020303" pitchFamily="18" charset="0"/>
                <a:ea typeface="Cambria" panose="02040503050406030204" pitchFamily="18" charset="0"/>
                <a:cs typeface="+mn-cs"/>
              </a:defRPr>
            </a:pPr>
            <a:r>
              <a:rPr lang="en-US" sz="1600" b="1" i="0" u="none" strike="noStrike" kern="1200" baseline="0" dirty="0">
                <a:solidFill>
                  <a:schemeClr val="tx1"/>
                </a:solidFill>
                <a:latin typeface="Georgia" panose="02040502050405020303" pitchFamily="18" charset="0"/>
                <a:ea typeface="Cambria" panose="02040503050406030204" pitchFamily="18" charset="0"/>
                <a:cs typeface="+mn-cs"/>
              </a:rPr>
              <a:t>Al Concentration - PF</a:t>
            </a:r>
          </a:p>
        </c:rich>
      </c:tx>
      <c:layout>
        <c:manualLayout>
          <c:xMode val="edge"/>
          <c:yMode val="edge"/>
          <c:x val="0.27605860535728888"/>
          <c:y val="3.7297997139854801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a:solidFill>
                <a:schemeClr val="tx1"/>
              </a:solidFill>
              <a:latin typeface="Georgia" panose="02040502050405020303" pitchFamily="18" charset="0"/>
              <a:ea typeface="Cambria" panose="02040503050406030204" pitchFamily="18" charset="0"/>
              <a:cs typeface="+mn-cs"/>
            </a:defRPr>
          </a:pPr>
          <a:endParaRPr lang="en-US"/>
        </a:p>
      </c:txPr>
    </c:title>
    <c:autoTitleDeleted val="0"/>
    <c:plotArea>
      <c:layout/>
      <c:barChart>
        <c:barDir val="col"/>
        <c:grouping val="clustered"/>
        <c:varyColors val="0"/>
        <c:ser>
          <c:idx val="0"/>
          <c:order val="0"/>
          <c:tx>
            <c:strRef>
              <c:f>'All Plots'!$A$35</c:f>
              <c:strCache>
                <c:ptCount val="1"/>
                <c:pt idx="0">
                  <c:v>0 days</c:v>
                </c:pt>
              </c:strCache>
            </c:strRef>
          </c:tx>
          <c:spPr>
            <a:pattFill prst="pct60">
              <a:fgClr>
                <a:schemeClr val="bg1">
                  <a:lumMod val="50000"/>
                </a:schemeClr>
              </a:fgClr>
              <a:bgClr>
                <a:schemeClr val="bg1"/>
              </a:bgClr>
            </a:pattFill>
            <a:ln>
              <a:solidFill>
                <a:schemeClr val="tx1"/>
              </a:solidFill>
            </a:ln>
            <a:effectLst/>
          </c:spPr>
          <c:invertIfNegative val="0"/>
          <c:errBars>
            <c:errBarType val="both"/>
            <c:errValType val="cust"/>
            <c:noEndCap val="0"/>
            <c:plus>
              <c:numRef>
                <c:f>'All Plots'!$M$35:$T$35</c:f>
                <c:numCache>
                  <c:formatCode>General</c:formatCode>
                  <c:ptCount val="8"/>
                  <c:pt idx="0">
                    <c:v>7.4966649999999992</c:v>
                  </c:pt>
                  <c:pt idx="1">
                    <c:v>7.4966649999999992</c:v>
                  </c:pt>
                  <c:pt idx="2">
                    <c:v>7.4966649999999992</c:v>
                  </c:pt>
                  <c:pt idx="3">
                    <c:v>7.4966649999999992</c:v>
                  </c:pt>
                  <c:pt idx="4">
                    <c:v>7.4966649999999992</c:v>
                  </c:pt>
                  <c:pt idx="5">
                    <c:v>7.4966649999999992</c:v>
                  </c:pt>
                  <c:pt idx="6">
                    <c:v>7.4966649999999992</c:v>
                  </c:pt>
                  <c:pt idx="7">
                    <c:v>7.4966649999999992</c:v>
                  </c:pt>
                </c:numCache>
              </c:numRef>
            </c:plus>
            <c:minus>
              <c:numRef>
                <c:f>'All Plots'!$M$35:$T$35</c:f>
                <c:numCache>
                  <c:formatCode>General</c:formatCode>
                  <c:ptCount val="8"/>
                  <c:pt idx="0">
                    <c:v>7.4966649999999992</c:v>
                  </c:pt>
                  <c:pt idx="1">
                    <c:v>7.4966649999999992</c:v>
                  </c:pt>
                  <c:pt idx="2">
                    <c:v>7.4966649999999992</c:v>
                  </c:pt>
                  <c:pt idx="3">
                    <c:v>7.4966649999999992</c:v>
                  </c:pt>
                  <c:pt idx="4">
                    <c:v>7.4966649999999992</c:v>
                  </c:pt>
                  <c:pt idx="5">
                    <c:v>7.4966649999999992</c:v>
                  </c:pt>
                  <c:pt idx="6">
                    <c:v>7.4966649999999992</c:v>
                  </c:pt>
                  <c:pt idx="7">
                    <c:v>7.4966649999999992</c:v>
                  </c:pt>
                </c:numCache>
              </c:numRef>
            </c:minus>
            <c:spPr>
              <a:noFill/>
              <a:ln w="9525" cap="flat" cmpd="sng" algn="ctr">
                <a:solidFill>
                  <a:schemeClr val="tx1">
                    <a:lumMod val="65000"/>
                    <a:lumOff val="35000"/>
                  </a:schemeClr>
                </a:solidFill>
                <a:round/>
              </a:ln>
              <a:effectLst/>
            </c:spPr>
          </c:errBars>
          <c:cat>
            <c:strRef>
              <c:f>'All Plots'!$B$34:$I$34</c:f>
              <c:strCache>
                <c:ptCount val="8"/>
                <c:pt idx="0">
                  <c:v>V1</c:v>
                </c:pt>
                <c:pt idx="1">
                  <c:v>V2</c:v>
                </c:pt>
                <c:pt idx="2">
                  <c:v>V3</c:v>
                </c:pt>
                <c:pt idx="3">
                  <c:v>V4</c:v>
                </c:pt>
                <c:pt idx="4">
                  <c:v>V5</c:v>
                </c:pt>
                <c:pt idx="5">
                  <c:v>H1</c:v>
                </c:pt>
                <c:pt idx="6">
                  <c:v>H2</c:v>
                </c:pt>
                <c:pt idx="7">
                  <c:v>H3</c:v>
                </c:pt>
              </c:strCache>
            </c:strRef>
          </c:cat>
          <c:val>
            <c:numRef>
              <c:f>'All Plots'!$B$35:$I$35</c:f>
              <c:numCache>
                <c:formatCode>0.00</c:formatCode>
                <c:ptCount val="8"/>
                <c:pt idx="0">
                  <c:v>107.78259299999999</c:v>
                </c:pt>
                <c:pt idx="1">
                  <c:v>107.78259299999999</c:v>
                </c:pt>
                <c:pt idx="2">
                  <c:v>107.78259299999999</c:v>
                </c:pt>
                <c:pt idx="3">
                  <c:v>107.78259299999999</c:v>
                </c:pt>
                <c:pt idx="4">
                  <c:v>107.78259299999999</c:v>
                </c:pt>
                <c:pt idx="5">
                  <c:v>107.78259299999999</c:v>
                </c:pt>
                <c:pt idx="6">
                  <c:v>107.78259299999999</c:v>
                </c:pt>
                <c:pt idx="7">
                  <c:v>107.78259299999999</c:v>
                </c:pt>
              </c:numCache>
            </c:numRef>
          </c:val>
          <c:extLst>
            <c:ext xmlns:c16="http://schemas.microsoft.com/office/drawing/2014/chart" uri="{C3380CC4-5D6E-409C-BE32-E72D297353CC}">
              <c16:uniqueId val="{00000000-B304-4668-948E-88E2AF184A07}"/>
            </c:ext>
          </c:extLst>
        </c:ser>
        <c:ser>
          <c:idx val="1"/>
          <c:order val="1"/>
          <c:tx>
            <c:strRef>
              <c:f>'All Plots'!$A$36</c:f>
              <c:strCache>
                <c:ptCount val="1"/>
                <c:pt idx="0">
                  <c:v>7 days</c:v>
                </c:pt>
              </c:strCache>
            </c:strRef>
          </c:tx>
          <c:spPr>
            <a:pattFill prst="dkDnDiag">
              <a:fgClr>
                <a:schemeClr val="accent1"/>
              </a:fgClr>
              <a:bgClr>
                <a:schemeClr val="bg1"/>
              </a:bgClr>
            </a:pattFill>
            <a:ln>
              <a:solidFill>
                <a:schemeClr val="tx1"/>
              </a:solidFill>
            </a:ln>
            <a:effectLst/>
          </c:spPr>
          <c:invertIfNegative val="0"/>
          <c:errBars>
            <c:errBarType val="both"/>
            <c:errValType val="cust"/>
            <c:noEndCap val="0"/>
            <c:plus>
              <c:numRef>
                <c:f>'All Plots'!$M$36:$T$36</c:f>
                <c:numCache>
                  <c:formatCode>General</c:formatCode>
                  <c:ptCount val="8"/>
                  <c:pt idx="0">
                    <c:v>3.4735849999999999</c:v>
                  </c:pt>
                  <c:pt idx="1">
                    <c:v>13.616449999999999</c:v>
                  </c:pt>
                  <c:pt idx="2">
                    <c:v>5.9706630000000001</c:v>
                  </c:pt>
                  <c:pt idx="3">
                    <c:v>6.1378110000000001</c:v>
                  </c:pt>
                  <c:pt idx="4">
                    <c:v>7.4554949999999991</c:v>
                  </c:pt>
                  <c:pt idx="5">
                    <c:v>8.9227760000000007</c:v>
                  </c:pt>
                  <c:pt idx="6">
                    <c:v>7.7108999999999996</c:v>
                  </c:pt>
                  <c:pt idx="7">
                    <c:v>7.2969419999999996</c:v>
                  </c:pt>
                </c:numCache>
              </c:numRef>
            </c:plus>
            <c:minus>
              <c:numRef>
                <c:f>'All Plots'!$M$36:$T$36</c:f>
                <c:numCache>
                  <c:formatCode>General</c:formatCode>
                  <c:ptCount val="8"/>
                  <c:pt idx="0">
                    <c:v>3.4735849999999999</c:v>
                  </c:pt>
                  <c:pt idx="1">
                    <c:v>13.616449999999999</c:v>
                  </c:pt>
                  <c:pt idx="2">
                    <c:v>5.9706630000000001</c:v>
                  </c:pt>
                  <c:pt idx="3">
                    <c:v>6.1378110000000001</c:v>
                  </c:pt>
                  <c:pt idx="4">
                    <c:v>7.4554949999999991</c:v>
                  </c:pt>
                  <c:pt idx="5">
                    <c:v>8.9227760000000007</c:v>
                  </c:pt>
                  <c:pt idx="6">
                    <c:v>7.7108999999999996</c:v>
                  </c:pt>
                  <c:pt idx="7">
                    <c:v>7.2969419999999996</c:v>
                  </c:pt>
                </c:numCache>
              </c:numRef>
            </c:minus>
            <c:spPr>
              <a:noFill/>
              <a:ln w="9525" cap="flat" cmpd="sng" algn="ctr">
                <a:solidFill>
                  <a:schemeClr val="tx1">
                    <a:lumMod val="65000"/>
                    <a:lumOff val="35000"/>
                  </a:schemeClr>
                </a:solidFill>
                <a:round/>
              </a:ln>
              <a:effectLst/>
            </c:spPr>
          </c:errBars>
          <c:cat>
            <c:strRef>
              <c:f>'All Plots'!$B$34:$I$34</c:f>
              <c:strCache>
                <c:ptCount val="8"/>
                <c:pt idx="0">
                  <c:v>V1</c:v>
                </c:pt>
                <c:pt idx="1">
                  <c:v>V2</c:v>
                </c:pt>
                <c:pt idx="2">
                  <c:v>V3</c:v>
                </c:pt>
                <c:pt idx="3">
                  <c:v>V4</c:v>
                </c:pt>
                <c:pt idx="4">
                  <c:v>V5</c:v>
                </c:pt>
                <c:pt idx="5">
                  <c:v>H1</c:v>
                </c:pt>
                <c:pt idx="6">
                  <c:v>H2</c:v>
                </c:pt>
                <c:pt idx="7">
                  <c:v>H3</c:v>
                </c:pt>
              </c:strCache>
            </c:strRef>
          </c:cat>
          <c:val>
            <c:numRef>
              <c:f>'All Plots'!$B$36:$I$36</c:f>
              <c:numCache>
                <c:formatCode>0.00</c:formatCode>
                <c:ptCount val="8"/>
                <c:pt idx="0">
                  <c:v>170.41360400000002</c:v>
                </c:pt>
                <c:pt idx="1">
                  <c:v>343.741308</c:v>
                </c:pt>
                <c:pt idx="2">
                  <c:v>171.29244500000001</c:v>
                </c:pt>
                <c:pt idx="3">
                  <c:v>162.84034800000001</c:v>
                </c:pt>
                <c:pt idx="4">
                  <c:v>103.894757</c:v>
                </c:pt>
                <c:pt idx="5">
                  <c:v>159.94440800000001</c:v>
                </c:pt>
                <c:pt idx="6">
                  <c:v>156.15930399999999</c:v>
                </c:pt>
                <c:pt idx="7">
                  <c:v>146.51871199999999</c:v>
                </c:pt>
              </c:numCache>
            </c:numRef>
          </c:val>
          <c:extLst>
            <c:ext xmlns:c16="http://schemas.microsoft.com/office/drawing/2014/chart" uri="{C3380CC4-5D6E-409C-BE32-E72D297353CC}">
              <c16:uniqueId val="{00000001-B304-4668-948E-88E2AF184A07}"/>
            </c:ext>
          </c:extLst>
        </c:ser>
        <c:ser>
          <c:idx val="2"/>
          <c:order val="2"/>
          <c:tx>
            <c:strRef>
              <c:f>'All Plots'!$A$37</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'All Plots'!$M$37:$T$37</c:f>
                <c:numCache>
                  <c:formatCode>General</c:formatCode>
                  <c:ptCount val="8"/>
                  <c:pt idx="0">
                    <c:v>8.9047390000000011</c:v>
                  </c:pt>
                  <c:pt idx="1">
                    <c:v>12.90695</c:v>
                  </c:pt>
                  <c:pt idx="2">
                    <c:v>10.105485999999999</c:v>
                  </c:pt>
                  <c:pt idx="3">
                    <c:v>7.0282070000000001</c:v>
                  </c:pt>
                  <c:pt idx="4">
                    <c:v>2.6090469999999999</c:v>
                  </c:pt>
                  <c:pt idx="5">
                    <c:v>5.9508350000000005</c:v>
                  </c:pt>
                  <c:pt idx="6">
                    <c:v>5.6014559999999998</c:v>
                  </c:pt>
                  <c:pt idx="7">
                    <c:v>4.4202630000000003</c:v>
                  </c:pt>
                </c:numCache>
              </c:numRef>
            </c:plus>
            <c:minus>
              <c:numRef>
                <c:f>'All Plots'!$M$37:$T$37</c:f>
                <c:numCache>
                  <c:formatCode>General</c:formatCode>
                  <c:ptCount val="8"/>
                  <c:pt idx="0">
                    <c:v>8.9047390000000011</c:v>
                  </c:pt>
                  <c:pt idx="1">
                    <c:v>12.90695</c:v>
                  </c:pt>
                  <c:pt idx="2">
                    <c:v>10.105485999999999</c:v>
                  </c:pt>
                  <c:pt idx="3">
                    <c:v>7.0282070000000001</c:v>
                  </c:pt>
                  <c:pt idx="4">
                    <c:v>2.6090469999999999</c:v>
                  </c:pt>
                  <c:pt idx="5">
                    <c:v>5.9508350000000005</c:v>
                  </c:pt>
                  <c:pt idx="6">
                    <c:v>5.6014559999999998</c:v>
                  </c:pt>
                  <c:pt idx="7">
                    <c:v>4.4202630000000003</c:v>
                  </c:pt>
                </c:numCache>
              </c:numRef>
            </c:minus>
            <c:spPr>
              <a:noFill/>
              <a:ln w="9525" cap="flat" cmpd="sng" algn="ctr">
                <a:solidFill>
                  <a:schemeClr val="tx1">
                    <a:lumMod val="65000"/>
                    <a:lumOff val="35000"/>
                  </a:schemeClr>
                </a:solidFill>
                <a:round/>
              </a:ln>
              <a:effectLst/>
            </c:spPr>
          </c:errBars>
          <c:cat>
            <c:strRef>
              <c:f>'All Plots'!$B$34:$I$34</c:f>
              <c:strCache>
                <c:ptCount val="8"/>
                <c:pt idx="0">
                  <c:v>V1</c:v>
                </c:pt>
                <c:pt idx="1">
                  <c:v>V2</c:v>
                </c:pt>
                <c:pt idx="2">
                  <c:v>V3</c:v>
                </c:pt>
                <c:pt idx="3">
                  <c:v>V4</c:v>
                </c:pt>
                <c:pt idx="4">
                  <c:v>V5</c:v>
                </c:pt>
                <c:pt idx="5">
                  <c:v>H1</c:v>
                </c:pt>
                <c:pt idx="6">
                  <c:v>H2</c:v>
                </c:pt>
                <c:pt idx="7">
                  <c:v>H3</c:v>
                </c:pt>
              </c:strCache>
            </c:strRef>
          </c:cat>
          <c:val>
            <c:numRef>
              <c:f>'All Plots'!$B$37:$I$37</c:f>
              <c:numCache>
                <c:formatCode>0.00</c:formatCode>
                <c:ptCount val="8"/>
                <c:pt idx="0">
                  <c:v>118.62438</c:v>
                </c:pt>
                <c:pt idx="1">
                  <c:v>102.672411</c:v>
                </c:pt>
                <c:pt idx="2">
                  <c:v>101.36178</c:v>
                </c:pt>
                <c:pt idx="3">
                  <c:v>90.431198999999992</c:v>
                </c:pt>
                <c:pt idx="4">
                  <c:v>91.880633000000003</c:v>
                </c:pt>
                <c:pt idx="5">
                  <c:v>99.331406999999999</c:v>
                </c:pt>
                <c:pt idx="6">
                  <c:v>87.345267000000007</c:v>
                </c:pt>
                <c:pt idx="7">
                  <c:v>84.658297000000005</c:v>
                </c:pt>
              </c:numCache>
            </c:numRef>
          </c:val>
          <c:extLst>
            <c:ext xmlns:c16="http://schemas.microsoft.com/office/drawing/2014/chart" uri="{C3380CC4-5D6E-409C-BE32-E72D297353CC}">
              <c16:uniqueId val="{00000002-B304-4668-948E-88E2AF184A07}"/>
            </c:ext>
          </c:extLst>
        </c:ser>
        <c:dLbls>
          <c:showLegendKey val="0"/>
          <c:showVal val="0"/>
          <c:showCatName val="0"/>
          <c:showSerName val="0"/>
          <c:showPercent val="0"/>
          <c:showBubbleSize val="0"/>
        </c:dLbls>
        <c:gapWidth val="219"/>
        <c:overlap val="-27"/>
        <c:axId val="555848656"/>
        <c:axId val="555849736"/>
      </c:barChart>
      <c:catAx>
        <c:axId val="555848656"/>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a:solidFill>
                      <a:schemeClr val="tx1"/>
                    </a:solidFill>
                    <a:latin typeface="Georgia" panose="02040502050405020303" pitchFamily="18" charset="0"/>
                    <a:ea typeface="Cambria" panose="02040503050406030204" pitchFamily="18" charset="0"/>
                    <a:cs typeface="+mn-cs"/>
                  </a:rPr>
                  <a:t>Sample</a:t>
                </a:r>
              </a:p>
            </c:rich>
          </c:tx>
          <c:layout>
            <c:manualLayout>
              <c:xMode val="edge"/>
              <c:yMode val="edge"/>
              <c:x val="0.45529739358853433"/>
              <c:y val="0.8249212367463773"/>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rtl="0">
              <a:defRPr lang="en-US" sz="1200" b="1" i="0" u="none" strike="noStrike" kern="1200" spc="0" baseline="0">
                <a:solidFill>
                  <a:schemeClr val="tx1"/>
                </a:solidFill>
                <a:latin typeface="Georgia" panose="02040502050405020303" pitchFamily="18" charset="0"/>
                <a:ea typeface="Cambria" panose="02040503050406030204" pitchFamily="18" charset="0"/>
                <a:cs typeface="+mn-cs"/>
              </a:defRPr>
            </a:pPr>
            <a:endParaRPr lang="en-US"/>
          </a:p>
        </c:txPr>
        <c:crossAx val="555849736"/>
        <c:crosses val="autoZero"/>
        <c:auto val="1"/>
        <c:lblAlgn val="ctr"/>
        <c:lblOffset val="100"/>
        <c:noMultiLvlLbl val="0"/>
      </c:catAx>
      <c:valAx>
        <c:axId val="555849736"/>
        <c:scaling>
          <c:orientation val="minMax"/>
          <c:max val="5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dirty="0">
                    <a:solidFill>
                      <a:schemeClr val="tx1"/>
                    </a:solidFill>
                    <a:latin typeface="Georgia" panose="02040502050405020303" pitchFamily="18" charset="0"/>
                    <a:ea typeface="Cambria" panose="02040503050406030204" pitchFamily="18" charset="0"/>
                    <a:cs typeface="+mn-cs"/>
                  </a:rPr>
                  <a:t>Concentration (ppm)</a:t>
                </a:r>
              </a:p>
            </c:rich>
          </c:tx>
          <c:layout>
            <c:manualLayout>
              <c:xMode val="edge"/>
              <c:yMode val="edge"/>
              <c:x val="1.4110889522824431E-2"/>
              <c:y val="0.18624551388384031"/>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lgn="ctr" rtl="0">
              <a:defRPr lang="en-US" sz="1200" b="1" i="0" u="none" strike="noStrike" kern="1200" spc="0" baseline="0">
                <a:solidFill>
                  <a:schemeClr val="tx1"/>
                </a:solidFill>
                <a:latin typeface="Georgia" panose="02040502050405020303" pitchFamily="18" charset="0"/>
                <a:ea typeface="Cambria" panose="02040503050406030204" pitchFamily="18" charset="0"/>
                <a:cs typeface="+mn-cs"/>
              </a:defRPr>
            </a:pPr>
            <a:endParaRPr lang="en-US"/>
          </a:p>
        </c:txPr>
        <c:crossAx val="555848656"/>
        <c:crosses val="autoZero"/>
        <c:crossBetween val="between"/>
        <c:majorUnit val="100"/>
        <c:dispUnits>
          <c:builtInUnit val="thousands"/>
        </c:dispUnits>
      </c:valAx>
      <c:spPr>
        <a:noFill/>
        <a:ln>
          <a:noFill/>
        </a:ln>
        <a:effectLst/>
      </c:spPr>
    </c:plotArea>
    <c:legend>
      <c:legendPos val="b"/>
      <c:layout>
        <c:manualLayout>
          <c:xMode val="edge"/>
          <c:yMode val="edge"/>
          <c:x val="0.54429382312593233"/>
          <c:y val="0.91285763761347538"/>
          <c:w val="0.45570613197159882"/>
          <c:h val="8.4469874587812896E-2"/>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b="1">
          <a:latin typeface="Cambria" panose="02040503050406030204" pitchFamily="18" charset="0"/>
          <a:ea typeface="Cambria" panose="02040503050406030204" pitchFamily="18"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r>
              <a:rPr lang="en-US" sz="1600" b="1" i="0" u="none" strike="noStrike" kern="1200" spc="0" baseline="0" dirty="0">
                <a:solidFill>
                  <a:schemeClr val="tx1"/>
                </a:solidFill>
                <a:latin typeface="Georgia" panose="02040502050405020303" pitchFamily="18" charset="0"/>
                <a:ea typeface="Cambria" panose="02040503050406030204" pitchFamily="18" charset="0"/>
                <a:cs typeface="+mn-cs"/>
              </a:rPr>
              <a:t>Al Concentration – HF </a:t>
            </a:r>
          </a:p>
        </c:rich>
      </c:tx>
      <c:layout>
        <c:manualLayout>
          <c:xMode val="edge"/>
          <c:yMode val="edge"/>
          <c:x val="0.26078166385027041"/>
          <c:y val="8.2921732522796346E-2"/>
        </c:manualLayout>
      </c:layout>
      <c:overlay val="0"/>
      <c:spPr>
        <a:noFill/>
        <a:ln>
          <a:noFill/>
        </a:ln>
        <a:effectLst/>
      </c:spPr>
      <c:txPr>
        <a:bodyPr rot="0" spcFirstLastPara="1" vertOverflow="ellipsis" vert="horz" wrap="square" anchor="ctr" anchorCtr="1"/>
        <a:lstStyle/>
        <a:p>
          <a:pPr algn="ctr" rtl="0">
            <a:defRPr lang="en-US" sz="1600" b="1" i="0" u="none" strike="noStrike" kern="1200" spc="0" baseline="0" dirty="0">
              <a:solidFill>
                <a:schemeClr val="tx1"/>
              </a:solidFill>
              <a:latin typeface="Georgia" panose="02040502050405020303" pitchFamily="18" charset="0"/>
              <a:ea typeface="Cambria" panose="02040503050406030204" pitchFamily="18" charset="0"/>
              <a:cs typeface="+mn-cs"/>
            </a:defRPr>
          </a:pPr>
          <a:endParaRPr lang="en-US"/>
        </a:p>
      </c:txPr>
    </c:title>
    <c:autoTitleDeleted val="0"/>
    <c:plotArea>
      <c:layout>
        <c:manualLayout>
          <c:layoutTarget val="inner"/>
          <c:xMode val="edge"/>
          <c:yMode val="edge"/>
          <c:x val="0.17390241408241008"/>
          <c:y val="0.18106697069080499"/>
          <c:w val="0.78906055566816202"/>
          <c:h val="0.51437803511175395"/>
        </c:manualLayout>
      </c:layout>
      <c:barChart>
        <c:barDir val="col"/>
        <c:grouping val="clustered"/>
        <c:varyColors val="0"/>
        <c:ser>
          <c:idx val="2"/>
          <c:order val="0"/>
          <c:tx>
            <c:strRef>
              <c:f>'Plots 2'!$A$16</c:f>
              <c:strCache>
                <c:ptCount val="1"/>
                <c:pt idx="0">
                  <c:v>0 days</c:v>
                </c:pt>
              </c:strCache>
            </c:strRef>
          </c:tx>
          <c:spPr>
            <a:pattFill prst="pct60">
              <a:fgClr>
                <a:schemeClr val="tx1">
                  <a:lumMod val="75000"/>
                  <a:lumOff val="25000"/>
                </a:schemeClr>
              </a:fgClr>
              <a:bgClr>
                <a:schemeClr val="bg1"/>
              </a:bgClr>
            </a:pattFill>
            <a:ln>
              <a:solidFill>
                <a:schemeClr val="tx1">
                  <a:lumMod val="75000"/>
                  <a:lumOff val="25000"/>
                </a:schemeClr>
              </a:solidFill>
            </a:ln>
            <a:effectLst/>
          </c:spPr>
          <c:invertIfNegative val="0"/>
          <c:errBars>
            <c:errBarType val="both"/>
            <c:errValType val="cust"/>
            <c:noEndCap val="0"/>
            <c:plus>
              <c:numRef>
                <c:f>'Plot SSD'!$B$16:$F$16</c:f>
                <c:numCache>
                  <c:formatCode>General</c:formatCode>
                  <c:ptCount val="5"/>
                  <c:pt idx="0">
                    <c:v>13.404584</c:v>
                  </c:pt>
                  <c:pt idx="1">
                    <c:v>13.404584</c:v>
                  </c:pt>
                  <c:pt idx="2">
                    <c:v>13.404584</c:v>
                  </c:pt>
                  <c:pt idx="3">
                    <c:v>13.404584</c:v>
                  </c:pt>
                  <c:pt idx="4">
                    <c:v>13.404584</c:v>
                  </c:pt>
                </c:numCache>
              </c:numRef>
            </c:plus>
            <c:minus>
              <c:numRef>
                <c:f>'Plot SSD'!$B$16:$F$16</c:f>
                <c:numCache>
                  <c:formatCode>General</c:formatCode>
                  <c:ptCount val="5"/>
                  <c:pt idx="0">
                    <c:v>13.404584</c:v>
                  </c:pt>
                  <c:pt idx="1">
                    <c:v>13.404584</c:v>
                  </c:pt>
                  <c:pt idx="2">
                    <c:v>13.404584</c:v>
                  </c:pt>
                  <c:pt idx="3">
                    <c:v>13.404584</c:v>
                  </c:pt>
                  <c:pt idx="4">
                    <c:v>13.404584</c:v>
                  </c:pt>
                </c:numCache>
              </c:numRef>
            </c:minus>
            <c:spPr>
              <a:noFill/>
              <a:ln w="9525" cap="flat" cmpd="sng" algn="ctr">
                <a:solidFill>
                  <a:schemeClr val="tx1">
                    <a:lumMod val="65000"/>
                    <a:lumOff val="35000"/>
                  </a:schemeClr>
                </a:solidFill>
                <a:round/>
              </a:ln>
              <a:effectLst/>
            </c:spPr>
          </c:errBars>
          <c:cat>
            <c:strRef>
              <c:f>'Plots 2'!$B$15:$F$15</c:f>
              <c:strCache>
                <c:ptCount val="5"/>
                <c:pt idx="0">
                  <c:v>V2</c:v>
                </c:pt>
                <c:pt idx="1">
                  <c:v>V3</c:v>
                </c:pt>
                <c:pt idx="2">
                  <c:v>H1</c:v>
                </c:pt>
                <c:pt idx="3">
                  <c:v>H2</c:v>
                </c:pt>
                <c:pt idx="4">
                  <c:v>H3</c:v>
                </c:pt>
              </c:strCache>
            </c:strRef>
          </c:cat>
          <c:val>
            <c:numRef>
              <c:f>'Plots 2'!$B$16:$F$16</c:f>
              <c:numCache>
                <c:formatCode>0.0</c:formatCode>
                <c:ptCount val="5"/>
                <c:pt idx="0">
                  <c:v>272.65251499999999</c:v>
                </c:pt>
                <c:pt idx="1">
                  <c:v>272.65251499999999</c:v>
                </c:pt>
                <c:pt idx="2">
                  <c:v>272.65251499999999</c:v>
                </c:pt>
                <c:pt idx="3">
                  <c:v>272.65251499999999</c:v>
                </c:pt>
                <c:pt idx="4">
                  <c:v>272.65251499999999</c:v>
                </c:pt>
              </c:numCache>
            </c:numRef>
          </c:val>
          <c:extLst>
            <c:ext xmlns:c16="http://schemas.microsoft.com/office/drawing/2014/chart" uri="{C3380CC4-5D6E-409C-BE32-E72D297353CC}">
              <c16:uniqueId val="{00000000-BDFC-44BE-BD47-B60C30291810}"/>
            </c:ext>
          </c:extLst>
        </c:ser>
        <c:ser>
          <c:idx val="0"/>
          <c:order val="1"/>
          <c:tx>
            <c:strRef>
              <c:f>'Plots 2'!$A$17</c:f>
              <c:strCache>
                <c:ptCount val="1"/>
                <c:pt idx="0">
                  <c:v>7 days</c:v>
                </c:pt>
              </c:strCache>
            </c:strRef>
          </c:tx>
          <c:spPr>
            <a:pattFill prst="dkDnDiag">
              <a:fgClr>
                <a:srgbClr val="0070C0"/>
              </a:fgClr>
              <a:bgClr>
                <a:schemeClr val="bg1"/>
              </a:bgClr>
            </a:pattFill>
            <a:ln>
              <a:solidFill>
                <a:schemeClr val="accent1">
                  <a:lumMod val="75000"/>
                </a:schemeClr>
              </a:solidFill>
            </a:ln>
            <a:effectLst/>
          </c:spPr>
          <c:invertIfNegative val="0"/>
          <c:errBars>
            <c:errBarType val="both"/>
            <c:errValType val="cust"/>
            <c:noEndCap val="0"/>
            <c:plus>
              <c:numRef>
                <c:f>'Plot SSD'!$B$17:$F$17</c:f>
                <c:numCache>
                  <c:formatCode>General</c:formatCode>
                  <c:ptCount val="5"/>
                  <c:pt idx="0">
                    <c:v>8.2169539999999994</c:v>
                  </c:pt>
                  <c:pt idx="1">
                    <c:v>3.6665370000000004</c:v>
                  </c:pt>
                  <c:pt idx="2">
                    <c:v>10.723376</c:v>
                  </c:pt>
                  <c:pt idx="3">
                    <c:v>10.0932</c:v>
                  </c:pt>
                  <c:pt idx="4">
                    <c:v>10.867156999999999</c:v>
                  </c:pt>
                </c:numCache>
              </c:numRef>
            </c:plus>
            <c:minus>
              <c:numRef>
                <c:f>'Plot SSD'!$B$17:$F$17</c:f>
                <c:numCache>
                  <c:formatCode>General</c:formatCode>
                  <c:ptCount val="5"/>
                  <c:pt idx="0">
                    <c:v>8.2169539999999994</c:v>
                  </c:pt>
                  <c:pt idx="1">
                    <c:v>3.6665370000000004</c:v>
                  </c:pt>
                  <c:pt idx="2">
                    <c:v>10.723376</c:v>
                  </c:pt>
                  <c:pt idx="3">
                    <c:v>10.0932</c:v>
                  </c:pt>
                  <c:pt idx="4">
                    <c:v>10.867156999999999</c:v>
                  </c:pt>
                </c:numCache>
              </c:numRef>
            </c:minus>
            <c:spPr>
              <a:noFill/>
              <a:ln w="9525" cap="flat" cmpd="sng" algn="ctr">
                <a:solidFill>
                  <a:schemeClr val="tx1">
                    <a:lumMod val="65000"/>
                    <a:lumOff val="35000"/>
                  </a:schemeClr>
                </a:solidFill>
                <a:round/>
              </a:ln>
              <a:effectLst/>
            </c:spPr>
          </c:errBars>
          <c:cat>
            <c:strRef>
              <c:f>'Plots 2'!$B$15:$F$15</c:f>
              <c:strCache>
                <c:ptCount val="5"/>
                <c:pt idx="0">
                  <c:v>V2</c:v>
                </c:pt>
                <c:pt idx="1">
                  <c:v>V3</c:v>
                </c:pt>
                <c:pt idx="2">
                  <c:v>H1</c:v>
                </c:pt>
                <c:pt idx="3">
                  <c:v>H2</c:v>
                </c:pt>
                <c:pt idx="4">
                  <c:v>H3</c:v>
                </c:pt>
              </c:strCache>
            </c:strRef>
          </c:cat>
          <c:val>
            <c:numRef>
              <c:f>'Plots 2'!$B$17:$F$17</c:f>
              <c:numCache>
                <c:formatCode>0.0</c:formatCode>
                <c:ptCount val="5"/>
                <c:pt idx="0">
                  <c:v>359.22359499999999</c:v>
                </c:pt>
                <c:pt idx="1">
                  <c:v>415.83601999999996</c:v>
                </c:pt>
                <c:pt idx="2">
                  <c:v>326.73803399999997</c:v>
                </c:pt>
                <c:pt idx="3">
                  <c:v>307.672303</c:v>
                </c:pt>
                <c:pt idx="4">
                  <c:v>309.525666</c:v>
                </c:pt>
              </c:numCache>
            </c:numRef>
          </c:val>
          <c:extLst>
            <c:ext xmlns:c16="http://schemas.microsoft.com/office/drawing/2014/chart" uri="{C3380CC4-5D6E-409C-BE32-E72D297353CC}">
              <c16:uniqueId val="{00000001-BDFC-44BE-BD47-B60C30291810}"/>
            </c:ext>
          </c:extLst>
        </c:ser>
        <c:ser>
          <c:idx val="1"/>
          <c:order val="2"/>
          <c:tx>
            <c:strRef>
              <c:f>'Plots 2'!$A$18</c:f>
              <c:strCache>
                <c:ptCount val="1"/>
                <c:pt idx="0">
                  <c:v>30 days</c:v>
                </c:pt>
              </c:strCache>
            </c:strRef>
          </c:tx>
          <c:spPr>
            <a:solidFill>
              <a:schemeClr val="accent6">
                <a:lumMod val="75000"/>
              </a:schemeClr>
            </a:solidFill>
            <a:ln>
              <a:noFill/>
            </a:ln>
            <a:effectLst/>
          </c:spPr>
          <c:invertIfNegative val="0"/>
          <c:errBars>
            <c:errBarType val="both"/>
            <c:errValType val="cust"/>
            <c:noEndCap val="0"/>
            <c:plus>
              <c:numRef>
                <c:f>'Plot SSD'!$B$18:$F$18</c:f>
                <c:numCache>
                  <c:formatCode>General</c:formatCode>
                  <c:ptCount val="5"/>
                  <c:pt idx="0">
                    <c:v>9.9186460000000007</c:v>
                  </c:pt>
                  <c:pt idx="1">
                    <c:v>16.698363000000001</c:v>
                  </c:pt>
                  <c:pt idx="2">
                    <c:v>6.5191239999999997</c:v>
                  </c:pt>
                  <c:pt idx="3">
                    <c:v>11.028774</c:v>
                  </c:pt>
                  <c:pt idx="4">
                    <c:v>5.6801900000000005</c:v>
                  </c:pt>
                </c:numCache>
              </c:numRef>
            </c:plus>
            <c:minus>
              <c:numRef>
                <c:f>'Plot SSD'!$B$18:$F$18</c:f>
                <c:numCache>
                  <c:formatCode>General</c:formatCode>
                  <c:ptCount val="5"/>
                  <c:pt idx="0">
                    <c:v>9.9186460000000007</c:v>
                  </c:pt>
                  <c:pt idx="1">
                    <c:v>16.698363000000001</c:v>
                  </c:pt>
                  <c:pt idx="2">
                    <c:v>6.5191239999999997</c:v>
                  </c:pt>
                  <c:pt idx="3">
                    <c:v>11.028774</c:v>
                  </c:pt>
                  <c:pt idx="4">
                    <c:v>5.6801900000000005</c:v>
                  </c:pt>
                </c:numCache>
              </c:numRef>
            </c:minus>
            <c:spPr>
              <a:noFill/>
              <a:ln w="9525" cap="flat" cmpd="sng" algn="ctr">
                <a:solidFill>
                  <a:schemeClr val="tx1">
                    <a:lumMod val="65000"/>
                    <a:lumOff val="35000"/>
                  </a:schemeClr>
                </a:solidFill>
                <a:round/>
              </a:ln>
              <a:effectLst/>
            </c:spPr>
          </c:errBars>
          <c:cat>
            <c:strRef>
              <c:f>'Plots 2'!$B$15:$F$15</c:f>
              <c:strCache>
                <c:ptCount val="5"/>
                <c:pt idx="0">
                  <c:v>V2</c:v>
                </c:pt>
                <c:pt idx="1">
                  <c:v>V3</c:v>
                </c:pt>
                <c:pt idx="2">
                  <c:v>H1</c:v>
                </c:pt>
                <c:pt idx="3">
                  <c:v>H2</c:v>
                </c:pt>
                <c:pt idx="4">
                  <c:v>H3</c:v>
                </c:pt>
              </c:strCache>
            </c:strRef>
          </c:cat>
          <c:val>
            <c:numRef>
              <c:f>'Plots 2'!$B$18:$F$18</c:f>
              <c:numCache>
                <c:formatCode>0.0</c:formatCode>
                <c:ptCount val="5"/>
                <c:pt idx="0">
                  <c:v>293.97244599999999</c:v>
                </c:pt>
                <c:pt idx="1">
                  <c:v>265.23597799999999</c:v>
                </c:pt>
                <c:pt idx="2">
                  <c:v>300.78232600000001</c:v>
                </c:pt>
                <c:pt idx="3">
                  <c:v>300.94939699999998</c:v>
                </c:pt>
                <c:pt idx="4">
                  <c:v>298.33261900000002</c:v>
                </c:pt>
              </c:numCache>
            </c:numRef>
          </c:val>
          <c:extLst>
            <c:ext xmlns:c16="http://schemas.microsoft.com/office/drawing/2014/chart" uri="{C3380CC4-5D6E-409C-BE32-E72D297353CC}">
              <c16:uniqueId val="{00000002-BDFC-44BE-BD47-B60C30291810}"/>
            </c:ext>
          </c:extLst>
        </c:ser>
        <c:dLbls>
          <c:showLegendKey val="0"/>
          <c:showVal val="0"/>
          <c:showCatName val="0"/>
          <c:showSerName val="0"/>
          <c:showPercent val="0"/>
          <c:showBubbleSize val="0"/>
        </c:dLbls>
        <c:gapWidth val="219"/>
        <c:overlap val="-27"/>
        <c:axId val="281219848"/>
        <c:axId val="281221160"/>
      </c:barChart>
      <c:catAx>
        <c:axId val="281219848"/>
        <c:scaling>
          <c:orientation val="minMax"/>
        </c:scaling>
        <c:delete val="0"/>
        <c:axPos val="b"/>
        <c:title>
          <c:tx>
            <c:rich>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a:solidFill>
                      <a:schemeClr val="tx1"/>
                    </a:solidFill>
                    <a:latin typeface="Georgia" panose="02040502050405020303" pitchFamily="18" charset="0"/>
                    <a:ea typeface="Cambria" panose="02040503050406030204" pitchFamily="18" charset="0"/>
                    <a:cs typeface="+mn-cs"/>
                  </a:rPr>
                  <a:t>Sample</a:t>
                </a:r>
              </a:p>
            </c:rich>
          </c:tx>
          <c:layout>
            <c:manualLayout>
              <c:xMode val="edge"/>
              <c:yMode val="edge"/>
              <c:x val="0.45235132332060474"/>
              <c:y val="0.79086971860899768"/>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21160"/>
        <c:crosses val="autoZero"/>
        <c:auto val="1"/>
        <c:lblAlgn val="ctr"/>
        <c:lblOffset val="100"/>
        <c:noMultiLvlLbl val="0"/>
      </c:catAx>
      <c:valAx>
        <c:axId val="281221160"/>
        <c:scaling>
          <c:orientation val="minMax"/>
          <c:max val="5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r>
                  <a:rPr lang="en-US" sz="1200" b="1" i="0" u="none" strike="noStrike" kern="1200" baseline="0" dirty="0">
                    <a:solidFill>
                      <a:schemeClr val="tx1"/>
                    </a:solidFill>
                    <a:latin typeface="Georgia" panose="02040502050405020303" pitchFamily="18" charset="0"/>
                    <a:ea typeface="Cambria" panose="02040503050406030204" pitchFamily="18" charset="0"/>
                    <a:cs typeface="+mn-cs"/>
                  </a:rPr>
                  <a:t>Concentration (ppm)</a:t>
                </a:r>
              </a:p>
            </c:rich>
          </c:tx>
          <c:layout>
            <c:manualLayout>
              <c:xMode val="edge"/>
              <c:yMode val="edge"/>
              <c:x val="1.9532247937622305E-2"/>
              <c:y val="0.19494118381538236"/>
            </c:manualLayout>
          </c:layout>
          <c:overlay val="0"/>
          <c:spPr>
            <a:noFill/>
            <a:ln>
              <a:noFill/>
            </a:ln>
            <a:effectLst/>
          </c:spPr>
          <c:txPr>
            <a:bodyPr rot="-5400000" spcFirstLastPara="1" vertOverflow="ellipsis" vert="horz" wrap="square" anchor="ctr" anchorCtr="1"/>
            <a:lstStyle/>
            <a:p>
              <a:pPr algn="ctr" rtl="0">
                <a:defRPr lang="en-US" sz="1200" b="1" i="0" u="none" strike="noStrike" kern="1200" baseline="0" dirty="0">
                  <a:solidFill>
                    <a:schemeClr val="tx1"/>
                  </a:solidFill>
                  <a:latin typeface="Georgia" panose="02040502050405020303" pitchFamily="18" charset="0"/>
                  <a:ea typeface="Cambria" panose="02040503050406030204" pitchFamily="18" charset="0"/>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Georgia" panose="02040502050405020303" pitchFamily="18" charset="0"/>
                <a:ea typeface="+mn-ea"/>
                <a:cs typeface="+mn-cs"/>
              </a:defRPr>
            </a:pPr>
            <a:endParaRPr lang="en-US"/>
          </a:p>
        </c:txPr>
        <c:crossAx val="281219848"/>
        <c:crosses val="autoZero"/>
        <c:crossBetween val="between"/>
        <c:majorUnit val="100"/>
        <c:dispUnits>
          <c:builtInUnit val="thousands"/>
        </c:dispUnits>
      </c:valAx>
      <c:spPr>
        <a:noFill/>
        <a:ln>
          <a:noFill/>
        </a:ln>
        <a:effectLst/>
      </c:spPr>
    </c:plotArea>
    <c:legend>
      <c:legendPos val="b"/>
      <c:layout>
        <c:manualLayout>
          <c:xMode val="edge"/>
          <c:yMode val="edge"/>
          <c:x val="0.42919203773320236"/>
          <c:y val="0.89663677103588879"/>
          <c:w val="0.56829092177397578"/>
          <c:h val="9.020810677588284E-2"/>
        </c:manualLayout>
      </c:layout>
      <c:overlay val="0"/>
      <c:spPr>
        <a:noFill/>
        <a:ln>
          <a:noFill/>
        </a:ln>
        <a:effectLst/>
      </c:spPr>
      <c:txPr>
        <a:bodyPr rot="0" spcFirstLastPara="1" vertOverflow="ellipsis" vert="horz" wrap="square" anchor="ctr" anchorCtr="1"/>
        <a:lstStyle/>
        <a:p>
          <a:pPr algn="ctr" rtl="0">
            <a:defRPr lang="en-US" sz="1200" b="1" i="0" u="none" strike="noStrike" kern="1200" baseline="0">
              <a:solidFill>
                <a:schemeClr val="tx1"/>
              </a:solidFill>
              <a:latin typeface="Georgia" panose="02040502050405020303" pitchFamily="18" charset="0"/>
              <a:ea typeface="Cambria" panose="02040503050406030204" pitchFamily="18"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B8F3BE-9DA3-4E6F-A8FF-BDCE3BFF8D2D}" type="datetimeFigureOut">
              <a:rPr lang="en-US" smtClean="0"/>
              <a:t>13-Dec-23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6C78F1-3DE6-4D25-A3FE-EBF32D0C292A}" type="slidenum">
              <a:rPr lang="en-US" smtClean="0"/>
              <a:t>‹#›</a:t>
            </a:fld>
            <a:endParaRPr lang="en-US"/>
          </a:p>
        </p:txBody>
      </p:sp>
    </p:spTree>
    <p:extLst>
      <p:ext uri="{BB962C8B-B14F-4D97-AF65-F5344CB8AC3E}">
        <p14:creationId xmlns:p14="http://schemas.microsoft.com/office/powerpoint/2010/main" val="4149331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20483F-633A-4D4D-A948-CDCE67B5AC41}"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701947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F47274-4CF3-4870-964A-8DF056A412F5}"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380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74B42-D5D7-4A9C-9720-F445324FEDAA}"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1545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39EA56-BBCF-4BA6-B1F7-445B2C48D302}"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3701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ultiple Speake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0" name="Picture Placeholder 33"/>
          <p:cNvSpPr>
            <a:spLocks noGrp="1"/>
          </p:cNvSpPr>
          <p:nvPr>
            <p:ph type="pic" sz="quarter" idx="28" hasCustomPrompt="1"/>
          </p:nvPr>
        </p:nvSpPr>
        <p:spPr>
          <a:xfrm>
            <a:off x="0" y="1013550"/>
            <a:ext cx="3048000" cy="2415450"/>
          </a:xfrm>
          <a:prstGeom prst="rect">
            <a:avLst/>
          </a:prstGeom>
          <a:ln w="12700">
            <a:noFill/>
          </a:ln>
        </p:spPr>
        <p:txBody>
          <a:bodyPr anchor="ctr">
            <a:normAutofit/>
          </a:bodyPr>
          <a:lstStyle>
            <a:lvl1pPr marL="0" indent="0" algn="ctr">
              <a:buFontTx/>
              <a:buNone/>
              <a:defRPr sz="2133">
                <a:solidFill>
                  <a:srgbClr val="BFBFBF"/>
                </a:solidFill>
              </a:defRPr>
            </a:lvl1pPr>
          </a:lstStyle>
          <a:p>
            <a:r>
              <a:rPr lang="en-US" dirty="0"/>
              <a:t>[Insert Photo Here]</a:t>
            </a:r>
          </a:p>
        </p:txBody>
      </p:sp>
      <p:sp>
        <p:nvSpPr>
          <p:cNvPr id="24" name="Picture Placeholder 33"/>
          <p:cNvSpPr>
            <a:spLocks noGrp="1"/>
          </p:cNvSpPr>
          <p:nvPr>
            <p:ph type="pic" sz="quarter" idx="40" hasCustomPrompt="1"/>
          </p:nvPr>
        </p:nvSpPr>
        <p:spPr>
          <a:xfrm>
            <a:off x="3045341" y="1013552"/>
            <a:ext cx="3048000" cy="2415447"/>
          </a:xfrm>
          <a:prstGeom prst="rect">
            <a:avLst/>
          </a:prstGeom>
          <a:ln w="12700">
            <a:noFill/>
          </a:ln>
        </p:spPr>
        <p:txBody>
          <a:bodyPr anchor="ctr">
            <a:normAutofit/>
          </a:bodyPr>
          <a:lstStyle>
            <a:lvl1pPr marL="0" indent="0" algn="ctr">
              <a:buFontTx/>
              <a:buNone/>
              <a:defRPr sz="2133">
                <a:solidFill>
                  <a:srgbClr val="BFBFBF"/>
                </a:solidFill>
              </a:defRPr>
            </a:lvl1pPr>
          </a:lstStyle>
          <a:p>
            <a:r>
              <a:rPr lang="en-US" dirty="0"/>
              <a:t>[Insert Photo Here]</a:t>
            </a:r>
          </a:p>
        </p:txBody>
      </p:sp>
      <p:sp>
        <p:nvSpPr>
          <p:cNvPr id="26" name="Picture Placeholder 33"/>
          <p:cNvSpPr>
            <a:spLocks noGrp="1"/>
          </p:cNvSpPr>
          <p:nvPr>
            <p:ph type="pic" sz="quarter" idx="41" hasCustomPrompt="1"/>
          </p:nvPr>
        </p:nvSpPr>
        <p:spPr>
          <a:xfrm>
            <a:off x="6094894" y="1013552"/>
            <a:ext cx="3048000" cy="2415448"/>
          </a:xfrm>
          <a:prstGeom prst="rect">
            <a:avLst/>
          </a:prstGeom>
          <a:ln w="12700">
            <a:noFill/>
          </a:ln>
        </p:spPr>
        <p:txBody>
          <a:bodyPr anchor="ctr">
            <a:normAutofit/>
          </a:bodyPr>
          <a:lstStyle>
            <a:lvl1pPr marL="0" indent="0" algn="ctr">
              <a:buFontTx/>
              <a:buNone/>
              <a:defRPr sz="2133">
                <a:solidFill>
                  <a:srgbClr val="BFBFBF"/>
                </a:solidFill>
              </a:defRPr>
            </a:lvl1pPr>
          </a:lstStyle>
          <a:p>
            <a:r>
              <a:rPr lang="en-US" dirty="0"/>
              <a:t>[Insert Photo Here]</a:t>
            </a:r>
          </a:p>
        </p:txBody>
      </p:sp>
      <p:sp>
        <p:nvSpPr>
          <p:cNvPr id="27" name="Picture Placeholder 33"/>
          <p:cNvSpPr>
            <a:spLocks noGrp="1"/>
          </p:cNvSpPr>
          <p:nvPr>
            <p:ph type="pic" sz="quarter" idx="42" hasCustomPrompt="1"/>
          </p:nvPr>
        </p:nvSpPr>
        <p:spPr>
          <a:xfrm>
            <a:off x="9139592" y="1013549"/>
            <a:ext cx="3048000" cy="2415449"/>
          </a:xfrm>
          <a:prstGeom prst="rect">
            <a:avLst/>
          </a:prstGeom>
          <a:ln w="12700">
            <a:noFill/>
          </a:ln>
        </p:spPr>
        <p:txBody>
          <a:bodyPr anchor="ctr">
            <a:normAutofit/>
          </a:bodyPr>
          <a:lstStyle>
            <a:lvl1pPr marL="0" indent="0" algn="ctr">
              <a:buFontTx/>
              <a:buNone/>
              <a:defRPr sz="2133">
                <a:solidFill>
                  <a:srgbClr val="BFBFBF"/>
                </a:solidFill>
              </a:defRPr>
            </a:lvl1pPr>
          </a:lstStyle>
          <a:p>
            <a:r>
              <a:rPr lang="en-US" dirty="0"/>
              <a:t>[Insert Photo Here]</a:t>
            </a:r>
          </a:p>
        </p:txBody>
      </p:sp>
      <p:sp>
        <p:nvSpPr>
          <p:cNvPr id="4" name="Content Placeholder 3"/>
          <p:cNvSpPr>
            <a:spLocks noGrp="1"/>
          </p:cNvSpPr>
          <p:nvPr>
            <p:ph sz="quarter" idx="46" hasCustomPrompt="1"/>
          </p:nvPr>
        </p:nvSpPr>
        <p:spPr>
          <a:xfrm>
            <a:off x="675270" y="4902061"/>
            <a:ext cx="1993900" cy="783167"/>
          </a:xfrm>
          <a:prstGeom prst="rect">
            <a:avLst/>
          </a:prstGeom>
        </p:spPr>
        <p:txBody>
          <a:bodyPr anchor="ctr"/>
          <a:lstStyle>
            <a:lvl1pPr marL="0" indent="0" algn="ctr">
              <a:buNone/>
              <a:defRPr sz="1333">
                <a:solidFill>
                  <a:schemeClr val="bg1">
                    <a:lumMod val="75000"/>
                  </a:schemeClr>
                </a:solidFill>
              </a:defRPr>
            </a:lvl1pPr>
          </a:lstStyle>
          <a:p>
            <a:pPr lvl="0"/>
            <a:r>
              <a:rPr lang="en-US" dirty="0"/>
              <a:t>[Company Logo Here]</a:t>
            </a:r>
          </a:p>
        </p:txBody>
      </p:sp>
      <p:sp>
        <p:nvSpPr>
          <p:cNvPr id="23" name="Content Placeholder 3"/>
          <p:cNvSpPr>
            <a:spLocks noGrp="1"/>
          </p:cNvSpPr>
          <p:nvPr>
            <p:ph sz="quarter" idx="47" hasCustomPrompt="1"/>
          </p:nvPr>
        </p:nvSpPr>
        <p:spPr>
          <a:xfrm>
            <a:off x="3603991" y="4902061"/>
            <a:ext cx="1993900" cy="783167"/>
          </a:xfrm>
          <a:prstGeom prst="rect">
            <a:avLst/>
          </a:prstGeom>
        </p:spPr>
        <p:txBody>
          <a:bodyPr anchor="ctr"/>
          <a:lstStyle>
            <a:lvl1pPr marL="0" indent="0" algn="ctr">
              <a:buNone/>
              <a:defRPr sz="1333">
                <a:solidFill>
                  <a:schemeClr val="bg1">
                    <a:lumMod val="75000"/>
                  </a:schemeClr>
                </a:solidFill>
              </a:defRPr>
            </a:lvl1pPr>
          </a:lstStyle>
          <a:p>
            <a:pPr lvl="0"/>
            <a:r>
              <a:rPr lang="en-US" dirty="0"/>
              <a:t>[Company Logo Here]</a:t>
            </a:r>
          </a:p>
        </p:txBody>
      </p:sp>
      <p:sp>
        <p:nvSpPr>
          <p:cNvPr id="28" name="Content Placeholder 3"/>
          <p:cNvSpPr>
            <a:spLocks noGrp="1"/>
          </p:cNvSpPr>
          <p:nvPr>
            <p:ph sz="quarter" idx="48" hasCustomPrompt="1"/>
          </p:nvPr>
        </p:nvSpPr>
        <p:spPr>
          <a:xfrm>
            <a:off x="6558860" y="4902061"/>
            <a:ext cx="1993900" cy="783167"/>
          </a:xfrm>
          <a:prstGeom prst="rect">
            <a:avLst/>
          </a:prstGeom>
        </p:spPr>
        <p:txBody>
          <a:bodyPr anchor="ctr"/>
          <a:lstStyle>
            <a:lvl1pPr marL="0" indent="0" algn="ctr">
              <a:buNone/>
              <a:defRPr sz="1333">
                <a:solidFill>
                  <a:schemeClr val="bg1">
                    <a:lumMod val="75000"/>
                  </a:schemeClr>
                </a:solidFill>
              </a:defRPr>
            </a:lvl1pPr>
          </a:lstStyle>
          <a:p>
            <a:pPr lvl="0"/>
            <a:r>
              <a:rPr lang="en-US" dirty="0"/>
              <a:t>[Company Logo Here]</a:t>
            </a:r>
          </a:p>
        </p:txBody>
      </p:sp>
      <p:sp>
        <p:nvSpPr>
          <p:cNvPr id="30" name="Content Placeholder 3"/>
          <p:cNvSpPr>
            <a:spLocks noGrp="1"/>
          </p:cNvSpPr>
          <p:nvPr>
            <p:ph sz="quarter" idx="49" hasCustomPrompt="1"/>
          </p:nvPr>
        </p:nvSpPr>
        <p:spPr>
          <a:xfrm>
            <a:off x="9538402" y="4902061"/>
            <a:ext cx="1993900" cy="783167"/>
          </a:xfrm>
          <a:prstGeom prst="rect">
            <a:avLst/>
          </a:prstGeom>
        </p:spPr>
        <p:txBody>
          <a:bodyPr anchor="ctr"/>
          <a:lstStyle>
            <a:lvl1pPr marL="0" indent="0" algn="ctr">
              <a:buNone/>
              <a:defRPr sz="1333">
                <a:solidFill>
                  <a:schemeClr val="bg1">
                    <a:lumMod val="75000"/>
                  </a:schemeClr>
                </a:solidFill>
              </a:defRPr>
            </a:lvl1pPr>
          </a:lstStyle>
          <a:p>
            <a:pPr lvl="0"/>
            <a:r>
              <a:rPr lang="en-US" dirty="0"/>
              <a:t>[Company Logo Here]</a:t>
            </a:r>
          </a:p>
        </p:txBody>
      </p:sp>
      <p:sp>
        <p:nvSpPr>
          <p:cNvPr id="18" name="Text Placeholder 35">
            <a:extLst>
              <a:ext uri="{FF2B5EF4-FFF2-40B4-BE49-F238E27FC236}">
                <a16:creationId xmlns:a16="http://schemas.microsoft.com/office/drawing/2014/main" id="{B4350EF7-346F-C947-9FF3-E26A617180B3}"/>
              </a:ext>
            </a:extLst>
          </p:cNvPr>
          <p:cNvSpPr>
            <a:spLocks noGrp="1"/>
          </p:cNvSpPr>
          <p:nvPr>
            <p:ph type="body" sz="quarter" idx="11" hasCustomPrompt="1"/>
          </p:nvPr>
        </p:nvSpPr>
        <p:spPr>
          <a:xfrm>
            <a:off x="299966" y="3508194"/>
            <a:ext cx="2745376" cy="783166"/>
          </a:xfrm>
          <a:prstGeom prst="rect">
            <a:avLst/>
          </a:prstGeom>
        </p:spPr>
        <p:txBody>
          <a:bodyPr anchor="b">
            <a:normAutofit/>
          </a:bodyPr>
          <a:lstStyle>
            <a:lvl1pPr marL="0" indent="0" algn="ctr">
              <a:spcAft>
                <a:spcPts val="0"/>
              </a:spcAft>
              <a:buNone/>
              <a:defRPr sz="2400" b="1" i="0" cap="all" baseline="0">
                <a:solidFill>
                  <a:srgbClr val="0BA5A6"/>
                </a:solidFill>
                <a:latin typeface="Montserrat" pitchFamily="2" charset="77"/>
                <a:cs typeface="Montserrat" pitchFamily="2" charset="77"/>
              </a:defRPr>
            </a:lvl1pPr>
          </a:lstStyle>
          <a:p>
            <a:pPr lvl="0"/>
            <a:r>
              <a:rPr lang="en-US" dirty="0"/>
              <a:t>SPEAKER NAME</a:t>
            </a:r>
          </a:p>
        </p:txBody>
      </p:sp>
      <p:sp>
        <p:nvSpPr>
          <p:cNvPr id="19" name="Text Placeholder 37">
            <a:extLst>
              <a:ext uri="{FF2B5EF4-FFF2-40B4-BE49-F238E27FC236}">
                <a16:creationId xmlns:a16="http://schemas.microsoft.com/office/drawing/2014/main" id="{3D7B0DFA-E54C-DC46-956F-3D70808CAAB0}"/>
              </a:ext>
            </a:extLst>
          </p:cNvPr>
          <p:cNvSpPr>
            <a:spLocks noGrp="1"/>
          </p:cNvSpPr>
          <p:nvPr>
            <p:ph type="body" sz="quarter" idx="12" hasCustomPrompt="1"/>
          </p:nvPr>
        </p:nvSpPr>
        <p:spPr>
          <a:xfrm>
            <a:off x="675269" y="4236201"/>
            <a:ext cx="1994768" cy="665860"/>
          </a:xfrm>
          <a:prstGeom prst="rect">
            <a:avLst/>
          </a:prstGeom>
        </p:spPr>
        <p:txBody>
          <a:bodyPr anchor="t">
            <a:normAutofit/>
          </a:bodyPr>
          <a:lstStyle>
            <a:lvl1pPr marL="0" indent="0" algn="ctr">
              <a:spcAft>
                <a:spcPts val="0"/>
              </a:spcAft>
              <a:buNone/>
              <a:defRPr sz="1600" b="1" i="0">
                <a:solidFill>
                  <a:schemeClr val="tx1"/>
                </a:solidFill>
                <a:latin typeface="Montserrat SemiBold" pitchFamily="2" charset="77"/>
                <a:cs typeface="Montserrat SemiBold" pitchFamily="2" charset="77"/>
              </a:defRPr>
            </a:lvl1pPr>
          </a:lstStyle>
          <a:p>
            <a:pPr lvl="0"/>
            <a:r>
              <a:rPr lang="en-US" dirty="0"/>
              <a:t>Job Title</a:t>
            </a:r>
          </a:p>
        </p:txBody>
      </p:sp>
      <p:sp>
        <p:nvSpPr>
          <p:cNvPr id="21" name="Text Placeholder 35">
            <a:extLst>
              <a:ext uri="{FF2B5EF4-FFF2-40B4-BE49-F238E27FC236}">
                <a16:creationId xmlns:a16="http://schemas.microsoft.com/office/drawing/2014/main" id="{52BD290D-83DB-6248-BD18-6BD3BC044349}"/>
              </a:ext>
            </a:extLst>
          </p:cNvPr>
          <p:cNvSpPr>
            <a:spLocks noGrp="1"/>
          </p:cNvSpPr>
          <p:nvPr>
            <p:ph type="body" sz="quarter" idx="33" hasCustomPrompt="1"/>
          </p:nvPr>
        </p:nvSpPr>
        <p:spPr>
          <a:xfrm>
            <a:off x="6186312" y="3491424"/>
            <a:ext cx="2739869" cy="799936"/>
          </a:xfrm>
          <a:prstGeom prst="rect">
            <a:avLst/>
          </a:prstGeom>
        </p:spPr>
        <p:txBody>
          <a:bodyPr anchor="b">
            <a:normAutofit/>
          </a:bodyPr>
          <a:lstStyle>
            <a:lvl1pPr marL="0" indent="0" algn="ctr">
              <a:spcAft>
                <a:spcPts val="0"/>
              </a:spcAft>
              <a:buNone/>
              <a:defRPr sz="2400" b="1" i="0" cap="all" baseline="0">
                <a:solidFill>
                  <a:srgbClr val="0BA5A6"/>
                </a:solidFill>
                <a:latin typeface="Montserrat" pitchFamily="2" charset="77"/>
                <a:cs typeface="Montserrat" pitchFamily="2" charset="77"/>
              </a:defRPr>
            </a:lvl1pPr>
          </a:lstStyle>
          <a:p>
            <a:pPr lvl="0"/>
            <a:r>
              <a:rPr lang="en-US" dirty="0"/>
              <a:t>SPEAKER NAME</a:t>
            </a:r>
          </a:p>
        </p:txBody>
      </p:sp>
      <p:sp>
        <p:nvSpPr>
          <p:cNvPr id="25" name="Text Placeholder 37">
            <a:extLst>
              <a:ext uri="{FF2B5EF4-FFF2-40B4-BE49-F238E27FC236}">
                <a16:creationId xmlns:a16="http://schemas.microsoft.com/office/drawing/2014/main" id="{E94D53EB-7644-3D44-B32F-C27BCD015B5C}"/>
              </a:ext>
            </a:extLst>
          </p:cNvPr>
          <p:cNvSpPr>
            <a:spLocks noGrp="1"/>
          </p:cNvSpPr>
          <p:nvPr>
            <p:ph type="body" sz="quarter" idx="43" hasCustomPrompt="1"/>
          </p:nvPr>
        </p:nvSpPr>
        <p:spPr>
          <a:xfrm>
            <a:off x="3603557" y="4236201"/>
            <a:ext cx="1994768" cy="665860"/>
          </a:xfrm>
          <a:prstGeom prst="rect">
            <a:avLst/>
          </a:prstGeom>
        </p:spPr>
        <p:txBody>
          <a:bodyPr anchor="t">
            <a:normAutofit/>
          </a:bodyPr>
          <a:lstStyle>
            <a:lvl1pPr marL="0" indent="0" algn="ctr">
              <a:spcAft>
                <a:spcPts val="0"/>
              </a:spcAft>
              <a:buNone/>
              <a:defRPr sz="1600" b="1" i="0">
                <a:solidFill>
                  <a:schemeClr val="tx1"/>
                </a:solidFill>
                <a:latin typeface="Montserrat SemiBold" pitchFamily="2" charset="77"/>
                <a:cs typeface="Montserrat SemiBold" pitchFamily="2" charset="77"/>
              </a:defRPr>
            </a:lvl1pPr>
          </a:lstStyle>
          <a:p>
            <a:pPr lvl="0"/>
            <a:r>
              <a:rPr lang="en-US" dirty="0"/>
              <a:t>Job Title</a:t>
            </a:r>
          </a:p>
        </p:txBody>
      </p:sp>
      <p:sp>
        <p:nvSpPr>
          <p:cNvPr id="31" name="Text Placeholder 37">
            <a:extLst>
              <a:ext uri="{FF2B5EF4-FFF2-40B4-BE49-F238E27FC236}">
                <a16:creationId xmlns:a16="http://schemas.microsoft.com/office/drawing/2014/main" id="{BE9D1EF8-32CC-1B4A-B637-F5A6AA728539}"/>
              </a:ext>
            </a:extLst>
          </p:cNvPr>
          <p:cNvSpPr>
            <a:spLocks noGrp="1"/>
          </p:cNvSpPr>
          <p:nvPr>
            <p:ph type="body" sz="quarter" idx="44" hasCustomPrompt="1"/>
          </p:nvPr>
        </p:nvSpPr>
        <p:spPr>
          <a:xfrm>
            <a:off x="6558860" y="4236201"/>
            <a:ext cx="1994768" cy="665860"/>
          </a:xfrm>
          <a:prstGeom prst="rect">
            <a:avLst/>
          </a:prstGeom>
        </p:spPr>
        <p:txBody>
          <a:bodyPr anchor="t">
            <a:normAutofit/>
          </a:bodyPr>
          <a:lstStyle>
            <a:lvl1pPr marL="0" indent="0" algn="ctr">
              <a:spcAft>
                <a:spcPts val="0"/>
              </a:spcAft>
              <a:buNone/>
              <a:defRPr sz="1600" b="1" i="0">
                <a:solidFill>
                  <a:schemeClr val="accent5"/>
                </a:solidFill>
                <a:latin typeface="Montserrat SemiBold" pitchFamily="2" charset="77"/>
                <a:cs typeface="Montserrat SemiBold" pitchFamily="2" charset="77"/>
              </a:defRPr>
            </a:lvl1pPr>
          </a:lstStyle>
          <a:p>
            <a:pPr lvl="0"/>
            <a:r>
              <a:rPr lang="en-US" dirty="0"/>
              <a:t>Job Title</a:t>
            </a:r>
          </a:p>
        </p:txBody>
      </p:sp>
      <p:sp>
        <p:nvSpPr>
          <p:cNvPr id="32" name="Text Placeholder 37">
            <a:extLst>
              <a:ext uri="{FF2B5EF4-FFF2-40B4-BE49-F238E27FC236}">
                <a16:creationId xmlns:a16="http://schemas.microsoft.com/office/drawing/2014/main" id="{AAFD34BB-6CA7-A543-B70E-8BAB9ABBAF6E}"/>
              </a:ext>
            </a:extLst>
          </p:cNvPr>
          <p:cNvSpPr>
            <a:spLocks noGrp="1"/>
          </p:cNvSpPr>
          <p:nvPr>
            <p:ph type="body" sz="quarter" idx="45" hasCustomPrompt="1"/>
          </p:nvPr>
        </p:nvSpPr>
        <p:spPr>
          <a:xfrm>
            <a:off x="9533798" y="4236201"/>
            <a:ext cx="1994768" cy="665860"/>
          </a:xfrm>
          <a:prstGeom prst="rect">
            <a:avLst/>
          </a:prstGeom>
        </p:spPr>
        <p:txBody>
          <a:bodyPr anchor="t">
            <a:normAutofit/>
          </a:bodyPr>
          <a:lstStyle>
            <a:lvl1pPr marL="0" indent="0" algn="ctr">
              <a:spcAft>
                <a:spcPts val="0"/>
              </a:spcAft>
              <a:buNone/>
              <a:defRPr sz="1600" b="1" i="0">
                <a:solidFill>
                  <a:schemeClr val="tx1"/>
                </a:solidFill>
                <a:latin typeface="Montserrat SemiBold" pitchFamily="2" charset="77"/>
                <a:cs typeface="Montserrat SemiBold" pitchFamily="2" charset="77"/>
              </a:defRPr>
            </a:lvl1pPr>
          </a:lstStyle>
          <a:p>
            <a:pPr lvl="0"/>
            <a:r>
              <a:rPr lang="en-US" dirty="0"/>
              <a:t>Job Title</a:t>
            </a:r>
          </a:p>
        </p:txBody>
      </p:sp>
      <p:sp>
        <p:nvSpPr>
          <p:cNvPr id="37" name="Text Placeholder 35">
            <a:extLst>
              <a:ext uri="{FF2B5EF4-FFF2-40B4-BE49-F238E27FC236}">
                <a16:creationId xmlns:a16="http://schemas.microsoft.com/office/drawing/2014/main" id="{A39D7ED1-60FB-1248-9558-2209C8F2625C}"/>
              </a:ext>
            </a:extLst>
          </p:cNvPr>
          <p:cNvSpPr>
            <a:spLocks noGrp="1"/>
          </p:cNvSpPr>
          <p:nvPr>
            <p:ph type="body" sz="quarter" idx="50" hasCustomPrompt="1"/>
          </p:nvPr>
        </p:nvSpPr>
        <p:spPr>
          <a:xfrm>
            <a:off x="3243139" y="3508194"/>
            <a:ext cx="2745376" cy="783166"/>
          </a:xfrm>
          <a:prstGeom prst="rect">
            <a:avLst/>
          </a:prstGeom>
        </p:spPr>
        <p:txBody>
          <a:bodyPr anchor="b">
            <a:normAutofit/>
          </a:bodyPr>
          <a:lstStyle>
            <a:lvl1pPr marL="0" indent="0" algn="ctr">
              <a:spcAft>
                <a:spcPts val="0"/>
              </a:spcAft>
              <a:buNone/>
              <a:defRPr sz="2400" b="1" i="0" cap="all" baseline="0">
                <a:solidFill>
                  <a:srgbClr val="0BA5A6"/>
                </a:solidFill>
                <a:latin typeface="Montserrat" pitchFamily="2" charset="77"/>
                <a:cs typeface="Montserrat" pitchFamily="2" charset="77"/>
              </a:defRPr>
            </a:lvl1pPr>
          </a:lstStyle>
          <a:p>
            <a:pPr lvl="0"/>
            <a:r>
              <a:rPr lang="en-US" dirty="0"/>
              <a:t>SPEAKER NAME</a:t>
            </a:r>
          </a:p>
        </p:txBody>
      </p:sp>
      <p:sp>
        <p:nvSpPr>
          <p:cNvPr id="38" name="Text Placeholder 35">
            <a:extLst>
              <a:ext uri="{FF2B5EF4-FFF2-40B4-BE49-F238E27FC236}">
                <a16:creationId xmlns:a16="http://schemas.microsoft.com/office/drawing/2014/main" id="{D6BD319F-BE04-EA49-9D4B-6229241AC8DD}"/>
              </a:ext>
            </a:extLst>
          </p:cNvPr>
          <p:cNvSpPr>
            <a:spLocks noGrp="1"/>
          </p:cNvSpPr>
          <p:nvPr>
            <p:ph type="body" sz="quarter" idx="51" hasCustomPrompt="1"/>
          </p:nvPr>
        </p:nvSpPr>
        <p:spPr>
          <a:xfrm>
            <a:off x="9158494" y="3499809"/>
            <a:ext cx="2745376" cy="783166"/>
          </a:xfrm>
          <a:prstGeom prst="rect">
            <a:avLst/>
          </a:prstGeom>
        </p:spPr>
        <p:txBody>
          <a:bodyPr anchor="b">
            <a:normAutofit/>
          </a:bodyPr>
          <a:lstStyle>
            <a:lvl1pPr marL="0" indent="0" algn="ctr">
              <a:spcAft>
                <a:spcPts val="0"/>
              </a:spcAft>
              <a:buNone/>
              <a:defRPr sz="2400" b="1" i="0" cap="all" baseline="0">
                <a:solidFill>
                  <a:srgbClr val="0BA5A6"/>
                </a:solidFill>
                <a:latin typeface="Montserrat" pitchFamily="2" charset="77"/>
                <a:cs typeface="Montserrat" pitchFamily="2" charset="77"/>
              </a:defRPr>
            </a:lvl1pPr>
          </a:lstStyle>
          <a:p>
            <a:pPr lvl="0"/>
            <a:r>
              <a:rPr lang="en-US" dirty="0"/>
              <a:t>SPEAKER NAME</a:t>
            </a:r>
          </a:p>
        </p:txBody>
      </p:sp>
    </p:spTree>
    <p:extLst>
      <p:ext uri="{BB962C8B-B14F-4D97-AF65-F5344CB8AC3E}">
        <p14:creationId xmlns:p14="http://schemas.microsoft.com/office/powerpoint/2010/main" val="3609900504"/>
      </p:ext>
    </p:extLst>
  </p:cSld>
  <p:clrMapOvr>
    <a:masterClrMapping/>
  </p:clrMapOvr>
  <p:extLst>
    <p:ext uri="{DCECCB84-F9BA-43D5-87BE-67443E8EF086}">
      <p15:sldGuideLst xmlns:p15="http://schemas.microsoft.com/office/powerpoint/2012/main">
        <p15:guide id="1" orient="horz" pos="306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Spons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F21BA5E8-12C1-EB7E-3B4A-39F03242C08B}"/>
              </a:ext>
            </a:extLst>
          </p:cNvPr>
          <p:cNvSpPr>
            <a:spLocks noGrp="1"/>
          </p:cNvSpPr>
          <p:nvPr>
            <p:ph sz="quarter" idx="14" hasCustomPrompt="1"/>
          </p:nvPr>
        </p:nvSpPr>
        <p:spPr>
          <a:xfrm>
            <a:off x="1553253" y="3429275"/>
            <a:ext cx="4102100" cy="1498600"/>
          </a:xfrm>
          <a:prstGeom prst="rect">
            <a:avLst/>
          </a:prstGeom>
        </p:spPr>
        <p:txBody>
          <a:bodyPr anchor="ctr"/>
          <a:lstStyle>
            <a:lvl1pPr marL="0" indent="0" algn="ctr">
              <a:buNone/>
              <a:defRPr sz="1867" baseline="0">
                <a:solidFill>
                  <a:schemeClr val="bg1">
                    <a:lumMod val="75000"/>
                  </a:schemeClr>
                </a:solidFill>
              </a:defRPr>
            </a:lvl1pPr>
          </a:lstStyle>
          <a:p>
            <a:pPr lvl="0"/>
            <a:r>
              <a:rPr lang="en-US" dirty="0"/>
              <a:t>[Company Logo Here]</a:t>
            </a:r>
          </a:p>
        </p:txBody>
      </p:sp>
      <p:sp>
        <p:nvSpPr>
          <p:cNvPr id="6" name="TextBox 5">
            <a:extLst>
              <a:ext uri="{FF2B5EF4-FFF2-40B4-BE49-F238E27FC236}">
                <a16:creationId xmlns:a16="http://schemas.microsoft.com/office/drawing/2014/main" id="{1B89A581-85F8-4393-CDDA-A4A0070BD389}"/>
              </a:ext>
            </a:extLst>
          </p:cNvPr>
          <p:cNvSpPr txBox="1"/>
          <p:nvPr userDrawn="1"/>
        </p:nvSpPr>
        <p:spPr>
          <a:xfrm>
            <a:off x="1239439" y="2619551"/>
            <a:ext cx="4690641" cy="461665"/>
          </a:xfrm>
          <a:prstGeom prst="rect">
            <a:avLst/>
          </a:prstGeom>
          <a:noFill/>
        </p:spPr>
        <p:txBody>
          <a:bodyPr wrap="square" rtlCol="0">
            <a:spAutoFit/>
          </a:bodyPr>
          <a:lstStyle/>
          <a:p>
            <a:pPr algn="ctr"/>
            <a:r>
              <a:rPr lang="en-US" sz="2400" b="0" i="0" spc="400" dirty="0">
                <a:solidFill>
                  <a:schemeClr val="bg1"/>
                </a:solidFill>
                <a:latin typeface="Montserrat" pitchFamily="2" charset="77"/>
                <a:cs typeface="Myriad Pro"/>
              </a:rPr>
              <a:t>TO OUR SPONSORS!</a:t>
            </a:r>
          </a:p>
        </p:txBody>
      </p:sp>
      <p:sp>
        <p:nvSpPr>
          <p:cNvPr id="7" name="TextBox 6">
            <a:extLst>
              <a:ext uri="{FF2B5EF4-FFF2-40B4-BE49-F238E27FC236}">
                <a16:creationId xmlns:a16="http://schemas.microsoft.com/office/drawing/2014/main" id="{C011FC6A-272F-23F7-0A19-89703B0178E0}"/>
              </a:ext>
            </a:extLst>
          </p:cNvPr>
          <p:cNvSpPr txBox="1"/>
          <p:nvPr userDrawn="1"/>
        </p:nvSpPr>
        <p:spPr>
          <a:xfrm>
            <a:off x="867540" y="311227"/>
            <a:ext cx="5524326" cy="2308324"/>
          </a:xfrm>
          <a:prstGeom prst="rect">
            <a:avLst/>
          </a:prstGeom>
          <a:noFill/>
        </p:spPr>
        <p:txBody>
          <a:bodyPr wrap="square" rtlCol="0">
            <a:spAutoFit/>
          </a:bodyPr>
          <a:lstStyle/>
          <a:p>
            <a:pPr algn="ctr"/>
            <a:r>
              <a:rPr lang="en-US" sz="7200" b="1" i="0" cap="all" baseline="0" dirty="0">
                <a:solidFill>
                  <a:schemeClr val="bg1"/>
                </a:solidFill>
                <a:latin typeface="Montserrat" pitchFamily="2" charset="77"/>
                <a:cs typeface="Myriad Pro"/>
              </a:rPr>
              <a:t>Thank you</a:t>
            </a:r>
          </a:p>
        </p:txBody>
      </p:sp>
    </p:spTree>
    <p:extLst>
      <p:ext uri="{BB962C8B-B14F-4D97-AF65-F5344CB8AC3E}">
        <p14:creationId xmlns:p14="http://schemas.microsoft.com/office/powerpoint/2010/main" val="4292494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userDrawn="1"/>
        </p:nvSpPr>
        <p:spPr>
          <a:xfrm>
            <a:off x="404527" y="1141988"/>
            <a:ext cx="5524326" cy="1107996"/>
          </a:xfrm>
          <a:prstGeom prst="rect">
            <a:avLst/>
          </a:prstGeom>
          <a:noFill/>
        </p:spPr>
        <p:txBody>
          <a:bodyPr wrap="square" rtlCol="0">
            <a:spAutoFit/>
          </a:bodyPr>
          <a:lstStyle/>
          <a:p>
            <a:pPr algn="l"/>
            <a:r>
              <a:rPr lang="en-US" sz="6600" b="1" i="0" cap="all" baseline="0" dirty="0">
                <a:solidFill>
                  <a:schemeClr val="bg1"/>
                </a:solidFill>
                <a:latin typeface="Montserrat" pitchFamily="2" charset="77"/>
                <a:cs typeface="Myriad Pro"/>
              </a:rPr>
              <a:t>Thank you</a:t>
            </a:r>
          </a:p>
        </p:txBody>
      </p:sp>
      <p:sp>
        <p:nvSpPr>
          <p:cNvPr id="6" name="Text Placeholder 5">
            <a:extLst>
              <a:ext uri="{FF2B5EF4-FFF2-40B4-BE49-F238E27FC236}">
                <a16:creationId xmlns:a16="http://schemas.microsoft.com/office/drawing/2014/main" id="{9639621C-BD24-4945-8344-1C676BE8696C}"/>
              </a:ext>
            </a:extLst>
          </p:cNvPr>
          <p:cNvSpPr>
            <a:spLocks noGrp="1"/>
          </p:cNvSpPr>
          <p:nvPr>
            <p:ph type="body" sz="quarter" idx="10" hasCustomPrompt="1"/>
          </p:nvPr>
        </p:nvSpPr>
        <p:spPr>
          <a:xfrm>
            <a:off x="645826" y="3225305"/>
            <a:ext cx="6491574" cy="1851025"/>
          </a:xfrm>
          <a:prstGeom prst="rect">
            <a:avLst/>
          </a:prstGeom>
        </p:spPr>
        <p:txBody>
          <a:bodyPr/>
          <a:lstStyle>
            <a:lvl1pPr marL="0" indent="0" algn="l">
              <a:buNone/>
              <a:defRPr sz="2400" b="0" i="0">
                <a:solidFill>
                  <a:schemeClr val="bg1"/>
                </a:solidFill>
                <a:latin typeface="Montserrat" pitchFamily="2" charset="77"/>
              </a:defRPr>
            </a:lvl1pPr>
            <a:lvl2pPr>
              <a:defRPr sz="1800">
                <a:solidFill>
                  <a:schemeClr val="bg1"/>
                </a:solidFill>
                <a:latin typeface="Libre Franklin" pitchFamily="2" charset="77"/>
              </a:defRPr>
            </a:lvl2pPr>
            <a:lvl3pPr>
              <a:defRPr sz="1800">
                <a:solidFill>
                  <a:schemeClr val="bg1"/>
                </a:solidFill>
                <a:latin typeface="Libre Franklin" pitchFamily="2" charset="77"/>
              </a:defRPr>
            </a:lvl3pPr>
            <a:lvl4pPr>
              <a:defRPr sz="1800">
                <a:solidFill>
                  <a:schemeClr val="bg1"/>
                </a:solidFill>
                <a:latin typeface="Libre Franklin" pitchFamily="2" charset="77"/>
              </a:defRPr>
            </a:lvl4pPr>
            <a:lvl5pPr>
              <a:defRPr sz="1800">
                <a:solidFill>
                  <a:schemeClr val="bg1"/>
                </a:solidFill>
                <a:latin typeface="Libre Franklin" pitchFamily="2" charset="77"/>
              </a:defRPr>
            </a:lvl5pPr>
          </a:lstStyle>
          <a:p>
            <a:pPr lvl="0"/>
            <a:r>
              <a:rPr lang="en-US" dirty="0"/>
              <a:t>Closing sentence or contact information goes here.</a:t>
            </a:r>
          </a:p>
        </p:txBody>
      </p:sp>
      <p:pic>
        <p:nvPicPr>
          <p:cNvPr id="2" name="Picture 1" descr="A picture containing sunset, outdoor, water&#10;&#10;Description automatically generated">
            <a:extLst>
              <a:ext uri="{FF2B5EF4-FFF2-40B4-BE49-F238E27FC236}">
                <a16:creationId xmlns:a16="http://schemas.microsoft.com/office/drawing/2014/main" id="{1925EC2A-2F58-CD30-33BE-07FD9FFF7ED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5827" y="2513080"/>
            <a:ext cx="1339850" cy="194103"/>
          </a:xfrm>
          <a:prstGeom prst="rect">
            <a:avLst/>
          </a:prstGeom>
        </p:spPr>
      </p:pic>
    </p:spTree>
    <p:extLst>
      <p:ext uri="{BB962C8B-B14F-4D97-AF65-F5344CB8AC3E}">
        <p14:creationId xmlns:p14="http://schemas.microsoft.com/office/powerpoint/2010/main" val="30208555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F47274-4CF3-4870-964A-8DF056A412F5}"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0263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46E3C6-6EA0-47DE-BEF8-DC2EB74B1EF1}"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84398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439C91-1249-4E31-A790-BEC84A20EBBC}"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59870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4B41A7A-3F2D-4E57-9D24-8AD1CC87DD0F}" type="datetime1">
              <a:rPr lang="en-US" smtClean="0">
                <a:solidFill>
                  <a:prstClr val="black">
                    <a:tint val="75000"/>
                  </a:prstClr>
                </a:solidFill>
              </a:rPr>
              <a:pPr/>
              <a:t>13-Dec-23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0246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BEB150-FCE2-4A61-87A8-D2758952E9A8}" type="datetime1">
              <a:rPr lang="en-US" smtClean="0">
                <a:solidFill>
                  <a:prstClr val="black">
                    <a:tint val="75000"/>
                  </a:prstClr>
                </a:solidFill>
              </a:rPr>
              <a:pPr/>
              <a:t>13-Dec-23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8002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46E3C6-6EA0-47DE-BEF8-DC2EB74B1EF1}"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08115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2D23C84-C1F6-4A10-BFEB-62648DA193DE}" type="datetime1">
              <a:rPr lang="en-US" smtClean="0">
                <a:solidFill>
                  <a:prstClr val="black">
                    <a:tint val="75000"/>
                  </a:prstClr>
                </a:solidFill>
              </a:rPr>
              <a:pPr/>
              <a:t>13-Dec-23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5145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287B43-EFC7-4416-AEE2-5B222B0285CB}" type="datetime1">
              <a:rPr lang="en-US" smtClean="0">
                <a:solidFill>
                  <a:prstClr val="black">
                    <a:tint val="75000"/>
                  </a:prstClr>
                </a:solidFill>
              </a:rPr>
              <a:pPr/>
              <a:t>13-Dec-23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4917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ACC3B44-B204-4D7B-8D70-3643B88D7096}" type="datetime1">
              <a:rPr lang="en-US" smtClean="0">
                <a:solidFill>
                  <a:prstClr val="black">
                    <a:tint val="75000"/>
                  </a:prstClr>
                </a:solidFill>
              </a:rPr>
              <a:pPr/>
              <a:t>13-Dec-23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6673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92274B-BC5D-4E6D-AAF1-C442FE4DD041}" type="datetime1">
              <a:rPr lang="en-US" smtClean="0">
                <a:solidFill>
                  <a:prstClr val="black">
                    <a:tint val="75000"/>
                  </a:prstClr>
                </a:solidFill>
              </a:rPr>
              <a:pPr/>
              <a:t>13-Dec-23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44228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74B42-D5D7-4A9C-9720-F445324FEDAA}"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8213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39EA56-BBCF-4BA6-B1F7-445B2C48D302}"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76367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ection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65221" y="4460798"/>
            <a:ext cx="6912608" cy="1122583"/>
          </a:xfrm>
          <a:prstGeom prst="rect">
            <a:avLst/>
          </a:prstGeom>
        </p:spPr>
        <p:txBody>
          <a:bodyPr anchor="t">
            <a:noAutofit/>
          </a:bodyPr>
          <a:lstStyle>
            <a:lvl1pPr marL="0" indent="0" algn="l">
              <a:buNone/>
              <a:defRPr sz="2400" b="0" i="0">
                <a:solidFill>
                  <a:schemeClr val="bg1"/>
                </a:solidFill>
                <a:latin typeface="Montserrat" pitchFamily="2" charset="77"/>
                <a:cs typeface="Montserrat" pitchFamily="2" charset="77"/>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dirty="0"/>
              <a:t>Date Here</a:t>
            </a:r>
          </a:p>
        </p:txBody>
      </p:sp>
      <p:sp>
        <p:nvSpPr>
          <p:cNvPr id="4" name="Title 3"/>
          <p:cNvSpPr>
            <a:spLocks noGrp="1"/>
          </p:cNvSpPr>
          <p:nvPr>
            <p:ph type="title" hasCustomPrompt="1"/>
          </p:nvPr>
        </p:nvSpPr>
        <p:spPr>
          <a:xfrm>
            <a:off x="465220" y="712248"/>
            <a:ext cx="6912609" cy="3596515"/>
          </a:xfrm>
          <a:prstGeom prst="rect">
            <a:avLst/>
          </a:prstGeom>
        </p:spPr>
        <p:txBody>
          <a:bodyPr/>
          <a:lstStyle>
            <a:lvl1pPr algn="l">
              <a:defRPr sz="5400" b="1" i="0">
                <a:solidFill>
                  <a:schemeClr val="bg1"/>
                </a:solidFill>
                <a:latin typeface="Montserrat" pitchFamily="2" charset="77"/>
                <a:cs typeface="Montserrat" pitchFamily="2" charset="77"/>
              </a:defRPr>
            </a:lvl1pPr>
          </a:lstStyle>
          <a:p>
            <a:r>
              <a:rPr lang="en-US" dirty="0"/>
              <a:t>Title here</a:t>
            </a:r>
          </a:p>
        </p:txBody>
      </p:sp>
    </p:spTree>
    <p:extLst>
      <p:ext uri="{BB962C8B-B14F-4D97-AF65-F5344CB8AC3E}">
        <p14:creationId xmlns:p14="http://schemas.microsoft.com/office/powerpoint/2010/main" val="715827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439C91-1249-4E31-A790-BEC84A20EBBC}"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2399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4B41A7A-3F2D-4E57-9D24-8AD1CC87DD0F}" type="datetime1">
              <a:rPr lang="en-US" smtClean="0">
                <a:solidFill>
                  <a:prstClr val="black">
                    <a:tint val="75000"/>
                  </a:prstClr>
                </a:solidFill>
              </a:rPr>
              <a:pPr/>
              <a:t>13-Dec-23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5668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BEB150-FCE2-4A61-87A8-D2758952E9A8}" type="datetime1">
              <a:rPr lang="en-US" smtClean="0">
                <a:solidFill>
                  <a:prstClr val="black">
                    <a:tint val="75000"/>
                  </a:prstClr>
                </a:solidFill>
              </a:rPr>
              <a:pPr/>
              <a:t>13-Dec-23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3752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2D23C84-C1F6-4A10-BFEB-62648DA193DE}" type="datetime1">
              <a:rPr lang="en-US" smtClean="0">
                <a:solidFill>
                  <a:prstClr val="black">
                    <a:tint val="75000"/>
                  </a:prstClr>
                </a:solidFill>
              </a:rPr>
              <a:pPr/>
              <a:t>13-Dec-23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9318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287B43-EFC7-4416-AEE2-5B222B0285CB}" type="datetime1">
              <a:rPr lang="en-US" smtClean="0">
                <a:solidFill>
                  <a:prstClr val="black">
                    <a:tint val="75000"/>
                  </a:prstClr>
                </a:solidFill>
              </a:rPr>
              <a:pPr/>
              <a:t>13-Dec-23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2679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ACC3B44-B204-4D7B-8D70-3643B88D7096}" type="datetime1">
              <a:rPr lang="en-US" smtClean="0">
                <a:solidFill>
                  <a:prstClr val="black">
                    <a:tint val="75000"/>
                  </a:prstClr>
                </a:solidFill>
              </a:rPr>
              <a:pPr/>
              <a:t>13-Dec-23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7579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92274B-BC5D-4E6D-AAF1-C442FE4DD041}" type="datetime1">
              <a:rPr lang="en-US" smtClean="0">
                <a:solidFill>
                  <a:prstClr val="black">
                    <a:tint val="75000"/>
                  </a:prstClr>
                </a:solidFill>
              </a:rPr>
              <a:pPr/>
              <a:t>13-Dec-23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524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9F543D-D1C4-4DE9-A436-0409AE2A3B3C}"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48810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708" r:id="rId12"/>
    <p:sldLayoutId id="2147483710" r:id="rId13"/>
    <p:sldLayoutId id="2147483711"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9F543D-D1C4-4DE9-A436-0409AE2A3B3C}" type="datetime1">
              <a:rPr lang="en-US" smtClean="0">
                <a:solidFill>
                  <a:prstClr val="black">
                    <a:tint val="75000"/>
                  </a:prstClr>
                </a:solidFill>
              </a:rPr>
              <a:pPr/>
              <a:t>13-Dec-23</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760D5-C8F1-4153-B235-003BFAD3B57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010020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4.png"/><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4.png"/><Relationship Id="rId5" Type="http://schemas.openxmlformats.org/officeDocument/2006/relationships/chart" Target="../charts/char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4.png"/><Relationship Id="rId5" Type="http://schemas.openxmlformats.org/officeDocument/2006/relationships/chart" Target="../charts/chart6.xml"/><Relationship Id="rId4" Type="http://schemas.openxmlformats.org/officeDocument/2006/relationships/chart" Target="../charts/chart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4.png"/><Relationship Id="rId5" Type="http://schemas.openxmlformats.org/officeDocument/2006/relationships/image" Target="../media/image25.emf"/><Relationship Id="rId4" Type="http://schemas.openxmlformats.org/officeDocument/2006/relationships/image" Target="../media/image24.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4.png"/><Relationship Id="rId4" Type="http://schemas.openxmlformats.org/officeDocument/2006/relationships/hyperlink" Target="https://doi.org/10.1016/j.fuel.2022.125363"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Layout" Target="../slideLayouts/slideLayout12.xml"/><Relationship Id="rId7" Type="http://schemas.openxmlformats.org/officeDocument/2006/relationships/image" Target="../media/image8.jpeg"/><Relationship Id="rId12" Type="http://schemas.openxmlformats.org/officeDocument/2006/relationships/image" Target="../media/image4.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7.jpe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4.png"/><Relationship Id="rId5" Type="http://schemas.openxmlformats.org/officeDocument/2006/relationships/image" Target="../media/image13.jpe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4.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4.pn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4.png"/><Relationship Id="rId5" Type="http://schemas.openxmlformats.org/officeDocument/2006/relationships/image" Target="../media/image23.emf"/><Relationship Id="rId4" Type="http://schemas.openxmlformats.org/officeDocument/2006/relationships/image" Target="../media/image2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698DDF-9C0D-5B4F-B143-420C71A9F1C8}"/>
              </a:ext>
            </a:extLst>
          </p:cNvPr>
          <p:cNvSpPr>
            <a:spLocks noGrp="1"/>
          </p:cNvSpPr>
          <p:nvPr>
            <p:ph type="body" idx="1"/>
          </p:nvPr>
        </p:nvSpPr>
        <p:spPr>
          <a:xfrm>
            <a:off x="888302" y="4308763"/>
            <a:ext cx="6912608" cy="1941912"/>
          </a:xfrm>
        </p:spPr>
        <p:txBody>
          <a:bodyPr/>
          <a:lstStyle/>
          <a:p>
            <a:pPr algn="ctr"/>
            <a:r>
              <a:rPr lang="en-US" b="1" dirty="0">
                <a:latin typeface="Georgia" panose="02040502050405020303" pitchFamily="18" charset="0"/>
              </a:rPr>
              <a:t>Presenter: Gabriel Awejori</a:t>
            </a:r>
          </a:p>
          <a:p>
            <a:pPr algn="ctr"/>
            <a:r>
              <a:rPr lang="en-US" b="1" dirty="0">
                <a:latin typeface="Georgia" panose="02040502050405020303" pitchFamily="18" charset="0"/>
              </a:rPr>
              <a:t>December 14, 2023</a:t>
            </a:r>
          </a:p>
        </p:txBody>
      </p:sp>
      <p:sp>
        <p:nvSpPr>
          <p:cNvPr id="3" name="Title 2">
            <a:extLst>
              <a:ext uri="{FF2B5EF4-FFF2-40B4-BE49-F238E27FC236}">
                <a16:creationId xmlns:a16="http://schemas.microsoft.com/office/drawing/2014/main" id="{66CC6086-2B04-F74B-83BE-E446E0580056}"/>
              </a:ext>
            </a:extLst>
          </p:cNvPr>
          <p:cNvSpPr>
            <a:spLocks noGrp="1"/>
          </p:cNvSpPr>
          <p:nvPr>
            <p:ph type="title"/>
          </p:nvPr>
        </p:nvSpPr>
        <p:spPr/>
        <p:txBody>
          <a:bodyPr/>
          <a:lstStyle/>
          <a:p>
            <a:r>
              <a:rPr lang="en-US" sz="4000" b="1" dirty="0">
                <a:effectLst/>
                <a:latin typeface="Georgia" panose="02040502050405020303" pitchFamily="18" charset="0"/>
                <a:ea typeface="Times New Roman" panose="02020603050405020304" pitchFamily="18" charset="0"/>
              </a:rPr>
              <a:t>Subsurface Geochemical Rock-Fluid Reactions in Caney Shale of Southern Oklahoma </a:t>
            </a:r>
            <a:endParaRPr lang="en-US" sz="4000" dirty="0"/>
          </a:p>
        </p:txBody>
      </p:sp>
      <p:pic>
        <p:nvPicPr>
          <p:cNvPr id="40" name="Audio 39">
            <a:hlinkClick r:id="" action="ppaction://media"/>
            <a:extLst>
              <a:ext uri="{FF2B5EF4-FFF2-40B4-BE49-F238E27FC236}">
                <a16:creationId xmlns:a16="http://schemas.microsoft.com/office/drawing/2014/main" id="{2C55343C-4192-069D-856C-97C3C594ECDF}"/>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57259974"/>
      </p:ext>
    </p:extLst>
  </p:cSld>
  <p:clrMapOvr>
    <a:masterClrMapping/>
  </p:clrMapOvr>
  <mc:AlternateContent xmlns:mc="http://schemas.openxmlformats.org/markup-compatibility/2006" xmlns:p14="http://schemas.microsoft.com/office/powerpoint/2010/main">
    <mc:Choice Requires="p14">
      <p:transition spd="slow" p14:dur="2000" advTm="26911"/>
    </mc:Choice>
    <mc:Fallback xmlns="">
      <p:transition spd="slow" advTm="269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10</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100519"/>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22B56F5-74F4-4804-89AA-38EB66FB8E52}" type="datetime1">
              <a:rPr lang="en-US" smtClean="0"/>
              <a:t>13-Dec-23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263428" y="50579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Effluent Analyses (Ca Concentration)</a:t>
            </a:r>
            <a:endParaRPr lang="en-US" sz="2800"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1CB1EB80-279F-5A53-8FEA-A74E8F4428AE}"/>
              </a:ext>
            </a:extLst>
          </p:cNvPr>
          <p:cNvSpPr txBox="1"/>
          <p:nvPr/>
        </p:nvSpPr>
        <p:spPr>
          <a:xfrm>
            <a:off x="5966310" y="4572859"/>
            <a:ext cx="5844134" cy="2092881"/>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rPr>
              <a:t>Produced fluid has high initial Ca concentrations </a:t>
            </a:r>
          </a:p>
          <a:p>
            <a:pPr marL="285750" indent="-285750" algn="just">
              <a:buFont typeface="Arial" panose="020B0604020202020204" pitchFamily="34" charset="0"/>
              <a:buChar char="•"/>
            </a:pPr>
            <a:endParaRPr lang="en-US" sz="1050" dirty="0">
              <a:effectLst/>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cs typeface="Times New Roman" panose="02020603050405020304" pitchFamily="18" charset="0"/>
              </a:rPr>
              <a:t>Precipitation or cation exchange in clay sites </a:t>
            </a:r>
            <a:r>
              <a:rPr lang="en-US" sz="1600" dirty="0">
                <a:latin typeface="Georgia" panose="02040502050405020303" pitchFamily="18" charset="0"/>
                <a:ea typeface="Cambria" panose="02040503050406030204" pitchFamily="18" charset="0"/>
                <a:cs typeface="Times New Roman" panose="02020603050405020304" pitchFamily="18" charset="0"/>
              </a:rPr>
              <a:t>cause </a:t>
            </a:r>
            <a:r>
              <a:rPr lang="en-US" sz="1600" dirty="0">
                <a:effectLst/>
                <a:latin typeface="Georgia" panose="02040502050405020303" pitchFamily="18" charset="0"/>
                <a:ea typeface="Cambria" panose="02040503050406030204" pitchFamily="18" charset="0"/>
                <a:cs typeface="Times New Roman" panose="02020603050405020304" pitchFamily="18" charset="0"/>
              </a:rPr>
              <a:t>Ca uptake from effluent leading to decreased Ca concentrations</a:t>
            </a:r>
          </a:p>
          <a:p>
            <a:pPr marL="285750" indent="-285750" algn="just">
              <a:buFont typeface="Arial" panose="020B0604020202020204" pitchFamily="34" charset="0"/>
              <a:buChar char="•"/>
            </a:pPr>
            <a:endParaRPr lang="en-US" sz="105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cs typeface="Times New Roman" panose="02020603050405020304" pitchFamily="18" charset="0"/>
              </a:rPr>
              <a:t>Dissolution of carbonates occur due to </a:t>
            </a:r>
            <a:r>
              <a:rPr lang="en-US" sz="1600" dirty="0">
                <a:effectLst/>
                <a:latin typeface="Georgia" panose="02040502050405020303" pitchFamily="18" charset="0"/>
                <a:ea typeface="Cambria" panose="02040503050406030204" pitchFamily="18" charset="0"/>
                <a:cs typeface="Times New Roman" panose="02020603050405020304" pitchFamily="18" charset="0"/>
              </a:rPr>
              <a:t>transient acidity caused by dissolution of pyrite</a:t>
            </a:r>
          </a:p>
          <a:p>
            <a:pPr marL="285750" indent="-285750" algn="just">
              <a:buFont typeface="Arial" panose="020B0604020202020204" pitchFamily="34" charset="0"/>
              <a:buChar char="•"/>
            </a:pPr>
            <a:endParaRPr lang="en-US" sz="800" dirty="0">
              <a:effectLst/>
              <a:latin typeface="Georgia" panose="02040502050405020303" pitchFamily="18" charset="0"/>
              <a:ea typeface="Cambria" panose="02040503050406030204" pitchFamily="18" charset="0"/>
              <a:cs typeface="Times New Roman" panose="02020603050405020304" pitchFamily="18" charset="0"/>
            </a:endParaRPr>
          </a:p>
        </p:txBody>
      </p:sp>
      <p:graphicFrame>
        <p:nvGraphicFramePr>
          <p:cNvPr id="10" name="Chart 9">
            <a:extLst>
              <a:ext uri="{FF2B5EF4-FFF2-40B4-BE49-F238E27FC236}">
                <a16:creationId xmlns:a16="http://schemas.microsoft.com/office/drawing/2014/main" id="{A88EF3CC-4FDE-5254-D205-D3ACF27559A2}"/>
              </a:ext>
            </a:extLst>
          </p:cNvPr>
          <p:cNvGraphicFramePr/>
          <p:nvPr>
            <p:extLst>
              <p:ext uri="{D42A27DB-BD31-4B8C-83A1-F6EECF244321}">
                <p14:modId xmlns:p14="http://schemas.microsoft.com/office/powerpoint/2010/main" val="3325581413"/>
              </p:ext>
            </p:extLst>
          </p:nvPr>
        </p:nvGraphicFramePr>
        <p:xfrm>
          <a:off x="5966310" y="1201685"/>
          <a:ext cx="5844134" cy="334551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Chart 1">
            <a:extLst>
              <a:ext uri="{FF2B5EF4-FFF2-40B4-BE49-F238E27FC236}">
                <a16:creationId xmlns:a16="http://schemas.microsoft.com/office/drawing/2014/main" id="{C474DE1D-E139-EF45-AC45-2F4BE07EF150}"/>
              </a:ext>
            </a:extLst>
          </p:cNvPr>
          <p:cNvGraphicFramePr>
            <a:graphicFrameLocks/>
          </p:cNvGraphicFramePr>
          <p:nvPr>
            <p:extLst>
              <p:ext uri="{D42A27DB-BD31-4B8C-83A1-F6EECF244321}">
                <p14:modId xmlns:p14="http://schemas.microsoft.com/office/powerpoint/2010/main" val="3948922328"/>
              </p:ext>
            </p:extLst>
          </p:nvPr>
        </p:nvGraphicFramePr>
        <p:xfrm>
          <a:off x="381556" y="1201686"/>
          <a:ext cx="5127171" cy="3326407"/>
        </p:xfrm>
        <a:graphic>
          <a:graphicData uri="http://schemas.openxmlformats.org/drawingml/2006/chart">
            <c:chart xmlns:c="http://schemas.openxmlformats.org/drawingml/2006/chart" xmlns:r="http://schemas.openxmlformats.org/officeDocument/2006/relationships" r:id="rId5"/>
          </a:graphicData>
        </a:graphic>
      </p:graphicFrame>
      <p:sp>
        <p:nvSpPr>
          <p:cNvPr id="3" name="TextBox 2">
            <a:extLst>
              <a:ext uri="{FF2B5EF4-FFF2-40B4-BE49-F238E27FC236}">
                <a16:creationId xmlns:a16="http://schemas.microsoft.com/office/drawing/2014/main" id="{C08E2BD7-8BC0-1CFE-3377-EE493C0764A4}"/>
              </a:ext>
            </a:extLst>
          </p:cNvPr>
          <p:cNvSpPr txBox="1"/>
          <p:nvPr/>
        </p:nvSpPr>
        <p:spPr>
          <a:xfrm>
            <a:off x="0" y="4626686"/>
            <a:ext cx="5807940" cy="1900520"/>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rPr>
              <a:t>Ca concentrations are relatively stable because, fracturing fluid pH was circumneutral</a:t>
            </a:r>
            <a:endParaRPr lang="en-US" sz="1100" dirty="0">
              <a:effectLst/>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endParaRPr lang="en-US" sz="105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cs typeface="Times New Roman" panose="02020603050405020304" pitchFamily="18" charset="0"/>
              </a:rPr>
              <a:t>Dissolution of pyrite causes transient acidity which initiates dissolution of carbonates</a:t>
            </a:r>
            <a:endParaRPr lang="en-US" sz="110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endParaRPr lang="en-US" sz="1050" dirty="0">
              <a:effectLst/>
              <a:latin typeface="Georgia" panose="02040502050405020303" pitchFamily="18" charset="0"/>
              <a:ea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sz="1600" dirty="0">
                <a:effectLst/>
                <a:latin typeface="Georgia" panose="02040502050405020303" pitchFamily="18" charset="0"/>
                <a:ea typeface="Cambria" panose="02040503050406030204" pitchFamily="18" charset="0"/>
                <a:cs typeface="Times New Roman" panose="02020603050405020304" pitchFamily="18" charset="0"/>
              </a:rPr>
              <a:t>Cation exchange in clay sites also </a:t>
            </a:r>
            <a:r>
              <a:rPr lang="en-US" sz="1600" dirty="0">
                <a:latin typeface="Georgia" panose="02040502050405020303" pitchFamily="18" charset="0"/>
                <a:ea typeface="Cambria" panose="02040503050406030204" pitchFamily="18" charset="0"/>
                <a:cs typeface="Times New Roman" panose="02020603050405020304" pitchFamily="18" charset="0"/>
              </a:rPr>
              <a:t>causes </a:t>
            </a:r>
            <a:r>
              <a:rPr lang="en-US" sz="1600" dirty="0">
                <a:effectLst/>
                <a:latin typeface="Georgia" panose="02040502050405020303" pitchFamily="18" charset="0"/>
                <a:ea typeface="Cambria" panose="02040503050406030204" pitchFamily="18" charset="0"/>
                <a:cs typeface="Times New Roman" panose="02020603050405020304" pitchFamily="18" charset="0"/>
              </a:rPr>
              <a:t>Ca concentration in effluent</a:t>
            </a:r>
          </a:p>
        </p:txBody>
      </p:sp>
      <p:pic>
        <p:nvPicPr>
          <p:cNvPr id="81" name="Audio 80">
            <a:hlinkClick r:id="" action="ppaction://media"/>
            <a:extLst>
              <a:ext uri="{FF2B5EF4-FFF2-40B4-BE49-F238E27FC236}">
                <a16:creationId xmlns:a16="http://schemas.microsoft.com/office/drawing/2014/main" id="{F723AE78-D63C-86C4-E938-BAD82014FBD8}"/>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101050636"/>
      </p:ext>
    </p:extLst>
  </p:cSld>
  <p:clrMapOvr>
    <a:masterClrMapping/>
  </p:clrMapOvr>
  <mc:AlternateContent xmlns:mc="http://schemas.openxmlformats.org/markup-compatibility/2006" xmlns:p14="http://schemas.microsoft.com/office/powerpoint/2010/main">
    <mc:Choice Requires="p14">
      <p:transition spd="slow" p14:dur="2000" advTm="59311"/>
    </mc:Choice>
    <mc:Fallback xmlns="">
      <p:transition spd="slow" advTm="593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1"/>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11</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100519"/>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22B56F5-74F4-4804-89AA-38EB66FB8E52}" type="datetime1">
              <a:rPr lang="en-US" smtClean="0"/>
              <a:t>13-Dec-23</a:t>
            </a:fld>
            <a:endParaRPr lang="en-US" dirty="0"/>
          </a:p>
        </p:txBody>
      </p:sp>
      <p:sp>
        <p:nvSpPr>
          <p:cNvPr id="8" name="TextBox 7">
            <a:extLst>
              <a:ext uri="{FF2B5EF4-FFF2-40B4-BE49-F238E27FC236}">
                <a16:creationId xmlns:a16="http://schemas.microsoft.com/office/drawing/2014/main" id="{4F08B9FE-149C-72AB-5606-9ADE58D889D7}"/>
              </a:ext>
            </a:extLst>
          </p:cNvPr>
          <p:cNvSpPr txBox="1"/>
          <p:nvPr/>
        </p:nvSpPr>
        <p:spPr>
          <a:xfrm>
            <a:off x="5766121" y="4415030"/>
            <a:ext cx="6096000" cy="1885131"/>
          </a:xfrm>
          <a:prstGeom prst="rect">
            <a:avLst/>
          </a:prstGeom>
          <a:noFill/>
        </p:spPr>
        <p:txBody>
          <a:bodyPr wrap="square" rtlCol="0">
            <a:spAutoFit/>
          </a:bodyPr>
          <a:lstStyle>
            <a:defPPr>
              <a:defRPr lang="en-US"/>
            </a:defPPr>
            <a:lvl1pPr algn="just">
              <a:defRPr>
                <a:effectLst/>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sz="1600" dirty="0">
                <a:latin typeface="Georgia" panose="02040502050405020303" pitchFamily="18" charset="0"/>
              </a:rPr>
              <a:t>Dissolution of feldspar contributes to Si concentration in effluent</a:t>
            </a:r>
            <a:endParaRPr lang="en-US" sz="1100" dirty="0">
              <a:latin typeface="Georgia" panose="02040502050405020303" pitchFamily="18" charset="0"/>
            </a:endParaRPr>
          </a:p>
          <a:p>
            <a:endParaRPr lang="en-US" sz="1050" dirty="0">
              <a:latin typeface="Georgia" panose="02040502050405020303" pitchFamily="18" charset="0"/>
            </a:endParaRPr>
          </a:p>
          <a:p>
            <a:pPr marL="285750" indent="-285750">
              <a:buFont typeface="Arial" panose="020B0604020202020204" pitchFamily="34" charset="0"/>
              <a:buChar char="•"/>
            </a:pPr>
            <a:r>
              <a:rPr lang="en-US" sz="1600" dirty="0">
                <a:latin typeface="Georgia" panose="02040502050405020303" pitchFamily="18" charset="0"/>
              </a:rPr>
              <a:t>Dissolved biogenic silica (microcrystalline quartz) and amorphous silica explains the rate of high silica concentrations</a:t>
            </a:r>
          </a:p>
          <a:p>
            <a:pPr marL="285750" indent="-285750">
              <a:buFont typeface="Arial" panose="020B0604020202020204" pitchFamily="34" charset="0"/>
              <a:buChar char="•"/>
            </a:pPr>
            <a:endParaRPr lang="en-US" sz="1050" dirty="0">
              <a:latin typeface="Georgia" panose="02040502050405020303" pitchFamily="18" charset="0"/>
            </a:endParaRPr>
          </a:p>
          <a:p>
            <a:pPr marL="285750" indent="-285750">
              <a:buFont typeface="Arial" panose="020B0604020202020204" pitchFamily="34" charset="0"/>
              <a:buChar char="•"/>
            </a:pPr>
            <a:r>
              <a:rPr lang="en-US" sz="1600" dirty="0">
                <a:latin typeface="Georgia" panose="02040502050405020303" pitchFamily="18" charset="0"/>
              </a:rPr>
              <a:t>Quartz is relatively stable at experimental conditions</a:t>
            </a:r>
            <a:endParaRPr lang="en-US" sz="1100" dirty="0">
              <a:latin typeface="Georgia" panose="02040502050405020303" pitchFamily="18" charset="0"/>
            </a:endParaRPr>
          </a:p>
        </p:txBody>
      </p:sp>
      <p:graphicFrame>
        <p:nvGraphicFramePr>
          <p:cNvPr id="11" name="Chart 10">
            <a:extLst>
              <a:ext uri="{FF2B5EF4-FFF2-40B4-BE49-F238E27FC236}">
                <a16:creationId xmlns:a16="http://schemas.microsoft.com/office/drawing/2014/main" id="{1AC5ACCC-801E-6839-EC8F-C0AC4AD73FD6}"/>
              </a:ext>
            </a:extLst>
          </p:cNvPr>
          <p:cNvGraphicFramePr/>
          <p:nvPr>
            <p:extLst>
              <p:ext uri="{D42A27DB-BD31-4B8C-83A1-F6EECF244321}">
                <p14:modId xmlns:p14="http://schemas.microsoft.com/office/powerpoint/2010/main" val="360928399"/>
              </p:ext>
            </p:extLst>
          </p:nvPr>
        </p:nvGraphicFramePr>
        <p:xfrm>
          <a:off x="5929729" y="1295259"/>
          <a:ext cx="5768785" cy="307350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Chart 1">
            <a:extLst>
              <a:ext uri="{FF2B5EF4-FFF2-40B4-BE49-F238E27FC236}">
                <a16:creationId xmlns:a16="http://schemas.microsoft.com/office/drawing/2014/main" id="{297297D4-7491-8ADE-A9CF-178FAE3913E1}"/>
              </a:ext>
            </a:extLst>
          </p:cNvPr>
          <p:cNvGraphicFramePr>
            <a:graphicFrameLocks/>
          </p:cNvGraphicFramePr>
          <p:nvPr>
            <p:extLst>
              <p:ext uri="{D42A27DB-BD31-4B8C-83A1-F6EECF244321}">
                <p14:modId xmlns:p14="http://schemas.microsoft.com/office/powerpoint/2010/main" val="3515574918"/>
              </p:ext>
            </p:extLst>
          </p:nvPr>
        </p:nvGraphicFramePr>
        <p:xfrm>
          <a:off x="158370" y="1295293"/>
          <a:ext cx="5342544" cy="3073506"/>
        </p:xfrm>
        <a:graphic>
          <a:graphicData uri="http://schemas.openxmlformats.org/drawingml/2006/chart">
            <c:chart xmlns:c="http://schemas.openxmlformats.org/drawingml/2006/chart" xmlns:r="http://schemas.openxmlformats.org/officeDocument/2006/relationships" r:id="rId5"/>
          </a:graphicData>
        </a:graphic>
      </p:graphicFrame>
      <p:sp>
        <p:nvSpPr>
          <p:cNvPr id="3" name="Title 1">
            <a:extLst>
              <a:ext uri="{FF2B5EF4-FFF2-40B4-BE49-F238E27FC236}">
                <a16:creationId xmlns:a16="http://schemas.microsoft.com/office/drawing/2014/main" id="{342FC012-7C42-C4DC-DC1F-FF7976FDDE26}"/>
              </a:ext>
            </a:extLst>
          </p:cNvPr>
          <p:cNvSpPr txBox="1">
            <a:spLocks/>
          </p:cNvSpPr>
          <p:nvPr/>
        </p:nvSpPr>
        <p:spPr>
          <a:xfrm>
            <a:off x="263428" y="50579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Effluent Analyses (Si Concentration)</a:t>
            </a:r>
            <a:endParaRPr lang="en-US" sz="2800" dirty="0">
              <a:solidFill>
                <a:srgbClr val="002060"/>
              </a:solidFill>
              <a:latin typeface="Georgia" panose="02040502050405020303" pitchFamily="18" charset="0"/>
            </a:endParaRPr>
          </a:p>
        </p:txBody>
      </p:sp>
      <p:sp>
        <p:nvSpPr>
          <p:cNvPr id="5" name="TextBox 4">
            <a:extLst>
              <a:ext uri="{FF2B5EF4-FFF2-40B4-BE49-F238E27FC236}">
                <a16:creationId xmlns:a16="http://schemas.microsoft.com/office/drawing/2014/main" id="{094BFDDB-B953-A595-6424-596C9C82C112}"/>
              </a:ext>
            </a:extLst>
          </p:cNvPr>
          <p:cNvSpPr txBox="1"/>
          <p:nvPr/>
        </p:nvSpPr>
        <p:spPr>
          <a:xfrm>
            <a:off x="-29350" y="4444564"/>
            <a:ext cx="5717983" cy="1892826"/>
          </a:xfrm>
          <a:prstGeom prst="rect">
            <a:avLst/>
          </a:prstGeom>
          <a:noFill/>
        </p:spPr>
        <p:txBody>
          <a:bodyPr wrap="square" rtlCol="0">
            <a:spAutoFit/>
          </a:bodyPr>
          <a:lstStyle>
            <a:defPPr>
              <a:defRPr lang="en-US"/>
            </a:defPPr>
            <a:lvl1pPr algn="just">
              <a:defRPr>
                <a:effectLst/>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sz="1600" dirty="0">
                <a:latin typeface="Georgia" panose="02040502050405020303" pitchFamily="18" charset="0"/>
              </a:rPr>
              <a:t>High concentrations of Si observed on the graphs cannot be explained by quartz dissolution at the given conditions</a:t>
            </a:r>
          </a:p>
          <a:p>
            <a:pPr marL="285750" indent="-285750">
              <a:buFont typeface="Arial" panose="020B0604020202020204" pitchFamily="34" charset="0"/>
              <a:buChar char="•"/>
            </a:pPr>
            <a:endParaRPr lang="en-US" sz="1050" dirty="0">
              <a:latin typeface="Georgia" panose="02040502050405020303" pitchFamily="18" charset="0"/>
            </a:endParaRPr>
          </a:p>
          <a:p>
            <a:pPr marL="285750" indent="-285750">
              <a:buFont typeface="Arial" panose="020B0604020202020204" pitchFamily="34" charset="0"/>
              <a:buChar char="•"/>
            </a:pPr>
            <a:r>
              <a:rPr lang="en-US" sz="1600" dirty="0">
                <a:latin typeface="Georgia" panose="02040502050405020303" pitchFamily="18" charset="0"/>
              </a:rPr>
              <a:t>Si in effluent is due to dissolution of feldspar and clay minerals</a:t>
            </a:r>
          </a:p>
          <a:p>
            <a:pPr marL="285750" indent="-285750">
              <a:buFont typeface="Arial" panose="020B0604020202020204" pitchFamily="34" charset="0"/>
              <a:buChar char="•"/>
            </a:pPr>
            <a:endParaRPr lang="en-US" sz="1050" dirty="0">
              <a:latin typeface="Georgia" panose="02040502050405020303" pitchFamily="18" charset="0"/>
            </a:endParaRPr>
          </a:p>
          <a:p>
            <a:pPr marL="285750" indent="-285750">
              <a:buFont typeface="Arial" panose="020B0604020202020204" pitchFamily="34" charset="0"/>
              <a:buChar char="•"/>
            </a:pPr>
            <a:r>
              <a:rPr lang="en-US" sz="1600" dirty="0">
                <a:latin typeface="Georgia" panose="02040502050405020303" pitchFamily="18" charset="0"/>
              </a:rPr>
              <a:t>Dissolution of biogenic silica could explain high rate of increase in Si concentrations</a:t>
            </a:r>
          </a:p>
        </p:txBody>
      </p:sp>
      <p:pic>
        <p:nvPicPr>
          <p:cNvPr id="56" name="Audio 55">
            <a:hlinkClick r:id="" action="ppaction://media"/>
            <a:extLst>
              <a:ext uri="{FF2B5EF4-FFF2-40B4-BE49-F238E27FC236}">
                <a16:creationId xmlns:a16="http://schemas.microsoft.com/office/drawing/2014/main" id="{05B07E5B-FA82-D0CB-7812-6CB63688208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524209157"/>
      </p:ext>
    </p:extLst>
  </p:cSld>
  <p:clrMapOvr>
    <a:masterClrMapping/>
  </p:clrMapOvr>
  <mc:AlternateContent xmlns:mc="http://schemas.openxmlformats.org/markup-compatibility/2006" xmlns:p14="http://schemas.microsoft.com/office/powerpoint/2010/main">
    <mc:Choice Requires="p14">
      <p:transition spd="slow" p14:dur="2000" advTm="28597"/>
    </mc:Choice>
    <mc:Fallback xmlns="">
      <p:transition spd="slow" advTm="285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12</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100519"/>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22B56F5-74F4-4804-89AA-38EB66FB8E52}" type="datetime1">
              <a:rPr lang="en-US" smtClean="0"/>
              <a:t>13-Dec-23</a:t>
            </a:fld>
            <a:endParaRPr lang="en-US" dirty="0"/>
          </a:p>
        </p:txBody>
      </p:sp>
      <p:sp>
        <p:nvSpPr>
          <p:cNvPr id="9" name="TextBox 8">
            <a:extLst>
              <a:ext uri="{FF2B5EF4-FFF2-40B4-BE49-F238E27FC236}">
                <a16:creationId xmlns:a16="http://schemas.microsoft.com/office/drawing/2014/main" id="{83E08C75-0B34-DB21-6ECE-A233F3DA8DDA}"/>
              </a:ext>
            </a:extLst>
          </p:cNvPr>
          <p:cNvSpPr txBox="1"/>
          <p:nvPr/>
        </p:nvSpPr>
        <p:spPr>
          <a:xfrm>
            <a:off x="6081888" y="4552593"/>
            <a:ext cx="5909407" cy="1892826"/>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Al is mainly from the dissolution of feldspars and clay minerals</a:t>
            </a:r>
          </a:p>
          <a:p>
            <a:pPr marL="285750" indent="-285750" algn="just">
              <a:buFont typeface="Arial" panose="020B0604020202020204" pitchFamily="34" charset="0"/>
              <a:buChar char="•"/>
            </a:pPr>
            <a:endParaRPr lang="en-US" sz="105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Al concentrations are very low due to uptake from fluid – </a:t>
            </a:r>
            <a:r>
              <a:rPr lang="en-US" sz="1600" dirty="0" err="1">
                <a:latin typeface="Georgia" panose="02040502050405020303" pitchFamily="18" charset="0"/>
                <a:ea typeface="Cambria" panose="02040503050406030204" pitchFamily="18" charset="0"/>
              </a:rPr>
              <a:t>illite</a:t>
            </a:r>
            <a:r>
              <a:rPr lang="en-US" sz="1600" dirty="0">
                <a:latin typeface="Georgia" panose="02040502050405020303" pitchFamily="18" charset="0"/>
                <a:ea typeface="Cambria" panose="02040503050406030204" pitchFamily="18" charset="0"/>
              </a:rPr>
              <a:t> and other Al-based mineral precipitation</a:t>
            </a:r>
          </a:p>
          <a:p>
            <a:pPr marL="285750" indent="-285750" algn="just">
              <a:buFont typeface="Arial" panose="020B0604020202020204" pitchFamily="34" charset="0"/>
              <a:buChar char="•"/>
            </a:pPr>
            <a:endParaRPr lang="en-US" sz="105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Similar trends are observed for Magnesium (Mg) and Iron (Fe)</a:t>
            </a:r>
          </a:p>
        </p:txBody>
      </p:sp>
      <p:graphicFrame>
        <p:nvGraphicFramePr>
          <p:cNvPr id="12" name="Chart 11">
            <a:extLst>
              <a:ext uri="{FF2B5EF4-FFF2-40B4-BE49-F238E27FC236}">
                <a16:creationId xmlns:a16="http://schemas.microsoft.com/office/drawing/2014/main" id="{5972A581-E7C0-51F7-B4A5-B93D15A91D13}"/>
              </a:ext>
            </a:extLst>
          </p:cNvPr>
          <p:cNvGraphicFramePr/>
          <p:nvPr>
            <p:extLst>
              <p:ext uri="{D42A27DB-BD31-4B8C-83A1-F6EECF244321}">
                <p14:modId xmlns:p14="http://schemas.microsoft.com/office/powerpoint/2010/main" val="1049947425"/>
              </p:ext>
            </p:extLst>
          </p:nvPr>
        </p:nvGraphicFramePr>
        <p:xfrm>
          <a:off x="6096000" y="1193326"/>
          <a:ext cx="5909407" cy="332582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Chart 1">
            <a:extLst>
              <a:ext uri="{FF2B5EF4-FFF2-40B4-BE49-F238E27FC236}">
                <a16:creationId xmlns:a16="http://schemas.microsoft.com/office/drawing/2014/main" id="{DAF7729A-B8D0-C03F-5893-4E92FA4FC59B}"/>
              </a:ext>
            </a:extLst>
          </p:cNvPr>
          <p:cNvGraphicFramePr>
            <a:graphicFrameLocks/>
          </p:cNvGraphicFramePr>
          <p:nvPr>
            <p:extLst>
              <p:ext uri="{D42A27DB-BD31-4B8C-83A1-F6EECF244321}">
                <p14:modId xmlns:p14="http://schemas.microsoft.com/office/powerpoint/2010/main" val="223216219"/>
              </p:ext>
            </p:extLst>
          </p:nvPr>
        </p:nvGraphicFramePr>
        <p:xfrm>
          <a:off x="186592" y="1193327"/>
          <a:ext cx="5503007" cy="3325819"/>
        </p:xfrm>
        <a:graphic>
          <a:graphicData uri="http://schemas.openxmlformats.org/drawingml/2006/chart">
            <c:chart xmlns:c="http://schemas.openxmlformats.org/drawingml/2006/chart" xmlns:r="http://schemas.openxmlformats.org/officeDocument/2006/relationships" r:id="rId5"/>
          </a:graphicData>
        </a:graphic>
      </p:graphicFrame>
      <p:sp>
        <p:nvSpPr>
          <p:cNvPr id="3" name="Title 1">
            <a:extLst>
              <a:ext uri="{FF2B5EF4-FFF2-40B4-BE49-F238E27FC236}">
                <a16:creationId xmlns:a16="http://schemas.microsoft.com/office/drawing/2014/main" id="{D7F86C5C-7D35-46A3-5E62-8C17A2DF53C1}"/>
              </a:ext>
            </a:extLst>
          </p:cNvPr>
          <p:cNvSpPr txBox="1">
            <a:spLocks/>
          </p:cNvSpPr>
          <p:nvPr/>
        </p:nvSpPr>
        <p:spPr>
          <a:xfrm>
            <a:off x="263428" y="505797"/>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Effluent Analyses (Al Concentration)</a:t>
            </a:r>
            <a:endParaRPr lang="en-US" sz="2800" dirty="0">
              <a:solidFill>
                <a:srgbClr val="002060"/>
              </a:solidFill>
              <a:latin typeface="Georgia" panose="02040502050405020303" pitchFamily="18" charset="0"/>
            </a:endParaRPr>
          </a:p>
        </p:txBody>
      </p:sp>
      <p:sp>
        <p:nvSpPr>
          <p:cNvPr id="5" name="TextBox 4">
            <a:extLst>
              <a:ext uri="{FF2B5EF4-FFF2-40B4-BE49-F238E27FC236}">
                <a16:creationId xmlns:a16="http://schemas.microsoft.com/office/drawing/2014/main" id="{9C9A363A-BF77-4C81-FD1C-6FA4831986B2}"/>
              </a:ext>
            </a:extLst>
          </p:cNvPr>
          <p:cNvSpPr txBox="1"/>
          <p:nvPr/>
        </p:nvSpPr>
        <p:spPr>
          <a:xfrm>
            <a:off x="118456" y="4541288"/>
            <a:ext cx="5571143" cy="2077492"/>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Al is mainly from the dissolution of feldspars and clay minerals</a:t>
            </a:r>
          </a:p>
          <a:p>
            <a:pPr marL="285750" indent="-285750" algn="just">
              <a:buFont typeface="Arial" panose="020B0604020202020204" pitchFamily="34" charset="0"/>
              <a:buChar char="•"/>
            </a:pPr>
            <a:endParaRPr lang="en-US" sz="105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Al entering solution is precipitated at a fast rate – </a:t>
            </a:r>
            <a:r>
              <a:rPr lang="en-US" sz="1600" dirty="0" err="1">
                <a:latin typeface="Georgia" panose="02040502050405020303" pitchFamily="18" charset="0"/>
                <a:ea typeface="Cambria" panose="02040503050406030204" pitchFamily="18" charset="0"/>
              </a:rPr>
              <a:t>Illite</a:t>
            </a:r>
            <a:r>
              <a:rPr lang="en-US" sz="1600" dirty="0">
                <a:latin typeface="Georgia" panose="02040502050405020303" pitchFamily="18" charset="0"/>
                <a:ea typeface="Cambria" panose="02040503050406030204" pitchFamily="18" charset="0"/>
              </a:rPr>
              <a:t> and Al-based minerals</a:t>
            </a:r>
          </a:p>
          <a:p>
            <a:pPr marL="285750" indent="-285750" algn="just">
              <a:buFont typeface="Arial" panose="020B0604020202020204" pitchFamily="34" charset="0"/>
              <a:buChar char="•"/>
            </a:pPr>
            <a:endParaRPr lang="en-US" sz="1050" dirty="0">
              <a:latin typeface="Georgia" panose="02040502050405020303" pitchFamily="18" charset="0"/>
              <a:ea typeface="Cambria" panose="02040503050406030204" pitchFamily="18" charset="0"/>
            </a:endParaRPr>
          </a:p>
          <a:p>
            <a:pPr marL="285750" indent="-285750" algn="just">
              <a:buFont typeface="Arial" panose="020B0604020202020204" pitchFamily="34" charset="0"/>
              <a:buChar char="•"/>
            </a:pPr>
            <a:r>
              <a:rPr lang="en-US" sz="1600" dirty="0">
                <a:latin typeface="Georgia" panose="02040502050405020303" pitchFamily="18" charset="0"/>
                <a:ea typeface="Cambria" panose="02040503050406030204" pitchFamily="18" charset="0"/>
              </a:rPr>
              <a:t>Similar trends are observed for Magnesium (Mg) and Iron (Fe)</a:t>
            </a:r>
          </a:p>
          <a:p>
            <a:pPr marL="285750" indent="-285750" algn="just">
              <a:buFont typeface="Arial" panose="020B0604020202020204" pitchFamily="34" charset="0"/>
              <a:buChar char="•"/>
            </a:pPr>
            <a:endParaRPr lang="en-US" sz="1200" dirty="0">
              <a:effectLst/>
              <a:latin typeface="Georgia" panose="02040502050405020303" pitchFamily="18" charset="0"/>
              <a:ea typeface="Calibri" panose="020F0502020204030204" pitchFamily="34" charset="0"/>
            </a:endParaRPr>
          </a:p>
        </p:txBody>
      </p:sp>
      <p:pic>
        <p:nvPicPr>
          <p:cNvPr id="36" name="Audio 35">
            <a:hlinkClick r:id="" action="ppaction://media"/>
            <a:extLst>
              <a:ext uri="{FF2B5EF4-FFF2-40B4-BE49-F238E27FC236}">
                <a16:creationId xmlns:a16="http://schemas.microsoft.com/office/drawing/2014/main" id="{A21E5BDF-E2D3-DC6F-EA93-5916B6B01E3F}"/>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625882451"/>
      </p:ext>
    </p:extLst>
  </p:cSld>
  <p:clrMapOvr>
    <a:masterClrMapping/>
  </p:clrMapOvr>
  <mc:AlternateContent xmlns:mc="http://schemas.openxmlformats.org/markup-compatibility/2006" xmlns:p14="http://schemas.microsoft.com/office/powerpoint/2010/main">
    <mc:Choice Requires="p14">
      <p:transition spd="slow" p14:dur="2000" advTm="43852"/>
    </mc:Choice>
    <mc:Fallback xmlns="">
      <p:transition spd="slow" advTm="438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13</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13-Dec-23</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Model of Experiment</a:t>
            </a:r>
          </a:p>
        </p:txBody>
      </p:sp>
      <p:pic>
        <p:nvPicPr>
          <p:cNvPr id="3" name="Picture 2">
            <a:extLst>
              <a:ext uri="{FF2B5EF4-FFF2-40B4-BE49-F238E27FC236}">
                <a16:creationId xmlns:a16="http://schemas.microsoft.com/office/drawing/2014/main" id="{4470494A-AFF3-951B-D94F-0556CA8C737E}"/>
              </a:ext>
            </a:extLst>
          </p:cNvPr>
          <p:cNvPicPr>
            <a:picLocks noChangeAspect="1"/>
          </p:cNvPicPr>
          <p:nvPr/>
        </p:nvPicPr>
        <p:blipFill>
          <a:blip r:embed="rId4"/>
          <a:stretch>
            <a:fillRect/>
          </a:stretch>
        </p:blipFill>
        <p:spPr>
          <a:xfrm>
            <a:off x="172481" y="858132"/>
            <a:ext cx="9144000" cy="5973530"/>
          </a:xfrm>
          <a:prstGeom prst="rect">
            <a:avLst/>
          </a:prstGeom>
        </p:spPr>
      </p:pic>
      <p:pic>
        <p:nvPicPr>
          <p:cNvPr id="5" name="Picture 4">
            <a:extLst>
              <a:ext uri="{FF2B5EF4-FFF2-40B4-BE49-F238E27FC236}">
                <a16:creationId xmlns:a16="http://schemas.microsoft.com/office/drawing/2014/main" id="{9DFE31E0-5F7E-777F-6660-03BE3170EE22}"/>
              </a:ext>
            </a:extLst>
          </p:cNvPr>
          <p:cNvPicPr>
            <a:picLocks noChangeAspect="1"/>
          </p:cNvPicPr>
          <p:nvPr/>
        </p:nvPicPr>
        <p:blipFill>
          <a:blip r:embed="rId5"/>
          <a:stretch>
            <a:fillRect/>
          </a:stretch>
        </p:blipFill>
        <p:spPr>
          <a:xfrm>
            <a:off x="6221114" y="4773168"/>
            <a:ext cx="3095367" cy="2084832"/>
          </a:xfrm>
          <a:prstGeom prst="rect">
            <a:avLst/>
          </a:prstGeom>
        </p:spPr>
      </p:pic>
      <p:sp>
        <p:nvSpPr>
          <p:cNvPr id="6" name="TextBox 5">
            <a:extLst>
              <a:ext uri="{FF2B5EF4-FFF2-40B4-BE49-F238E27FC236}">
                <a16:creationId xmlns:a16="http://schemas.microsoft.com/office/drawing/2014/main" id="{CBC7B2C9-6DE8-B671-B0D6-839C14322A5C}"/>
              </a:ext>
            </a:extLst>
          </p:cNvPr>
          <p:cNvSpPr txBox="1"/>
          <p:nvPr/>
        </p:nvSpPr>
        <p:spPr>
          <a:xfrm>
            <a:off x="9316481" y="1091821"/>
            <a:ext cx="2639714" cy="4801314"/>
          </a:xfrm>
          <a:prstGeom prst="rect">
            <a:avLst/>
          </a:prstGeom>
          <a:noFill/>
        </p:spPr>
        <p:txBody>
          <a:bodyPr wrap="square" rtlCol="0">
            <a:spAutoFit/>
          </a:bodyPr>
          <a:lstStyle/>
          <a:p>
            <a:r>
              <a:rPr lang="en-US" dirty="0">
                <a:latin typeface="Georgia" panose="02040502050405020303" pitchFamily="18" charset="0"/>
              </a:rPr>
              <a:t>Modeling of experiment shows most elemental concentrations in effluent matching with ICP-MS results</a:t>
            </a:r>
          </a:p>
          <a:p>
            <a:endParaRPr lang="en-US" dirty="0">
              <a:latin typeface="Georgia" panose="02040502050405020303" pitchFamily="18" charset="0"/>
            </a:endParaRPr>
          </a:p>
          <a:p>
            <a:r>
              <a:rPr lang="en-US" dirty="0">
                <a:latin typeface="Georgia" panose="02040502050405020303" pitchFamily="18" charset="0"/>
              </a:rPr>
              <a:t>Due to limitations in complete characterization of rock and fluids, assumptions had to be made during the modeling</a:t>
            </a:r>
          </a:p>
          <a:p>
            <a:endParaRPr lang="en-US" dirty="0">
              <a:latin typeface="Georgia" panose="02040502050405020303" pitchFamily="18" charset="0"/>
            </a:endParaRPr>
          </a:p>
          <a:p>
            <a:r>
              <a:rPr lang="en-US" dirty="0">
                <a:latin typeface="Georgia" panose="02040502050405020303" pitchFamily="18" charset="0"/>
              </a:rPr>
              <a:t>These assumptions and limitations of model are captured in the next slide</a:t>
            </a:r>
          </a:p>
        </p:txBody>
      </p:sp>
      <p:pic>
        <p:nvPicPr>
          <p:cNvPr id="14" name="Audio 13">
            <a:hlinkClick r:id="" action="ppaction://media"/>
            <a:extLst>
              <a:ext uri="{FF2B5EF4-FFF2-40B4-BE49-F238E27FC236}">
                <a16:creationId xmlns:a16="http://schemas.microsoft.com/office/drawing/2014/main" id="{FFB33E03-60B4-C207-C4A5-BB228678BEE5}"/>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392885499"/>
      </p:ext>
    </p:extLst>
  </p:cSld>
  <p:clrMapOvr>
    <a:masterClrMapping/>
  </p:clrMapOvr>
  <mc:AlternateContent xmlns:mc="http://schemas.openxmlformats.org/markup-compatibility/2006" xmlns:p14="http://schemas.microsoft.com/office/powerpoint/2010/main">
    <mc:Choice Requires="p14">
      <p:transition spd="slow" p14:dur="2000" advTm="22666"/>
    </mc:Choice>
    <mc:Fallback xmlns="">
      <p:transition spd="slow" advTm="226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7327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13-Dec-23</a:t>
            </a:fld>
            <a:endParaRPr lang="en-US" dirty="0"/>
          </a:p>
        </p:txBody>
      </p:sp>
      <p:sp>
        <p:nvSpPr>
          <p:cNvPr id="2" name="Title 1">
            <a:extLst>
              <a:ext uri="{FF2B5EF4-FFF2-40B4-BE49-F238E27FC236}">
                <a16:creationId xmlns:a16="http://schemas.microsoft.com/office/drawing/2014/main" id="{9F58AD76-7EC2-B9F8-4AA0-0558DF79590E}"/>
              </a:ext>
            </a:extLst>
          </p:cNvPr>
          <p:cNvSpPr>
            <a:spLocks noGrp="1"/>
          </p:cNvSpPr>
          <p:nvPr>
            <p:ph type="title"/>
          </p:nvPr>
        </p:nvSpPr>
        <p:spPr>
          <a:xfrm>
            <a:off x="2387744" y="136525"/>
            <a:ext cx="814225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RESULTS – Model of Experiment</a:t>
            </a:r>
          </a:p>
        </p:txBody>
      </p:sp>
      <p:sp>
        <p:nvSpPr>
          <p:cNvPr id="7" name="TextBox 6">
            <a:extLst>
              <a:ext uri="{FF2B5EF4-FFF2-40B4-BE49-F238E27FC236}">
                <a16:creationId xmlns:a16="http://schemas.microsoft.com/office/drawing/2014/main" id="{FB2EE929-FFEA-1AEF-04AB-13BA8B1F0365}"/>
              </a:ext>
            </a:extLst>
          </p:cNvPr>
          <p:cNvSpPr txBox="1"/>
          <p:nvPr/>
        </p:nvSpPr>
        <p:spPr>
          <a:xfrm>
            <a:off x="657935" y="906601"/>
            <a:ext cx="10876127" cy="5632311"/>
          </a:xfrm>
          <a:prstGeom prst="rect">
            <a:avLst/>
          </a:prstGeom>
          <a:noFill/>
        </p:spPr>
        <p:txBody>
          <a:bodyPr wrap="square">
            <a:spAutoFit/>
          </a:bodyPr>
          <a:lstStyle/>
          <a:p>
            <a:r>
              <a:rPr lang="en-US" i="0" dirty="0">
                <a:effectLst/>
                <a:latin typeface="Georgia" panose="02040502050405020303" pitchFamily="18" charset="0"/>
              </a:rPr>
              <a:t>The following uncertainties and limitations are worth noting about modeling of experiment:</a:t>
            </a:r>
          </a:p>
          <a:p>
            <a:endParaRPr lang="en-US" i="0" dirty="0">
              <a:effectLst/>
              <a:latin typeface="Georgia" panose="02040502050405020303" pitchFamily="18" charset="0"/>
            </a:endParaRPr>
          </a:p>
          <a:p>
            <a:r>
              <a:rPr lang="en-US" b="1" i="0" dirty="0">
                <a:effectLst/>
                <a:latin typeface="Georgia" panose="02040502050405020303" pitchFamily="18" charset="0"/>
              </a:rPr>
              <a:t>Thermodynamic data/models</a:t>
            </a:r>
          </a:p>
          <a:p>
            <a:pPr lvl="1"/>
            <a:r>
              <a:rPr lang="en-US" i="0" dirty="0">
                <a:effectLst/>
                <a:latin typeface="Georgia" panose="02040502050405020303" pitchFamily="18" charset="0"/>
              </a:rPr>
              <a:t>Modeled minerals of mixed composition (e.g. clays) may not have the same composition as in the rock formation</a:t>
            </a:r>
          </a:p>
          <a:p>
            <a:pPr lvl="1"/>
            <a:r>
              <a:rPr lang="en-US" i="0" dirty="0">
                <a:effectLst/>
                <a:latin typeface="Georgia" panose="02040502050405020303" pitchFamily="18" charset="0"/>
              </a:rPr>
              <a:t>Fluid salinity may exceed the validity range of the implemented ion activity model (extended Debye-</a:t>
            </a:r>
            <a:r>
              <a:rPr lang="en-US" i="0" dirty="0" err="1">
                <a:effectLst/>
                <a:latin typeface="Georgia" panose="02040502050405020303" pitchFamily="18" charset="0"/>
              </a:rPr>
              <a:t>Hückel</a:t>
            </a:r>
            <a:r>
              <a:rPr lang="en-US" i="0" dirty="0">
                <a:effectLst/>
                <a:latin typeface="Georgia" panose="02040502050405020303" pitchFamily="18" charset="0"/>
              </a:rPr>
              <a:t>)</a:t>
            </a:r>
          </a:p>
          <a:p>
            <a:br>
              <a:rPr lang="en-US" dirty="0">
                <a:latin typeface="Georgia" panose="02040502050405020303" pitchFamily="18" charset="0"/>
              </a:rPr>
            </a:br>
            <a:r>
              <a:rPr lang="en-US" b="1" i="0" dirty="0">
                <a:effectLst/>
                <a:latin typeface="Georgia" panose="02040502050405020303" pitchFamily="18" charset="0"/>
              </a:rPr>
              <a:t>Reconstruction of the </a:t>
            </a:r>
            <a:r>
              <a:rPr lang="en-US" b="1" dirty="0">
                <a:latin typeface="Georgia" panose="02040502050405020303" pitchFamily="18" charset="0"/>
              </a:rPr>
              <a:t>f</a:t>
            </a:r>
            <a:r>
              <a:rPr lang="en-US" b="1" i="0" dirty="0">
                <a:effectLst/>
                <a:latin typeface="Georgia" panose="02040502050405020303" pitchFamily="18" charset="0"/>
              </a:rPr>
              <a:t>luid compositions</a:t>
            </a:r>
          </a:p>
          <a:p>
            <a:pPr lvl="1"/>
            <a:r>
              <a:rPr lang="en-US" i="0" dirty="0">
                <a:effectLst/>
                <a:latin typeface="Georgia" panose="02040502050405020303" pitchFamily="18" charset="0"/>
              </a:rPr>
              <a:t>Anion concentrations computed from assumptions</a:t>
            </a:r>
            <a:br>
              <a:rPr lang="en-US" dirty="0">
                <a:latin typeface="Georgia" panose="02040502050405020303" pitchFamily="18" charset="0"/>
              </a:rPr>
            </a:br>
            <a:r>
              <a:rPr lang="en-US" i="0" dirty="0">
                <a:effectLst/>
                <a:latin typeface="Georgia" panose="02040502050405020303" pitchFamily="18" charset="0"/>
              </a:rPr>
              <a:t>Organic compounds besides acetate were neglected (unknown potential effects on experimental results)</a:t>
            </a:r>
          </a:p>
          <a:p>
            <a:br>
              <a:rPr lang="en-US" dirty="0">
                <a:latin typeface="Georgia" panose="02040502050405020303" pitchFamily="18" charset="0"/>
              </a:rPr>
            </a:br>
            <a:r>
              <a:rPr lang="en-US" b="1" i="0" dirty="0">
                <a:effectLst/>
                <a:latin typeface="Georgia" panose="02040502050405020303" pitchFamily="18" charset="0"/>
              </a:rPr>
              <a:t>Rock formation mineralogy</a:t>
            </a:r>
          </a:p>
          <a:p>
            <a:pPr lvl="1"/>
            <a:r>
              <a:rPr lang="en-US" i="0" dirty="0">
                <a:effectLst/>
                <a:latin typeface="Georgia" panose="02040502050405020303" pitchFamily="18" charset="0"/>
              </a:rPr>
              <a:t>Trace or amorphous minerals (undetected by XRD) impact the system geochemistry – amounts and types were assumed</a:t>
            </a:r>
          </a:p>
          <a:p>
            <a:br>
              <a:rPr lang="en-US" dirty="0">
                <a:latin typeface="Georgia" panose="02040502050405020303" pitchFamily="18" charset="0"/>
              </a:rPr>
            </a:br>
            <a:r>
              <a:rPr lang="en-US" b="1" i="0" dirty="0">
                <a:effectLst/>
                <a:latin typeface="Georgia" panose="02040502050405020303" pitchFamily="18" charset="0"/>
              </a:rPr>
              <a:t>Sampling effects</a:t>
            </a:r>
          </a:p>
          <a:p>
            <a:pPr lvl="1"/>
            <a:r>
              <a:rPr lang="en-US" i="0" dirty="0">
                <a:effectLst/>
                <a:latin typeface="Georgia" panose="02040502050405020303" pitchFamily="18" charset="0"/>
              </a:rPr>
              <a:t>Interactions with atmosphere (O2, CO2 impact pH and redox)</a:t>
            </a:r>
            <a:br>
              <a:rPr lang="en-US" dirty="0">
                <a:latin typeface="Georgia" panose="02040502050405020303" pitchFamily="18" charset="0"/>
              </a:rPr>
            </a:br>
            <a:r>
              <a:rPr lang="en-US" i="0" dirty="0">
                <a:effectLst/>
                <a:latin typeface="Georgia" panose="02040502050405020303" pitchFamily="18" charset="0"/>
              </a:rPr>
              <a:t>Mineral reaction rates (kinetic constants, surface area)</a:t>
            </a:r>
            <a:endParaRPr lang="en-US" dirty="0">
              <a:latin typeface="Georgia" panose="02040502050405020303" pitchFamily="18" charset="0"/>
            </a:endParaRPr>
          </a:p>
        </p:txBody>
      </p:sp>
      <p:pic>
        <p:nvPicPr>
          <p:cNvPr id="8" name="Audio 7">
            <a:hlinkClick r:id="" action="ppaction://media"/>
            <a:extLst>
              <a:ext uri="{FF2B5EF4-FFF2-40B4-BE49-F238E27FC236}">
                <a16:creationId xmlns:a16="http://schemas.microsoft.com/office/drawing/2014/main" id="{352DC3E9-D970-E16E-1133-7934AEE4A4AD}"/>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250529794"/>
      </p:ext>
    </p:extLst>
  </p:cSld>
  <p:clrMapOvr>
    <a:masterClrMapping/>
  </p:clrMapOvr>
  <mc:AlternateContent xmlns:mc="http://schemas.openxmlformats.org/markup-compatibility/2006" xmlns:p14="http://schemas.microsoft.com/office/powerpoint/2010/main">
    <mc:Choice Requires="p14">
      <p:transition spd="slow" p14:dur="2000" advTm="18479"/>
    </mc:Choice>
    <mc:Fallback xmlns="">
      <p:transition spd="slow" advTm="184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3789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13-Dec-23</a:t>
            </a:fld>
            <a:endParaRPr lang="en-US" dirty="0"/>
          </a:p>
        </p:txBody>
      </p:sp>
      <p:sp>
        <p:nvSpPr>
          <p:cNvPr id="2" name="Title 1">
            <a:extLst>
              <a:ext uri="{FF2B5EF4-FFF2-40B4-BE49-F238E27FC236}">
                <a16:creationId xmlns:a16="http://schemas.microsoft.com/office/drawing/2014/main" id="{A2965EA2-8183-7EE1-DFF5-EE78FEFE7519}"/>
              </a:ext>
            </a:extLst>
          </p:cNvPr>
          <p:cNvSpPr>
            <a:spLocks noGrp="1"/>
          </p:cNvSpPr>
          <p:nvPr>
            <p:ph type="title"/>
          </p:nvPr>
        </p:nvSpPr>
        <p:spPr>
          <a:xfrm>
            <a:off x="3610013" y="101141"/>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CONCLUSIONS </a:t>
            </a:r>
          </a:p>
        </p:txBody>
      </p:sp>
      <p:sp>
        <p:nvSpPr>
          <p:cNvPr id="3" name="TextBox 2">
            <a:extLst>
              <a:ext uri="{FF2B5EF4-FFF2-40B4-BE49-F238E27FC236}">
                <a16:creationId xmlns:a16="http://schemas.microsoft.com/office/drawing/2014/main" id="{26EF052D-86AC-F18B-7200-DF022A66D19B}"/>
              </a:ext>
            </a:extLst>
          </p:cNvPr>
          <p:cNvSpPr txBox="1"/>
          <p:nvPr/>
        </p:nvSpPr>
        <p:spPr>
          <a:xfrm>
            <a:off x="172481" y="766732"/>
            <a:ext cx="11847037" cy="5309146"/>
          </a:xfrm>
          <a:prstGeom prst="rect">
            <a:avLst/>
          </a:prstGeom>
          <a:noFill/>
        </p:spPr>
        <p:txBody>
          <a:bodyPr wrap="square">
            <a:spAutoFit/>
          </a:bodyPr>
          <a:lstStyle/>
          <a:p>
            <a:pPr marL="0" marR="0" algn="just">
              <a:spcAft>
                <a:spcPts val="1800"/>
              </a:spcAft>
            </a:pPr>
            <a:r>
              <a:rPr lang="en-US" dirty="0">
                <a:effectLst/>
                <a:latin typeface="Georgia" panose="02040502050405020303" pitchFamily="18" charset="0"/>
                <a:ea typeface="Times New Roman" panose="02020603050405020304" pitchFamily="18" charset="0"/>
              </a:rPr>
              <a:t>Conclusions based on integration of results and discussions are as follows</a:t>
            </a:r>
            <a:r>
              <a:rPr lang="en-US" dirty="0">
                <a:latin typeface="Georgia" panose="02040502050405020303" pitchFamily="18" charset="0"/>
                <a:ea typeface="Times New Roman" panose="02020603050405020304" pitchFamily="18" charset="0"/>
              </a:rPr>
              <a:t>:</a:t>
            </a:r>
            <a:endParaRPr lang="en-US" sz="2000" dirty="0">
              <a:effectLst/>
              <a:latin typeface="Georgia" panose="02040502050405020303" pitchFamily="18" charset="0"/>
              <a:ea typeface="Times New Roman" panose="02020603050405020304" pitchFamily="18" charset="0"/>
            </a:endParaRPr>
          </a:p>
          <a:p>
            <a:pPr marL="342900" marR="0" lvl="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Caney shale is predominantly composed of quartz, carbonates, </a:t>
            </a:r>
            <a:r>
              <a:rPr lang="en-US" dirty="0" err="1">
                <a:effectLst/>
                <a:latin typeface="Georgia" panose="02040502050405020303" pitchFamily="18" charset="0"/>
                <a:ea typeface="Times New Roman" panose="02020603050405020304" pitchFamily="18" charset="0"/>
              </a:rPr>
              <a:t>illite</a:t>
            </a:r>
            <a:r>
              <a:rPr lang="en-US" dirty="0">
                <a:latin typeface="Georgia" panose="02040502050405020303" pitchFamily="18" charset="0"/>
                <a:ea typeface="Times New Roman" panose="02020603050405020304" pitchFamily="18" charset="0"/>
              </a:rPr>
              <a:t>, </a:t>
            </a:r>
            <a:r>
              <a:rPr lang="en-US" dirty="0">
                <a:effectLst/>
                <a:latin typeface="Georgia" panose="02040502050405020303" pitchFamily="18" charset="0"/>
                <a:ea typeface="Times New Roman" panose="02020603050405020304" pitchFamily="18" charset="0"/>
              </a:rPr>
              <a:t>plagioclase feldspar, and pyrite</a:t>
            </a:r>
          </a:p>
          <a:p>
            <a:pPr marL="342900" marR="0" lvl="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Oxidation is a crucial driver of post-fracturing rock-fluid reactions in the subsurface</a:t>
            </a:r>
            <a:endParaRPr lang="en-US" sz="1600" dirty="0">
              <a:effectLst/>
              <a:latin typeface="Georgia" panose="02040502050405020303" pitchFamily="18" charset="0"/>
              <a:ea typeface="Times New Roman" panose="02020603050405020304" pitchFamily="18" charset="0"/>
            </a:endParaRPr>
          </a:p>
          <a:p>
            <a:pPr marL="342900" marR="0" lvl="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Breakdown of pyrite and other sulfides upon exposure to oxygenated fluids leads to generation of acids which cause localized and transient reduction in pH of fluids, thus catalyzing breakdown of other minerals </a:t>
            </a:r>
          </a:p>
          <a:p>
            <a:pPr marL="342900" indent="-342900" algn="just">
              <a:spcAft>
                <a:spcPts val="1800"/>
              </a:spcAft>
              <a:buFont typeface="Symbol" panose="05050102010706020507" pitchFamily="18" charset="2"/>
              <a:buChar char=""/>
            </a:pPr>
            <a:r>
              <a:rPr lang="en-US" dirty="0">
                <a:solidFill>
                  <a:srgbClr val="000000"/>
                </a:solidFill>
                <a:effectLst/>
                <a:latin typeface="Georgia" panose="02040502050405020303" pitchFamily="18" charset="0"/>
                <a:ea typeface="Times New Roman" panose="02020603050405020304" pitchFamily="18" charset="0"/>
              </a:rPr>
              <a:t>Breakdown of minerals causes increased elemental con</a:t>
            </a:r>
            <a:r>
              <a:rPr lang="en-US" dirty="0">
                <a:solidFill>
                  <a:srgbClr val="000000"/>
                </a:solidFill>
                <a:latin typeface="Georgia" panose="02040502050405020303" pitchFamily="18" charset="0"/>
                <a:ea typeface="Times New Roman" panose="02020603050405020304" pitchFamily="18" charset="0"/>
              </a:rPr>
              <a:t>centrations leading to precipitation of new minerals especially sulfates and carbonates scales and that are detrimental to reservoir permeability</a:t>
            </a:r>
            <a:endParaRPr lang="en-US" dirty="0">
              <a:effectLst/>
              <a:latin typeface="Georgia" panose="02040502050405020303" pitchFamily="18" charset="0"/>
              <a:ea typeface="Times New Roman" panose="02020603050405020304" pitchFamily="18" charset="0"/>
            </a:endParaRPr>
          </a:p>
          <a:p>
            <a:pPr marL="342900" marR="0" lvl="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Increasing </a:t>
            </a:r>
            <a:r>
              <a:rPr lang="en-US" dirty="0" err="1">
                <a:effectLst/>
                <a:latin typeface="Georgia" panose="02040502050405020303" pitchFamily="18" charset="0"/>
                <a:ea typeface="Times New Roman" panose="02020603050405020304" pitchFamily="18" charset="0"/>
              </a:rPr>
              <a:t>illite</a:t>
            </a:r>
            <a:r>
              <a:rPr lang="en-US" dirty="0">
                <a:effectLst/>
                <a:latin typeface="Georgia" panose="02040502050405020303" pitchFamily="18" charset="0"/>
                <a:ea typeface="Times New Roman" panose="02020603050405020304" pitchFamily="18" charset="0"/>
              </a:rPr>
              <a:t> composition transforms an originally brittle rock into a ductile rock consequently easing fracture healing and significantly reducing permeability of reservoir</a:t>
            </a:r>
          </a:p>
          <a:p>
            <a:pPr marL="342900" indent="-342900" algn="just">
              <a:spcAft>
                <a:spcPts val="1800"/>
              </a:spcAft>
              <a:buFont typeface="Symbol" panose="05050102010706020507" pitchFamily="18" charset="2"/>
              <a:buChar char=""/>
            </a:pPr>
            <a:r>
              <a:rPr lang="en-US" dirty="0">
                <a:effectLst/>
                <a:latin typeface="Georgia" panose="02040502050405020303" pitchFamily="18" charset="0"/>
                <a:ea typeface="Times New Roman" panose="02020603050405020304" pitchFamily="18" charset="0"/>
              </a:rPr>
              <a:t>Increased </a:t>
            </a:r>
            <a:r>
              <a:rPr lang="en-US" dirty="0" err="1">
                <a:effectLst/>
                <a:latin typeface="Georgia" panose="02040502050405020303" pitchFamily="18" charset="0"/>
                <a:ea typeface="Times New Roman" panose="02020603050405020304" pitchFamily="18" charset="0"/>
              </a:rPr>
              <a:t>illite</a:t>
            </a:r>
            <a:r>
              <a:rPr lang="en-US" dirty="0">
                <a:effectLst/>
                <a:latin typeface="Georgia" panose="02040502050405020303" pitchFamily="18" charset="0"/>
                <a:ea typeface="Times New Roman" panose="02020603050405020304" pitchFamily="18" charset="0"/>
              </a:rPr>
              <a:t> compositions </a:t>
            </a:r>
            <a:r>
              <a:rPr lang="en-US" dirty="0">
                <a:latin typeface="Georgia" panose="02040502050405020303" pitchFamily="18" charset="0"/>
                <a:ea typeface="Times New Roman" panose="02020603050405020304" pitchFamily="18" charset="0"/>
              </a:rPr>
              <a:t>also portents </a:t>
            </a:r>
            <a:r>
              <a:rPr lang="en-US" dirty="0">
                <a:effectLst/>
                <a:latin typeface="Georgia" panose="02040502050405020303" pitchFamily="18" charset="0"/>
                <a:ea typeface="Times New Roman" panose="02020603050405020304" pitchFamily="18" charset="0"/>
              </a:rPr>
              <a:t>fines generation in the long-term, which can block flow paths and reduce fracture permeability</a:t>
            </a:r>
            <a:endParaRPr lang="en-US" sz="900" dirty="0">
              <a:effectLst/>
              <a:latin typeface="Georgia" panose="02040502050405020303" pitchFamily="18" charset="0"/>
              <a:ea typeface="Times New Roman" panose="02020603050405020304" pitchFamily="18" charset="0"/>
            </a:endParaRPr>
          </a:p>
          <a:p>
            <a:pPr marL="342900" marR="0" lvl="0" indent="-342900" algn="just">
              <a:spcAft>
                <a:spcPts val="1800"/>
              </a:spcAft>
              <a:buFont typeface="Symbol" panose="05050102010706020507" pitchFamily="18" charset="2"/>
              <a:buChar char=""/>
            </a:pPr>
            <a:r>
              <a:rPr lang="en-US" dirty="0">
                <a:latin typeface="Georgia" panose="02040502050405020303" pitchFamily="18" charset="0"/>
                <a:ea typeface="Times New Roman" panose="02020603050405020304" pitchFamily="18" charset="0"/>
              </a:rPr>
              <a:t>On the flip side, transformation of originally brittle reservoir rock into a ductile rock over the long-term makes depleted unconventional shale reservoirs good candidates for geological carbon storage</a:t>
            </a:r>
            <a:endParaRPr lang="en-US" sz="900" dirty="0">
              <a:effectLst/>
              <a:latin typeface="Georgia" panose="02040502050405020303" pitchFamily="18" charset="0"/>
              <a:ea typeface="Times New Roman" panose="02020603050405020304" pitchFamily="18" charset="0"/>
            </a:endParaRPr>
          </a:p>
        </p:txBody>
      </p:sp>
      <p:pic>
        <p:nvPicPr>
          <p:cNvPr id="145" name="Audio 144">
            <a:hlinkClick r:id="" action="ppaction://media"/>
            <a:extLst>
              <a:ext uri="{FF2B5EF4-FFF2-40B4-BE49-F238E27FC236}">
                <a16:creationId xmlns:a16="http://schemas.microsoft.com/office/drawing/2014/main" id="{54B9A510-B461-7A47-C815-472E447E3107}"/>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861139697"/>
      </p:ext>
    </p:extLst>
  </p:cSld>
  <p:clrMapOvr>
    <a:masterClrMapping/>
  </p:clrMapOvr>
  <mc:AlternateContent xmlns:mc="http://schemas.openxmlformats.org/markup-compatibility/2006" xmlns:p14="http://schemas.microsoft.com/office/powerpoint/2010/main">
    <mc:Choice Requires="p14">
      <p:transition spd="slow" p14:dur="2000" advTm="75383"/>
    </mc:Choice>
    <mc:Fallback xmlns="">
      <p:transition spd="slow" advTm="753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1608" y="219814"/>
            <a:ext cx="5036507" cy="536749"/>
          </a:xfrm>
        </p:spPr>
        <p:txBody>
          <a:bodyPr>
            <a:normAutofit/>
          </a:bodyPr>
          <a:lstStyle/>
          <a:p>
            <a:pPr algn="ctr"/>
            <a:r>
              <a:rPr lang="en-US" sz="2400" b="1" dirty="0">
                <a:solidFill>
                  <a:srgbClr val="002060"/>
                </a:solidFill>
                <a:latin typeface="Times New Roman" panose="02020603050405020304" pitchFamily="18" charset="0"/>
                <a:cs typeface="Times New Roman" panose="02020603050405020304" pitchFamily="18" charset="0"/>
              </a:rPr>
              <a:t>REFERENCES</a:t>
            </a:r>
          </a:p>
        </p:txBody>
      </p:sp>
      <p:sp>
        <p:nvSpPr>
          <p:cNvPr id="3" name="Content Placeholder 2"/>
          <p:cNvSpPr>
            <a:spLocks noGrp="1"/>
          </p:cNvSpPr>
          <p:nvPr>
            <p:ph idx="1"/>
          </p:nvPr>
        </p:nvSpPr>
        <p:spPr>
          <a:xfrm>
            <a:off x="838200" y="901874"/>
            <a:ext cx="10515600" cy="5674290"/>
          </a:xfrm>
        </p:spPr>
        <p:txBody>
          <a:bodyPr>
            <a:normAutofit fontScale="92500"/>
          </a:bodyPr>
          <a:lstStyle/>
          <a:p>
            <a:pPr algn="just">
              <a:lnSpc>
                <a:spcPct val="100000"/>
              </a:lnSpc>
            </a:pPr>
            <a:r>
              <a:rPr lang="en-US" sz="1600" dirty="0">
                <a:effectLst/>
                <a:latin typeface="Georgia" panose="02040502050405020303" pitchFamily="18" charset="0"/>
                <a:ea typeface="Times New Roman" panose="02020603050405020304" pitchFamily="18" charset="0"/>
              </a:rPr>
              <a:t>Awejori, G. A., Doughty, C., Xiong, F., </a:t>
            </a:r>
            <a:r>
              <a:rPr lang="en-US" sz="1600" dirty="0" err="1">
                <a:effectLst/>
                <a:latin typeface="Georgia" panose="02040502050405020303" pitchFamily="18" charset="0"/>
                <a:ea typeface="Times New Roman" panose="02020603050405020304" pitchFamily="18" charset="0"/>
              </a:rPr>
              <a:t>Paronish</a:t>
            </a:r>
            <a:r>
              <a:rPr lang="en-US" sz="1600" dirty="0">
                <a:effectLst/>
                <a:latin typeface="Georgia" panose="02040502050405020303" pitchFamily="18" charset="0"/>
                <a:ea typeface="Times New Roman" panose="02020603050405020304" pitchFamily="18" charset="0"/>
              </a:rPr>
              <a:t>, T., </a:t>
            </a:r>
            <a:r>
              <a:rPr lang="en-US" sz="1600" dirty="0" err="1">
                <a:effectLst/>
                <a:latin typeface="Georgia" panose="02040502050405020303" pitchFamily="18" charset="0"/>
                <a:ea typeface="Times New Roman" panose="02020603050405020304" pitchFamily="18" charset="0"/>
              </a:rPr>
              <a:t>Spycher</a:t>
            </a:r>
            <a:r>
              <a:rPr lang="en-US" sz="1600" dirty="0">
                <a:effectLst/>
                <a:latin typeface="Georgia" panose="02040502050405020303" pitchFamily="18" charset="0"/>
                <a:ea typeface="Times New Roman" panose="02020603050405020304" pitchFamily="18" charset="0"/>
              </a:rPr>
              <a:t>, N., Radonjic, M. (2022). Integrated Experimental and Modeling Study of Geochemical Reactions of Simple Fracturing Fluids with Caney Shale. </a:t>
            </a:r>
            <a:r>
              <a:rPr lang="en-US" sz="1600" i="1" dirty="0">
                <a:effectLst/>
                <a:latin typeface="Georgia" panose="02040502050405020303" pitchFamily="18" charset="0"/>
                <a:ea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36</a:t>
            </a:r>
            <a:r>
              <a:rPr lang="en-US" sz="1600" dirty="0">
                <a:effectLst/>
                <a:latin typeface="Georgia" panose="02040502050405020303" pitchFamily="18" charset="0"/>
                <a:ea typeface="Times New Roman" panose="02020603050405020304" pitchFamily="18" charset="0"/>
              </a:rPr>
              <a:t>(17), 10064–10081.</a:t>
            </a:r>
          </a:p>
          <a:p>
            <a:pPr algn="just">
              <a:lnSpc>
                <a:spcPct val="100000"/>
              </a:lnSpc>
            </a:pPr>
            <a:r>
              <a:rPr lang="en-US" sz="1600" dirty="0">
                <a:effectLst/>
                <a:latin typeface="Georgia" panose="02040502050405020303" pitchFamily="18" charset="0"/>
                <a:ea typeface="Times New Roman" panose="02020603050405020304" pitchFamily="18" charset="0"/>
              </a:rPr>
              <a:t>Bratcher, J. C., </a:t>
            </a:r>
            <a:r>
              <a:rPr lang="en-US" sz="1600" dirty="0" err="1">
                <a:effectLst/>
                <a:latin typeface="Georgia" panose="02040502050405020303" pitchFamily="18" charset="0"/>
                <a:ea typeface="Times New Roman" panose="02020603050405020304" pitchFamily="18" charset="0"/>
              </a:rPr>
              <a:t>Kaszuba</a:t>
            </a:r>
            <a:r>
              <a:rPr lang="en-US" sz="1600" dirty="0">
                <a:effectLst/>
                <a:latin typeface="Georgia" panose="02040502050405020303" pitchFamily="18" charset="0"/>
                <a:ea typeface="Times New Roman" panose="02020603050405020304" pitchFamily="18" charset="0"/>
              </a:rPr>
              <a:t>, J. P., </a:t>
            </a:r>
            <a:r>
              <a:rPr lang="en-US" sz="1600" dirty="0" err="1">
                <a:effectLst/>
                <a:latin typeface="Georgia" panose="02040502050405020303" pitchFamily="18" charset="0"/>
                <a:ea typeface="Times New Roman" panose="02020603050405020304" pitchFamily="18" charset="0"/>
              </a:rPr>
              <a:t>Herz-Thyhsen</a:t>
            </a:r>
            <a:r>
              <a:rPr lang="en-US" sz="1600" dirty="0">
                <a:effectLst/>
                <a:latin typeface="Georgia" panose="02040502050405020303" pitchFamily="18" charset="0"/>
                <a:ea typeface="Times New Roman" panose="02020603050405020304" pitchFamily="18" charset="0"/>
              </a:rPr>
              <a:t>, R. J., Dewey, J. C. (2021). Ionic Strength and PH Effects on Water–Rock Interaction in an Unconventional Siliceous Reservoir: On the Use of Formation Water in Hydraulic Fracturing. </a:t>
            </a:r>
            <a:r>
              <a:rPr lang="en-US" sz="1600" i="1" dirty="0">
                <a:effectLst/>
                <a:latin typeface="Georgia" panose="02040502050405020303" pitchFamily="18" charset="0"/>
                <a:ea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35</a:t>
            </a:r>
            <a:r>
              <a:rPr lang="en-US" sz="1600" dirty="0">
                <a:effectLst/>
                <a:latin typeface="Georgia" panose="02040502050405020303" pitchFamily="18" charset="0"/>
                <a:ea typeface="Times New Roman" panose="02020603050405020304" pitchFamily="18" charset="0"/>
              </a:rPr>
              <a:t>(22), 18414–18429.</a:t>
            </a:r>
          </a:p>
          <a:p>
            <a:pPr algn="just">
              <a:lnSpc>
                <a:spcPct val="100000"/>
              </a:lnSpc>
            </a:pPr>
            <a:r>
              <a:rPr lang="en-US" sz="1600" dirty="0">
                <a:effectLst/>
                <a:latin typeface="Georgia" panose="02040502050405020303" pitchFamily="18" charset="0"/>
                <a:ea typeface="Times New Roman" panose="02020603050405020304" pitchFamily="18" charset="0"/>
              </a:rPr>
              <a:t>Chakraborty, N., </a:t>
            </a:r>
            <a:r>
              <a:rPr lang="en-US" sz="1600" dirty="0" err="1">
                <a:effectLst/>
                <a:latin typeface="Georgia" panose="02040502050405020303" pitchFamily="18" charset="0"/>
                <a:ea typeface="Times New Roman" panose="02020603050405020304" pitchFamily="18" charset="0"/>
              </a:rPr>
              <a:t>Karpyn</a:t>
            </a:r>
            <a:r>
              <a:rPr lang="en-US" sz="1600" dirty="0">
                <a:effectLst/>
                <a:latin typeface="Georgia" panose="02040502050405020303" pitchFamily="18" charset="0"/>
                <a:ea typeface="Times New Roman" panose="02020603050405020304" pitchFamily="18" charset="0"/>
              </a:rPr>
              <a:t>, Z. T., Liu, S., Yoon, H. (2017). Permeability evolution of shale during spontaneous imbibition. </a:t>
            </a:r>
            <a:r>
              <a:rPr lang="en-US" sz="1600" i="1" dirty="0">
                <a:effectLst/>
                <a:latin typeface="Georgia" panose="02040502050405020303" pitchFamily="18" charset="0"/>
                <a:ea typeface="Times New Roman" panose="02020603050405020304" pitchFamily="18" charset="0"/>
              </a:rPr>
              <a:t>Journal of Natural Gas Science and Engineering</a:t>
            </a:r>
            <a:r>
              <a:rPr lang="en-US" sz="1600" dirty="0">
                <a:effectLst/>
                <a:latin typeface="Georgia" panose="02040502050405020303" pitchFamily="18" charset="0"/>
                <a:ea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rPr>
              <a:t>38</a:t>
            </a:r>
            <a:r>
              <a:rPr lang="en-US" sz="1600" dirty="0">
                <a:effectLst/>
                <a:latin typeface="Georgia" panose="02040502050405020303" pitchFamily="18" charset="0"/>
                <a:ea typeface="Times New Roman" panose="02020603050405020304" pitchFamily="18" charset="0"/>
              </a:rPr>
              <a:t>, 590–596.</a:t>
            </a:r>
          </a:p>
          <a:p>
            <a:pPr algn="just">
              <a:lnSpc>
                <a:spcPct val="100000"/>
              </a:lnSpc>
            </a:pP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Farrokhrouz</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Taheri, A., Iglauer, S., &amp; Keshavarz, A. (2022). The influence of acidizing on propped fractures for productivity enhancement: Eagle Ford laboratory study.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Fuel</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329</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dirty="0">
                <a:effectLst/>
                <a:latin typeface="Georgia" panose="02040502050405020303" pitchFamily="18" charset="0"/>
                <a:ea typeface="Times New Roman" panose="02020603050405020304" pitchFamily="18" charset="0"/>
                <a:cs typeface="Times New Roman" panose="02020603050405020304" pitchFamily="18" charset="0"/>
                <a:hlinkClick r:id="rId4"/>
              </a:rPr>
              <a:t>https://doi.org/10.1016/j.fuel.2022.125363</a:t>
            </a:r>
            <a:endParaRPr lang="en-US" sz="1600" dirty="0">
              <a:effectLst/>
              <a:latin typeface="Georgia" panose="02040502050405020303" pitchFamily="18" charset="0"/>
              <a:ea typeface="Times New Roman" panose="02020603050405020304" pitchFamily="18"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Jew, A. D.,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Druhan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L.,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Ihme</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Kovscek</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R.,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Battiato</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I.,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Kaszuba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P.,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Bargar</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R., Brown Jr, G. E. (2022). Chemical and Reactive Transport Processes Associated with Hydraulic Fracturing of Unconventional Oil/Gas Shales.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Chemical Reviews</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122</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(9), 9198–9263.</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Li, Q., Jew, A. D., Kohli, A., Maher, K., Brown Jr, G.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Bargar</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J. R. (2019). Thicknesses of chemically altered zones in shale matrices resulting from interactions with hydraulic fracturing fluid.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Energy &amp; Fuels</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33</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(8), 6878–6889.</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Mukhina,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Cheremisin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Khakimova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L.,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Garipova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Dvoretskaya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E.,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Zvada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M.,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Kalacheva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D.,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Prochukhan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K.,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Kasyanenko</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Cheremisin</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(2021). Enhanced oil recovery method selection for shale oil based on numerical simulations.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ACS Omega</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6</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(37), 23731–23741.</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Swami, V., Clarkson, C. R., </a:t>
            </a:r>
            <a:r>
              <a:rPr lang="en-US" sz="1600" dirty="0" err="1">
                <a:effectLst/>
                <a:latin typeface="Georgia" panose="02040502050405020303" pitchFamily="18" charset="0"/>
                <a:ea typeface="Times New Roman" panose="02020603050405020304" pitchFamily="18" charset="0"/>
                <a:cs typeface="Times New Roman" panose="02020603050405020304" pitchFamily="18" charset="0"/>
              </a:rPr>
              <a:t>Settari</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 A. T. (2012). Non-Darcy flow in shale nanopores: do we have a final answer? </a:t>
            </a:r>
            <a:r>
              <a:rPr lang="en-US" sz="1600" i="1" dirty="0">
                <a:effectLst/>
                <a:latin typeface="Georgia" panose="02040502050405020303" pitchFamily="18" charset="0"/>
                <a:ea typeface="Times New Roman" panose="02020603050405020304" pitchFamily="18" charset="0"/>
                <a:cs typeface="Times New Roman" panose="02020603050405020304" pitchFamily="18" charset="0"/>
              </a:rPr>
              <a:t>SPE Canadian Unconventional Resources Conference</a:t>
            </a:r>
            <a:r>
              <a:rPr lang="en-US" sz="1600" dirty="0">
                <a:effectLst/>
                <a:latin typeface="Georgia" panose="02040502050405020303" pitchFamily="18" charset="0"/>
                <a:ea typeface="Times New Roman" panose="02020603050405020304" pitchFamily="18" charset="0"/>
                <a:cs typeface="Times New Roman" panose="02020603050405020304" pitchFamily="18" charset="0"/>
              </a:rPr>
              <a:t>.</a:t>
            </a:r>
            <a:endParaRPr lang="en-US" sz="1600" dirty="0">
              <a:effectLst/>
              <a:latin typeface="Georgia" panose="02040502050405020303" pitchFamily="18" charset="0"/>
              <a:ea typeface="Calibri" panose="020F0502020204030204" pitchFamily="34" charset="0"/>
              <a:cs typeface="Times New Roman" panose="02020603050405020304" pitchFamily="18" charset="0"/>
            </a:endParaRPr>
          </a:p>
          <a:p>
            <a:pPr algn="just">
              <a:lnSpc>
                <a:spcPct val="100000"/>
              </a:lnSpc>
            </a:pPr>
            <a:endParaRPr lang="en-US" sz="1600" dirty="0">
              <a:latin typeface="Georgia" panose="02040502050405020303"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3E6760D5-C8F1-4153-B235-003BFAD3B575}" type="slidenum">
              <a:rPr lang="en-US" smtClean="0"/>
              <a:t>16</a:t>
            </a:fld>
            <a:endParaRPr lang="en-US"/>
          </a:p>
        </p:txBody>
      </p:sp>
      <p:pic>
        <p:nvPicPr>
          <p:cNvPr id="12" name="Audio 11">
            <a:hlinkClick r:id="" action="ppaction://media"/>
            <a:extLst>
              <a:ext uri="{FF2B5EF4-FFF2-40B4-BE49-F238E27FC236}">
                <a16:creationId xmlns:a16="http://schemas.microsoft.com/office/drawing/2014/main" id="{A67C5A71-45AF-ED8B-EB7E-4FA2FC5E79A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256907221"/>
      </p:ext>
    </p:extLst>
  </p:cSld>
  <p:clrMapOvr>
    <a:masterClrMapping/>
  </p:clrMapOvr>
  <mc:AlternateContent xmlns:mc="http://schemas.openxmlformats.org/markup-compatibility/2006" xmlns:p14="http://schemas.microsoft.com/office/powerpoint/2010/main">
    <mc:Choice Requires="p14">
      <p:transition spd="slow" p14:dur="2000" advTm="4241"/>
    </mc:Choice>
    <mc:Fallback xmlns="">
      <p:transition spd="slow" advTm="42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5F356C-21B8-1841-839A-9EF9D26056F7}"/>
              </a:ext>
            </a:extLst>
          </p:cNvPr>
          <p:cNvSpPr>
            <a:spLocks noGrp="1"/>
          </p:cNvSpPr>
          <p:nvPr>
            <p:ph sz="quarter" idx="4294967295"/>
          </p:nvPr>
        </p:nvSpPr>
        <p:spPr>
          <a:xfrm>
            <a:off x="0" y="3429000"/>
            <a:ext cx="7642746" cy="1498600"/>
          </a:xfrm>
          <a:prstGeom prst="rect">
            <a:avLst/>
          </a:prstGeom>
        </p:spPr>
        <p:txBody>
          <a:bodyPr>
            <a:normAutofit fontScale="92500" lnSpcReduction="20000"/>
          </a:bodyPr>
          <a:lstStyle/>
          <a:p>
            <a:pPr marL="0" indent="0" algn="ctr">
              <a:lnSpc>
                <a:spcPct val="100000"/>
              </a:lnSpc>
              <a:buNone/>
            </a:pPr>
            <a:r>
              <a:rPr lang="en-US" sz="1800" b="1" dirty="0">
                <a:solidFill>
                  <a:schemeClr val="bg1"/>
                </a:solidFill>
                <a:latin typeface="Georgia" panose="02040502050405020303" pitchFamily="18" charset="0"/>
                <a:cs typeface="Times New Roman" panose="02020603050405020304" pitchFamily="18" charset="0"/>
              </a:rPr>
              <a:t>DOE Award DE-FE0031776 from the Office of Fossil Energy’s, Oil and Natural Gas Program, U.S. Department of Energy</a:t>
            </a:r>
          </a:p>
          <a:p>
            <a:pPr marL="0" indent="0" algn="ctr">
              <a:lnSpc>
                <a:spcPct val="100000"/>
              </a:lnSpc>
              <a:buNone/>
            </a:pPr>
            <a:endParaRPr lang="en-US" sz="1800" b="1" dirty="0">
              <a:solidFill>
                <a:schemeClr val="bg1"/>
              </a:solidFill>
              <a:latin typeface="Georgia" panose="02040502050405020303" pitchFamily="18" charset="0"/>
              <a:cs typeface="Times New Roman" panose="02020603050405020304" pitchFamily="18" charset="0"/>
            </a:endParaRPr>
          </a:p>
          <a:p>
            <a:pPr marL="0" indent="0" algn="ctr">
              <a:lnSpc>
                <a:spcPct val="100000"/>
              </a:lnSpc>
              <a:buNone/>
            </a:pPr>
            <a:r>
              <a:rPr lang="en-US" sz="1800" b="1" dirty="0">
                <a:solidFill>
                  <a:schemeClr val="bg1"/>
                </a:solidFill>
                <a:latin typeface="Georgia" panose="02040502050405020303" pitchFamily="18" charset="0"/>
                <a:cs typeface="Times New Roman" panose="02020603050405020304" pitchFamily="18" charset="0"/>
              </a:rPr>
              <a:t>Our industry partners for providing materials and Caney well production histories. </a:t>
            </a:r>
          </a:p>
          <a:p>
            <a:endParaRPr lang="en-US" sz="1800" b="1" dirty="0">
              <a:solidFill>
                <a:schemeClr val="bg1"/>
              </a:solidFill>
            </a:endParaRPr>
          </a:p>
        </p:txBody>
      </p:sp>
      <p:pic>
        <p:nvPicPr>
          <p:cNvPr id="6" name="Audio 5">
            <a:hlinkClick r:id="" action="ppaction://media"/>
            <a:extLst>
              <a:ext uri="{FF2B5EF4-FFF2-40B4-BE49-F238E27FC236}">
                <a16:creationId xmlns:a16="http://schemas.microsoft.com/office/drawing/2014/main" id="{73966098-B763-503C-C9A8-0155C8870BAC}"/>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331082200"/>
      </p:ext>
    </p:extLst>
  </p:cSld>
  <p:clrMapOvr>
    <a:masterClrMapping/>
  </p:clrMapOvr>
  <mc:AlternateContent xmlns:mc="http://schemas.openxmlformats.org/markup-compatibility/2006" xmlns:p14="http://schemas.microsoft.com/office/powerpoint/2010/main">
    <mc:Choice Requires="p14">
      <p:transition spd="slow" p14:dur="2000" advTm="6282"/>
    </mc:Choice>
    <mc:Fallback xmlns="">
      <p:transition spd="slow" advTm="62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137642-20AF-8743-A17C-F0D9FBA474DF}"/>
              </a:ext>
            </a:extLst>
          </p:cNvPr>
          <p:cNvSpPr>
            <a:spLocks noGrp="1"/>
          </p:cNvSpPr>
          <p:nvPr>
            <p:ph type="body" sz="quarter" idx="10"/>
          </p:nvPr>
        </p:nvSpPr>
        <p:spPr/>
        <p:txBody>
          <a:bodyPr/>
          <a:lstStyle/>
          <a:p>
            <a:r>
              <a:rPr lang="en-US" b="1" dirty="0">
                <a:latin typeface="Georgia" panose="02040502050405020303" pitchFamily="18" charset="0"/>
              </a:rPr>
              <a:t>Please contact us:</a:t>
            </a:r>
          </a:p>
          <a:p>
            <a:r>
              <a:rPr lang="en-US" b="1" dirty="0">
                <a:latin typeface="Georgia" panose="02040502050405020303" pitchFamily="18" charset="0"/>
              </a:rPr>
              <a:t>gabriel.awejori@okstate.edu</a:t>
            </a:r>
          </a:p>
          <a:p>
            <a:r>
              <a:rPr lang="en-US" b="1" dirty="0">
                <a:latin typeface="Georgia" panose="02040502050405020303" pitchFamily="18" charset="0"/>
              </a:rPr>
              <a:t>mileva.radonjic@okstate.edu</a:t>
            </a:r>
          </a:p>
        </p:txBody>
      </p:sp>
      <p:pic>
        <p:nvPicPr>
          <p:cNvPr id="7" name="Audio 6">
            <a:hlinkClick r:id="" action="ppaction://media"/>
            <a:extLst>
              <a:ext uri="{FF2B5EF4-FFF2-40B4-BE49-F238E27FC236}">
                <a16:creationId xmlns:a16="http://schemas.microsoft.com/office/drawing/2014/main" id="{93BA125B-E3DF-A45D-B554-3B7A6A5C8428}"/>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946504478"/>
      </p:ext>
    </p:extLst>
  </p:cSld>
  <p:clrMapOvr>
    <a:masterClrMapping/>
  </p:clrMapOvr>
  <mc:AlternateContent xmlns:mc="http://schemas.openxmlformats.org/markup-compatibility/2006" xmlns:p14="http://schemas.microsoft.com/office/powerpoint/2010/main">
    <mc:Choice Requires="p14">
      <p:transition spd="slow" p14:dur="2000" advTm="3523"/>
    </mc:Choice>
    <mc:Fallback xmlns="">
      <p:transition spd="slow" advTm="35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19</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81712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9C26687-6812-474B-A991-C6FE5F6DC3F8}" type="datetime1">
              <a:rPr lang="en-US" smtClean="0"/>
              <a:t>13-Dec-23</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98621"/>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rPr>
              <a:t>MATERIALS AND METHODLOGY</a:t>
            </a:r>
          </a:p>
        </p:txBody>
      </p:sp>
      <p:grpSp>
        <p:nvGrpSpPr>
          <p:cNvPr id="3" name="Group 2">
            <a:extLst>
              <a:ext uri="{FF2B5EF4-FFF2-40B4-BE49-F238E27FC236}">
                <a16:creationId xmlns:a16="http://schemas.microsoft.com/office/drawing/2014/main" id="{6839647F-59E6-F41C-A8B5-B1CBB5FECC6F}"/>
              </a:ext>
            </a:extLst>
          </p:cNvPr>
          <p:cNvGrpSpPr/>
          <p:nvPr/>
        </p:nvGrpSpPr>
        <p:grpSpPr>
          <a:xfrm>
            <a:off x="663037" y="1062336"/>
            <a:ext cx="10836324" cy="4821627"/>
            <a:chOff x="595953" y="757886"/>
            <a:chExt cx="11259625" cy="5696929"/>
          </a:xfrm>
        </p:grpSpPr>
        <p:grpSp>
          <p:nvGrpSpPr>
            <p:cNvPr id="5" name="Group 4">
              <a:extLst>
                <a:ext uri="{FF2B5EF4-FFF2-40B4-BE49-F238E27FC236}">
                  <a16:creationId xmlns:a16="http://schemas.microsoft.com/office/drawing/2014/main" id="{7E47A4E3-E996-D125-4459-4A3238899D37}"/>
                </a:ext>
              </a:extLst>
            </p:cNvPr>
            <p:cNvGrpSpPr/>
            <p:nvPr/>
          </p:nvGrpSpPr>
          <p:grpSpPr>
            <a:xfrm>
              <a:off x="595953" y="757886"/>
              <a:ext cx="11259625" cy="5696929"/>
              <a:chOff x="527715" y="726611"/>
              <a:chExt cx="11259625" cy="5696929"/>
            </a:xfrm>
          </p:grpSpPr>
          <p:grpSp>
            <p:nvGrpSpPr>
              <p:cNvPr id="9" name="Group 8">
                <a:extLst>
                  <a:ext uri="{FF2B5EF4-FFF2-40B4-BE49-F238E27FC236}">
                    <a16:creationId xmlns:a16="http://schemas.microsoft.com/office/drawing/2014/main" id="{5A0FF6C4-8B66-CF71-4B7A-61318B4F1719}"/>
                  </a:ext>
                </a:extLst>
              </p:cNvPr>
              <p:cNvGrpSpPr/>
              <p:nvPr/>
            </p:nvGrpSpPr>
            <p:grpSpPr>
              <a:xfrm>
                <a:off x="527715" y="1301681"/>
                <a:ext cx="3648890" cy="5121859"/>
                <a:chOff x="527715" y="1301681"/>
                <a:chExt cx="3648890" cy="5121859"/>
              </a:xfrm>
            </p:grpSpPr>
            <p:grpSp>
              <p:nvGrpSpPr>
                <p:cNvPr id="92" name="Group 91">
                  <a:extLst>
                    <a:ext uri="{FF2B5EF4-FFF2-40B4-BE49-F238E27FC236}">
                      <a16:creationId xmlns:a16="http://schemas.microsoft.com/office/drawing/2014/main" id="{C90569F6-8795-E646-3B54-00C7FC97044E}"/>
                    </a:ext>
                  </a:extLst>
                </p:cNvPr>
                <p:cNvGrpSpPr/>
                <p:nvPr/>
              </p:nvGrpSpPr>
              <p:grpSpPr>
                <a:xfrm rot="5400000">
                  <a:off x="460774" y="1752549"/>
                  <a:ext cx="3704600" cy="3021508"/>
                  <a:chOff x="1135953" y="741226"/>
                  <a:chExt cx="4041024" cy="3071051"/>
                </a:xfrm>
              </p:grpSpPr>
              <p:sp>
                <p:nvSpPr>
                  <p:cNvPr id="94" name="Plus Sign 93">
                    <a:extLst>
                      <a:ext uri="{FF2B5EF4-FFF2-40B4-BE49-F238E27FC236}">
                        <a16:creationId xmlns:a16="http://schemas.microsoft.com/office/drawing/2014/main" id="{83776713-AE25-0E18-2E18-A8C82F69399A}"/>
                      </a:ext>
                    </a:extLst>
                  </p:cNvPr>
                  <p:cNvSpPr/>
                  <p:nvPr/>
                </p:nvSpPr>
                <p:spPr>
                  <a:xfrm rot="16200000">
                    <a:off x="2385200" y="2057058"/>
                    <a:ext cx="386386" cy="463328"/>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95" name="Arrow: Right 94">
                    <a:extLst>
                      <a:ext uri="{FF2B5EF4-FFF2-40B4-BE49-F238E27FC236}">
                        <a16:creationId xmlns:a16="http://schemas.microsoft.com/office/drawing/2014/main" id="{BC94C291-858A-75B4-F753-095F33D345E4}"/>
                      </a:ext>
                    </a:extLst>
                  </p:cNvPr>
                  <p:cNvSpPr/>
                  <p:nvPr/>
                </p:nvSpPr>
                <p:spPr>
                  <a:xfrm>
                    <a:off x="4333787" y="2095530"/>
                    <a:ext cx="393055" cy="27881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96" name="TextBox 95">
                    <a:extLst>
                      <a:ext uri="{FF2B5EF4-FFF2-40B4-BE49-F238E27FC236}">
                        <a16:creationId xmlns:a16="http://schemas.microsoft.com/office/drawing/2014/main" id="{FBD8932B-7DCE-2E3B-82AF-EE62E18CC68B}"/>
                      </a:ext>
                    </a:extLst>
                  </p:cNvPr>
                  <p:cNvSpPr txBox="1"/>
                  <p:nvPr/>
                </p:nvSpPr>
                <p:spPr>
                  <a:xfrm rot="16200000">
                    <a:off x="-50357" y="2013265"/>
                    <a:ext cx="2985322" cy="612701"/>
                  </a:xfrm>
                  <a:prstGeom prst="rect">
                    <a:avLst/>
                  </a:prstGeom>
                  <a:solidFill>
                    <a:schemeClr val="accent2">
                      <a:lumMod val="60000"/>
                      <a:lumOff val="40000"/>
                    </a:schemeClr>
                  </a:solidFill>
                  <a:ln>
                    <a:solidFill>
                      <a:schemeClr val="accent2">
                        <a:lumMod val="40000"/>
                        <a:lumOff val="60000"/>
                      </a:schemeClr>
                    </a:solidFill>
                  </a:ln>
                </p:spPr>
                <p:txBody>
                  <a:bodyPr wrap="square" rtlCol="0">
                    <a:spAutoFit/>
                  </a:bodyPr>
                  <a:lstStyle/>
                  <a:p>
                    <a:pPr algn="ctr"/>
                    <a:r>
                      <a:rPr lang="en-US" sz="2000" b="1" dirty="0">
                        <a:solidFill>
                          <a:srgbClr val="0070C0"/>
                        </a:solidFill>
                        <a:latin typeface="Cambria" panose="02040503050406030204" pitchFamily="18" charset="0"/>
                        <a:ea typeface="Cambria" panose="02040503050406030204" pitchFamily="18" charset="0"/>
                      </a:rPr>
                      <a:t>Rock Powder</a:t>
                    </a:r>
                  </a:p>
                  <a:p>
                    <a:pPr algn="ctr"/>
                    <a:endParaRPr lang="en-US" sz="1050" b="1" dirty="0">
                      <a:solidFill>
                        <a:srgbClr val="0070C0"/>
                      </a:solidFill>
                      <a:latin typeface="Cambria" panose="02040503050406030204" pitchFamily="18" charset="0"/>
                      <a:ea typeface="Cambria" panose="02040503050406030204" pitchFamily="18" charset="0"/>
                    </a:endParaRPr>
                  </a:p>
                </p:txBody>
              </p:sp>
              <p:sp>
                <p:nvSpPr>
                  <p:cNvPr id="97" name="TextBox 96">
                    <a:extLst>
                      <a:ext uri="{FF2B5EF4-FFF2-40B4-BE49-F238E27FC236}">
                        <a16:creationId xmlns:a16="http://schemas.microsoft.com/office/drawing/2014/main" id="{229FCD17-39DE-255B-DB9C-ADAF49FB20F2}"/>
                      </a:ext>
                    </a:extLst>
                  </p:cNvPr>
                  <p:cNvSpPr txBox="1"/>
                  <p:nvPr/>
                </p:nvSpPr>
                <p:spPr>
                  <a:xfrm rot="16200000">
                    <a:off x="1560639" y="2008754"/>
                    <a:ext cx="3002736" cy="604308"/>
                  </a:xfrm>
                  <a:prstGeom prst="rect">
                    <a:avLst/>
                  </a:prstGeom>
                  <a:solidFill>
                    <a:schemeClr val="accent1">
                      <a:lumMod val="40000"/>
                      <a:lumOff val="60000"/>
                    </a:schemeClr>
                  </a:solidFill>
                  <a:ln>
                    <a:solidFill>
                      <a:schemeClr val="accent1">
                        <a:lumMod val="40000"/>
                        <a:lumOff val="60000"/>
                      </a:schemeClr>
                    </a:solidFill>
                  </a:ln>
                </p:spPr>
                <p:txBody>
                  <a:bodyPr wrap="square" rtlCol="0">
                    <a:spAutoFit/>
                  </a:bodyPr>
                  <a:lstStyle/>
                  <a:p>
                    <a:pPr algn="ctr"/>
                    <a:r>
                      <a:rPr lang="en-US" sz="2000" b="1" dirty="0">
                        <a:latin typeface="Cambria" panose="02040503050406030204" pitchFamily="18" charset="0"/>
                        <a:ea typeface="Cambria" panose="02040503050406030204" pitchFamily="18" charset="0"/>
                      </a:rPr>
                      <a:t>Fluids</a:t>
                    </a:r>
                  </a:p>
                  <a:p>
                    <a:pPr algn="ctr"/>
                    <a:endParaRPr lang="en-US" sz="1000" b="1" dirty="0">
                      <a:latin typeface="Cambria" panose="02040503050406030204" pitchFamily="18" charset="0"/>
                      <a:ea typeface="Cambria" panose="02040503050406030204" pitchFamily="18" charset="0"/>
                    </a:endParaRPr>
                  </a:p>
                </p:txBody>
              </p:sp>
              <p:sp>
                <p:nvSpPr>
                  <p:cNvPr id="98" name="TextBox 97">
                    <a:extLst>
                      <a:ext uri="{FF2B5EF4-FFF2-40B4-BE49-F238E27FC236}">
                        <a16:creationId xmlns:a16="http://schemas.microsoft.com/office/drawing/2014/main" id="{652B3626-C066-2654-D84E-44C2066751B8}"/>
                      </a:ext>
                    </a:extLst>
                  </p:cNvPr>
                  <p:cNvSpPr txBox="1"/>
                  <p:nvPr/>
                </p:nvSpPr>
                <p:spPr>
                  <a:xfrm rot="16200000">
                    <a:off x="3466094" y="2015664"/>
                    <a:ext cx="2985321" cy="436445"/>
                  </a:xfrm>
                  <a:prstGeom prst="rect">
                    <a:avLst/>
                  </a:prstGeom>
                  <a:solidFill>
                    <a:srgbClr val="FF0000"/>
                  </a:solidFill>
                  <a:ln>
                    <a:solidFill>
                      <a:srgbClr val="FF0000"/>
                    </a:solidFill>
                  </a:ln>
                </p:spPr>
                <p:txBody>
                  <a:bodyPr wrap="square" rtlCol="0">
                    <a:spAutoFit/>
                  </a:bodyPr>
                  <a:lstStyle/>
                  <a:p>
                    <a:pPr algn="ctr"/>
                    <a:r>
                      <a:rPr lang="en-US" sz="2000" b="1" dirty="0">
                        <a:solidFill>
                          <a:schemeClr val="bg1"/>
                        </a:solidFill>
                        <a:latin typeface="Cambria" panose="02040503050406030204" pitchFamily="18" charset="0"/>
                        <a:ea typeface="Cambria" panose="02040503050406030204" pitchFamily="18" charset="0"/>
                      </a:rPr>
                      <a:t>Oven</a:t>
                    </a:r>
                  </a:p>
                </p:txBody>
              </p:sp>
            </p:grpSp>
            <p:sp>
              <p:nvSpPr>
                <p:cNvPr id="93" name="Rectangle 92">
                  <a:extLst>
                    <a:ext uri="{FF2B5EF4-FFF2-40B4-BE49-F238E27FC236}">
                      <a16:creationId xmlns:a16="http://schemas.microsoft.com/office/drawing/2014/main" id="{53E732B7-2DBF-E3BB-3210-C10D2DCFB487}"/>
                    </a:ext>
                  </a:extLst>
                </p:cNvPr>
                <p:cNvSpPr/>
                <p:nvPr/>
              </p:nvSpPr>
              <p:spPr>
                <a:xfrm>
                  <a:off x="527715" y="1301681"/>
                  <a:ext cx="3648890" cy="5121859"/>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nvGrpSpPr>
              <p:cNvPr id="10" name="Group 9">
                <a:extLst>
                  <a:ext uri="{FF2B5EF4-FFF2-40B4-BE49-F238E27FC236}">
                    <a16:creationId xmlns:a16="http://schemas.microsoft.com/office/drawing/2014/main" id="{F3C40E5A-CDE5-8FA1-DEF1-4D57FCE1ED64}"/>
                  </a:ext>
                </a:extLst>
              </p:cNvPr>
              <p:cNvGrpSpPr/>
              <p:nvPr/>
            </p:nvGrpSpPr>
            <p:grpSpPr>
              <a:xfrm>
                <a:off x="4758938" y="1301681"/>
                <a:ext cx="3369344" cy="5121859"/>
                <a:chOff x="5355912" y="1301681"/>
                <a:chExt cx="2532503" cy="5121859"/>
              </a:xfrm>
            </p:grpSpPr>
            <p:grpSp>
              <p:nvGrpSpPr>
                <p:cNvPr id="82" name="Group 81">
                  <a:extLst>
                    <a:ext uri="{FF2B5EF4-FFF2-40B4-BE49-F238E27FC236}">
                      <a16:creationId xmlns:a16="http://schemas.microsoft.com/office/drawing/2014/main" id="{3233EAD0-3493-7E10-28DE-E9A9D3834462}"/>
                    </a:ext>
                  </a:extLst>
                </p:cNvPr>
                <p:cNvGrpSpPr/>
                <p:nvPr/>
              </p:nvGrpSpPr>
              <p:grpSpPr>
                <a:xfrm>
                  <a:off x="5514808" y="1611218"/>
                  <a:ext cx="2183999" cy="3386569"/>
                  <a:chOff x="5655715" y="998221"/>
                  <a:chExt cx="2219808" cy="3694112"/>
                </a:xfrm>
              </p:grpSpPr>
              <p:sp>
                <p:nvSpPr>
                  <p:cNvPr id="84" name="TextBox 83">
                    <a:extLst>
                      <a:ext uri="{FF2B5EF4-FFF2-40B4-BE49-F238E27FC236}">
                        <a16:creationId xmlns:a16="http://schemas.microsoft.com/office/drawing/2014/main" id="{43F31BC3-BF3B-61B2-528E-B5DFF6013130}"/>
                      </a:ext>
                    </a:extLst>
                  </p:cNvPr>
                  <p:cNvSpPr txBox="1"/>
                  <p:nvPr/>
                </p:nvSpPr>
                <p:spPr>
                  <a:xfrm>
                    <a:off x="5655715" y="1808295"/>
                    <a:ext cx="2179093" cy="912348"/>
                  </a:xfrm>
                  <a:prstGeom prst="rect">
                    <a:avLst/>
                  </a:prstGeom>
                  <a:solidFill>
                    <a:schemeClr val="bg1">
                      <a:lumMod val="85000"/>
                    </a:schemeClr>
                  </a:solidFill>
                </p:spPr>
                <p:txBody>
                  <a:bodyPr wrap="square" rtlCol="0">
                    <a:spAutoFit/>
                  </a:bodyPr>
                  <a:lstStyle/>
                  <a:p>
                    <a:pPr algn="ctr"/>
                    <a:r>
                      <a:rPr lang="en-US" sz="2000" b="1" dirty="0">
                        <a:latin typeface="Cambria" panose="02040503050406030204" pitchFamily="18" charset="0"/>
                        <a:ea typeface="Cambria" panose="02040503050406030204" pitchFamily="18" charset="0"/>
                      </a:rPr>
                      <a:t>X-ray Diffraction (XRD)</a:t>
                    </a:r>
                  </a:p>
                </p:txBody>
              </p:sp>
              <p:sp>
                <p:nvSpPr>
                  <p:cNvPr id="87" name="TextBox 86">
                    <a:extLst>
                      <a:ext uri="{FF2B5EF4-FFF2-40B4-BE49-F238E27FC236}">
                        <a16:creationId xmlns:a16="http://schemas.microsoft.com/office/drawing/2014/main" id="{87B578ED-9A62-3663-139B-5490DA3660A7}"/>
                      </a:ext>
                    </a:extLst>
                  </p:cNvPr>
                  <p:cNvSpPr txBox="1"/>
                  <p:nvPr/>
                </p:nvSpPr>
                <p:spPr>
                  <a:xfrm>
                    <a:off x="5655715" y="2986638"/>
                    <a:ext cx="2179093" cy="1705695"/>
                  </a:xfrm>
                  <a:prstGeom prst="rect">
                    <a:avLst/>
                  </a:prstGeom>
                  <a:solidFill>
                    <a:schemeClr val="bg1">
                      <a:lumMod val="85000"/>
                    </a:schemeClr>
                  </a:solidFill>
                </p:spPr>
                <p:txBody>
                  <a:bodyPr wrap="square" rtlCol="0">
                    <a:spAutoFit/>
                  </a:bodyPr>
                  <a:lstStyle/>
                  <a:p>
                    <a:pPr algn="ctr"/>
                    <a:r>
                      <a:rPr lang="en-US" sz="2000" b="1" dirty="0">
                        <a:latin typeface="Cambria" panose="02040503050406030204" pitchFamily="18" charset="0"/>
                        <a:ea typeface="Cambria" panose="02040503050406030204" pitchFamily="18" charset="0"/>
                      </a:rPr>
                      <a:t>Inductively Coupled Plasma Mass Spectroscopy </a:t>
                    </a:r>
                  </a:p>
                  <a:p>
                    <a:pPr algn="ctr"/>
                    <a:r>
                      <a:rPr lang="en-US" sz="2000" b="1" dirty="0">
                        <a:latin typeface="Cambria" panose="02040503050406030204" pitchFamily="18" charset="0"/>
                        <a:ea typeface="Cambria" panose="02040503050406030204" pitchFamily="18" charset="0"/>
                      </a:rPr>
                      <a:t>(ICP-MS)</a:t>
                    </a:r>
                  </a:p>
                </p:txBody>
              </p:sp>
              <p:grpSp>
                <p:nvGrpSpPr>
                  <p:cNvPr id="88" name="Group 87">
                    <a:extLst>
                      <a:ext uri="{FF2B5EF4-FFF2-40B4-BE49-F238E27FC236}">
                        <a16:creationId xmlns:a16="http://schemas.microsoft.com/office/drawing/2014/main" id="{55DC151C-8BEC-EFBE-802B-A5211330F120}"/>
                      </a:ext>
                    </a:extLst>
                  </p:cNvPr>
                  <p:cNvGrpSpPr/>
                  <p:nvPr/>
                </p:nvGrpSpPr>
                <p:grpSpPr>
                  <a:xfrm>
                    <a:off x="5698584" y="998221"/>
                    <a:ext cx="2176939" cy="544079"/>
                    <a:chOff x="5698584" y="998221"/>
                    <a:chExt cx="2176939" cy="544079"/>
                  </a:xfrm>
                </p:grpSpPr>
                <p:sp>
                  <p:nvSpPr>
                    <p:cNvPr id="89" name="TextBox 88">
                      <a:extLst>
                        <a:ext uri="{FF2B5EF4-FFF2-40B4-BE49-F238E27FC236}">
                          <a16:creationId xmlns:a16="http://schemas.microsoft.com/office/drawing/2014/main" id="{459CF1CF-C028-1AFB-A7BD-C3831D1D4D6C}"/>
                        </a:ext>
                      </a:extLst>
                    </p:cNvPr>
                    <p:cNvSpPr txBox="1"/>
                    <p:nvPr/>
                  </p:nvSpPr>
                  <p:spPr>
                    <a:xfrm>
                      <a:off x="5698584" y="998221"/>
                      <a:ext cx="877084" cy="515676"/>
                    </a:xfrm>
                    <a:prstGeom prst="rect">
                      <a:avLst/>
                    </a:prstGeom>
                    <a:solidFill>
                      <a:schemeClr val="accent2">
                        <a:lumMod val="60000"/>
                        <a:lumOff val="40000"/>
                      </a:schemeClr>
                    </a:solidFill>
                  </p:spPr>
                  <p:txBody>
                    <a:bodyPr wrap="square" rtlCol="0">
                      <a:spAutoFit/>
                    </a:bodyPr>
                    <a:lstStyle/>
                    <a:p>
                      <a:pPr algn="ctr"/>
                      <a:r>
                        <a:rPr lang="en-US" sz="2000" b="1" dirty="0">
                          <a:latin typeface="Cambria" panose="02040503050406030204" pitchFamily="18" charset="0"/>
                          <a:ea typeface="Cambria" panose="02040503050406030204" pitchFamily="18" charset="0"/>
                        </a:rPr>
                        <a:t>Before</a:t>
                      </a:r>
                    </a:p>
                  </p:txBody>
                </p:sp>
                <p:sp>
                  <p:nvSpPr>
                    <p:cNvPr id="90" name="TextBox 89">
                      <a:extLst>
                        <a:ext uri="{FF2B5EF4-FFF2-40B4-BE49-F238E27FC236}">
                          <a16:creationId xmlns:a16="http://schemas.microsoft.com/office/drawing/2014/main" id="{87303178-68EB-C8B8-D5FE-9E4B6A8B6445}"/>
                        </a:ext>
                      </a:extLst>
                    </p:cNvPr>
                    <p:cNvSpPr txBox="1"/>
                    <p:nvPr/>
                  </p:nvSpPr>
                  <p:spPr>
                    <a:xfrm>
                      <a:off x="7128441" y="1026624"/>
                      <a:ext cx="747082" cy="515676"/>
                    </a:xfrm>
                    <a:prstGeom prst="rect">
                      <a:avLst/>
                    </a:prstGeom>
                    <a:solidFill>
                      <a:schemeClr val="accent2">
                        <a:lumMod val="60000"/>
                        <a:lumOff val="40000"/>
                      </a:schemeClr>
                    </a:solidFill>
                  </p:spPr>
                  <p:txBody>
                    <a:bodyPr wrap="square" rtlCol="0">
                      <a:spAutoFit/>
                    </a:bodyPr>
                    <a:lstStyle/>
                    <a:p>
                      <a:pPr algn="ctr"/>
                      <a:r>
                        <a:rPr lang="en-US" sz="2000" b="1" dirty="0">
                          <a:latin typeface="Cambria" panose="02040503050406030204" pitchFamily="18" charset="0"/>
                          <a:ea typeface="Cambria" panose="02040503050406030204" pitchFamily="18" charset="0"/>
                        </a:rPr>
                        <a:t>After</a:t>
                      </a:r>
                    </a:p>
                  </p:txBody>
                </p:sp>
                <p:sp>
                  <p:nvSpPr>
                    <p:cNvPr id="91" name="Arrow: Right 90">
                      <a:extLst>
                        <a:ext uri="{FF2B5EF4-FFF2-40B4-BE49-F238E27FC236}">
                          <a16:creationId xmlns:a16="http://schemas.microsoft.com/office/drawing/2014/main" id="{8A0DD0FB-5E5F-7024-81EC-EE8FA6F251FD}"/>
                        </a:ext>
                      </a:extLst>
                    </p:cNvPr>
                    <p:cNvSpPr/>
                    <p:nvPr/>
                  </p:nvSpPr>
                  <p:spPr>
                    <a:xfrm>
                      <a:off x="6636333" y="1167752"/>
                      <a:ext cx="431442" cy="15712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sp>
              <p:nvSpPr>
                <p:cNvPr id="83" name="Rectangle 82">
                  <a:extLst>
                    <a:ext uri="{FF2B5EF4-FFF2-40B4-BE49-F238E27FC236}">
                      <a16:creationId xmlns:a16="http://schemas.microsoft.com/office/drawing/2014/main" id="{51E52B7F-F453-3458-08B1-CB67861A622E}"/>
                    </a:ext>
                  </a:extLst>
                </p:cNvPr>
                <p:cNvSpPr/>
                <p:nvPr/>
              </p:nvSpPr>
              <p:spPr>
                <a:xfrm>
                  <a:off x="5355912" y="1301681"/>
                  <a:ext cx="2532503" cy="5121859"/>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nvGrpSpPr>
              <p:cNvPr id="11" name="Group 10">
                <a:extLst>
                  <a:ext uri="{FF2B5EF4-FFF2-40B4-BE49-F238E27FC236}">
                    <a16:creationId xmlns:a16="http://schemas.microsoft.com/office/drawing/2014/main" id="{23EB6297-DA32-A457-2AB4-908C7E04E5F3}"/>
                  </a:ext>
                </a:extLst>
              </p:cNvPr>
              <p:cNvGrpSpPr/>
              <p:nvPr/>
            </p:nvGrpSpPr>
            <p:grpSpPr>
              <a:xfrm>
                <a:off x="8530146" y="1301681"/>
                <a:ext cx="3257194" cy="5121859"/>
                <a:chOff x="8407092" y="1301681"/>
                <a:chExt cx="3257194" cy="5121859"/>
              </a:xfrm>
            </p:grpSpPr>
            <p:grpSp>
              <p:nvGrpSpPr>
                <p:cNvPr id="69" name="Group 68">
                  <a:extLst>
                    <a:ext uri="{FF2B5EF4-FFF2-40B4-BE49-F238E27FC236}">
                      <a16:creationId xmlns:a16="http://schemas.microsoft.com/office/drawing/2014/main" id="{33F57D65-7A41-23C5-9FE3-5248E9B9C5CD}"/>
                    </a:ext>
                  </a:extLst>
                </p:cNvPr>
                <p:cNvGrpSpPr/>
                <p:nvPr/>
              </p:nvGrpSpPr>
              <p:grpSpPr>
                <a:xfrm>
                  <a:off x="8662681" y="1704346"/>
                  <a:ext cx="3001605" cy="4719194"/>
                  <a:chOff x="8855207" y="1099807"/>
                  <a:chExt cx="3050821" cy="5147755"/>
                </a:xfrm>
              </p:grpSpPr>
              <p:sp>
                <p:nvSpPr>
                  <p:cNvPr id="71" name="TextBox 70">
                    <a:extLst>
                      <a:ext uri="{FF2B5EF4-FFF2-40B4-BE49-F238E27FC236}">
                        <a16:creationId xmlns:a16="http://schemas.microsoft.com/office/drawing/2014/main" id="{6810B7ED-5463-B7F6-6A5D-E7620F72586E}"/>
                      </a:ext>
                    </a:extLst>
                  </p:cNvPr>
                  <p:cNvSpPr txBox="1"/>
                  <p:nvPr/>
                </p:nvSpPr>
                <p:spPr>
                  <a:xfrm>
                    <a:off x="9040738" y="1099807"/>
                    <a:ext cx="2505269" cy="912348"/>
                  </a:xfrm>
                  <a:prstGeom prst="rect">
                    <a:avLst/>
                  </a:prstGeom>
                  <a:solidFill>
                    <a:schemeClr val="accent2">
                      <a:lumMod val="40000"/>
                      <a:lumOff val="60000"/>
                    </a:schemeClr>
                  </a:solidFill>
                </p:spPr>
                <p:txBody>
                  <a:bodyPr wrap="square" rtlCol="0">
                    <a:spAutoFit/>
                  </a:bodyPr>
                  <a:lstStyle/>
                  <a:p>
                    <a:pPr algn="ctr"/>
                    <a:r>
                      <a:rPr lang="en-US" sz="2000" b="1" dirty="0">
                        <a:latin typeface="Cambria" panose="02040503050406030204" pitchFamily="18" charset="0"/>
                        <a:ea typeface="Cambria" panose="02040503050406030204" pitchFamily="18" charset="0"/>
                      </a:rPr>
                      <a:t>Mineralogical Analyses</a:t>
                    </a:r>
                  </a:p>
                </p:txBody>
              </p:sp>
              <p:sp>
                <p:nvSpPr>
                  <p:cNvPr id="72" name="TextBox 71">
                    <a:extLst>
                      <a:ext uri="{FF2B5EF4-FFF2-40B4-BE49-F238E27FC236}">
                        <a16:creationId xmlns:a16="http://schemas.microsoft.com/office/drawing/2014/main" id="{F7CEF5AA-3CCC-4B2E-8F92-1F73E7FE5B6C}"/>
                      </a:ext>
                    </a:extLst>
                  </p:cNvPr>
                  <p:cNvSpPr txBox="1"/>
                  <p:nvPr/>
                </p:nvSpPr>
                <p:spPr>
                  <a:xfrm>
                    <a:off x="9051119" y="2392572"/>
                    <a:ext cx="2505269" cy="515676"/>
                  </a:xfrm>
                  <a:prstGeom prst="rect">
                    <a:avLst/>
                  </a:prstGeom>
                  <a:solidFill>
                    <a:schemeClr val="accent2">
                      <a:lumMod val="40000"/>
                      <a:lumOff val="60000"/>
                    </a:schemeClr>
                  </a:solidFill>
                </p:spPr>
                <p:txBody>
                  <a:bodyPr wrap="square" rtlCol="0">
                    <a:spAutoFit/>
                  </a:bodyPr>
                  <a:lstStyle/>
                  <a:p>
                    <a:pPr algn="ctr"/>
                    <a:r>
                      <a:rPr lang="en-US" sz="2000" b="1" dirty="0">
                        <a:latin typeface="Cambria" panose="02040503050406030204" pitchFamily="18" charset="0"/>
                        <a:ea typeface="Cambria" panose="02040503050406030204" pitchFamily="18" charset="0"/>
                      </a:rPr>
                      <a:t>Effluent Analyses</a:t>
                    </a:r>
                  </a:p>
                </p:txBody>
              </p:sp>
              <p:sp>
                <p:nvSpPr>
                  <p:cNvPr id="76" name="Plus Sign 75">
                    <a:extLst>
                      <a:ext uri="{FF2B5EF4-FFF2-40B4-BE49-F238E27FC236}">
                        <a16:creationId xmlns:a16="http://schemas.microsoft.com/office/drawing/2014/main" id="{27B6CDB1-65E9-8A29-8DE1-84ABBF9CD19D}"/>
                      </a:ext>
                    </a:extLst>
                  </p:cNvPr>
                  <p:cNvSpPr/>
                  <p:nvPr/>
                </p:nvSpPr>
                <p:spPr>
                  <a:xfrm>
                    <a:off x="10192262" y="2100870"/>
                    <a:ext cx="163514" cy="18897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78" name="Arrow: Down 77">
                    <a:extLst>
                      <a:ext uri="{FF2B5EF4-FFF2-40B4-BE49-F238E27FC236}">
                        <a16:creationId xmlns:a16="http://schemas.microsoft.com/office/drawing/2014/main" id="{0BAAF2B2-06FA-D3F1-E95E-036E7828F14D}"/>
                      </a:ext>
                    </a:extLst>
                  </p:cNvPr>
                  <p:cNvSpPr/>
                  <p:nvPr/>
                </p:nvSpPr>
                <p:spPr>
                  <a:xfrm>
                    <a:off x="10221996" y="3883358"/>
                    <a:ext cx="163514" cy="237464"/>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nvGrpSpPr>
                  <p:cNvPr id="79" name="Group 78">
                    <a:extLst>
                      <a:ext uri="{FF2B5EF4-FFF2-40B4-BE49-F238E27FC236}">
                        <a16:creationId xmlns:a16="http://schemas.microsoft.com/office/drawing/2014/main" id="{C1293962-74FB-0CDB-5C34-62BB4475A2F5}"/>
                      </a:ext>
                    </a:extLst>
                  </p:cNvPr>
                  <p:cNvGrpSpPr/>
                  <p:nvPr/>
                </p:nvGrpSpPr>
                <p:grpSpPr>
                  <a:xfrm>
                    <a:off x="8855207" y="4154886"/>
                    <a:ext cx="3050821" cy="2092676"/>
                    <a:chOff x="8855207" y="4154886"/>
                    <a:chExt cx="3050821" cy="2092676"/>
                  </a:xfrm>
                </p:grpSpPr>
                <p:sp>
                  <p:nvSpPr>
                    <p:cNvPr id="80" name="Oval 79">
                      <a:extLst>
                        <a:ext uri="{FF2B5EF4-FFF2-40B4-BE49-F238E27FC236}">
                          <a16:creationId xmlns:a16="http://schemas.microsoft.com/office/drawing/2014/main" id="{FD6661B1-C5E6-5951-8181-E9F54C3AD60F}"/>
                        </a:ext>
                      </a:extLst>
                    </p:cNvPr>
                    <p:cNvSpPr/>
                    <p:nvPr/>
                  </p:nvSpPr>
                  <p:spPr>
                    <a:xfrm>
                      <a:off x="8855207" y="4154886"/>
                      <a:ext cx="3050821" cy="2092676"/>
                    </a:xfrm>
                    <a:prstGeom prst="ellipse">
                      <a:avLst/>
                    </a:prstGeom>
                    <a:solidFill>
                      <a:schemeClr val="accent6">
                        <a:lumMod val="40000"/>
                        <a:lumOff val="6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81" name="TextBox 80">
                      <a:extLst>
                        <a:ext uri="{FF2B5EF4-FFF2-40B4-BE49-F238E27FC236}">
                          <a16:creationId xmlns:a16="http://schemas.microsoft.com/office/drawing/2014/main" id="{9B88199C-58FA-AADA-E880-E3F9F350B7DC}"/>
                        </a:ext>
                      </a:extLst>
                    </p:cNvPr>
                    <p:cNvSpPr txBox="1"/>
                    <p:nvPr/>
                  </p:nvSpPr>
                  <p:spPr>
                    <a:xfrm>
                      <a:off x="9008177" y="4520663"/>
                      <a:ext cx="2591153" cy="1705695"/>
                    </a:xfrm>
                    <a:prstGeom prst="rect">
                      <a:avLst/>
                    </a:prstGeom>
                    <a:noFill/>
                  </p:spPr>
                  <p:txBody>
                    <a:bodyPr wrap="square" rtlCol="0">
                      <a:spAutoFit/>
                    </a:bodyPr>
                    <a:lstStyle/>
                    <a:p>
                      <a:pPr algn="ctr"/>
                      <a:r>
                        <a:rPr lang="en-US" sz="2000" b="1" dirty="0">
                          <a:latin typeface="Cambria" panose="02040503050406030204" pitchFamily="18" charset="0"/>
                          <a:ea typeface="Cambria" panose="02040503050406030204" pitchFamily="18" charset="0"/>
                        </a:rPr>
                        <a:t>Characterization of Geochemical Rock-Fluid Reaction Alterations</a:t>
                      </a:r>
                    </a:p>
                  </p:txBody>
                </p:sp>
              </p:grpSp>
            </p:grpSp>
            <p:sp>
              <p:nvSpPr>
                <p:cNvPr id="70" name="Rectangle 69">
                  <a:extLst>
                    <a:ext uri="{FF2B5EF4-FFF2-40B4-BE49-F238E27FC236}">
                      <a16:creationId xmlns:a16="http://schemas.microsoft.com/office/drawing/2014/main" id="{52F7084B-F7F7-B0CB-ACE6-73D537401576}"/>
                    </a:ext>
                  </a:extLst>
                </p:cNvPr>
                <p:cNvSpPr/>
                <p:nvPr/>
              </p:nvSpPr>
              <p:spPr>
                <a:xfrm>
                  <a:off x="8407092" y="1301681"/>
                  <a:ext cx="3257193" cy="5121859"/>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nvGrpSpPr>
              <p:cNvPr id="12" name="Group 11">
                <a:extLst>
                  <a:ext uri="{FF2B5EF4-FFF2-40B4-BE49-F238E27FC236}">
                    <a16:creationId xmlns:a16="http://schemas.microsoft.com/office/drawing/2014/main" id="{44413530-EF06-B48E-EC2C-7A759FC19EA6}"/>
                  </a:ext>
                </a:extLst>
              </p:cNvPr>
              <p:cNvGrpSpPr/>
              <p:nvPr/>
            </p:nvGrpSpPr>
            <p:grpSpPr>
              <a:xfrm>
                <a:off x="539370" y="726611"/>
                <a:ext cx="11247969" cy="703196"/>
                <a:chOff x="539370" y="726611"/>
                <a:chExt cx="11247969" cy="703196"/>
              </a:xfrm>
            </p:grpSpPr>
            <p:sp>
              <p:nvSpPr>
                <p:cNvPr id="66" name="TextBox 65">
                  <a:extLst>
                    <a:ext uri="{FF2B5EF4-FFF2-40B4-BE49-F238E27FC236}">
                      <a16:creationId xmlns:a16="http://schemas.microsoft.com/office/drawing/2014/main" id="{40A3732A-926D-A03B-D6B5-ECF5EA577AD5}"/>
                    </a:ext>
                  </a:extLst>
                </p:cNvPr>
                <p:cNvSpPr txBox="1"/>
                <p:nvPr/>
              </p:nvSpPr>
              <p:spPr>
                <a:xfrm>
                  <a:off x="539370" y="738875"/>
                  <a:ext cx="3648890" cy="690932"/>
                </a:xfrm>
                <a:prstGeom prst="rect">
                  <a:avLst/>
                </a:prstGeom>
                <a:solidFill>
                  <a:schemeClr val="accent1">
                    <a:lumMod val="60000"/>
                    <a:lumOff val="40000"/>
                  </a:schemeClr>
                </a:solidFill>
              </p:spPr>
              <p:txBody>
                <a:bodyPr wrap="square" rtlCol="0">
                  <a:spAutoFit/>
                </a:bodyPr>
                <a:lstStyle/>
                <a:p>
                  <a:pPr algn="ctr"/>
                  <a:r>
                    <a:rPr lang="en-US" sz="1600" b="1" dirty="0">
                      <a:latin typeface="Cambria" panose="02040503050406030204" pitchFamily="18" charset="0"/>
                      <a:ea typeface="Cambria" panose="02040503050406030204" pitchFamily="18" charset="0"/>
                    </a:rPr>
                    <a:t>SAMPLE PREPARATION AND STATIC BATCH REACTOR EXPERIMENT</a:t>
                  </a:r>
                </a:p>
              </p:txBody>
            </p:sp>
            <p:sp>
              <p:nvSpPr>
                <p:cNvPr id="67" name="TextBox 66">
                  <a:extLst>
                    <a:ext uri="{FF2B5EF4-FFF2-40B4-BE49-F238E27FC236}">
                      <a16:creationId xmlns:a16="http://schemas.microsoft.com/office/drawing/2014/main" id="{CE2E6BF0-79CB-07A1-6207-582D1414B09C}"/>
                    </a:ext>
                  </a:extLst>
                </p:cNvPr>
                <p:cNvSpPr txBox="1"/>
                <p:nvPr/>
              </p:nvSpPr>
              <p:spPr>
                <a:xfrm>
                  <a:off x="4758936" y="735452"/>
                  <a:ext cx="3369344" cy="690933"/>
                </a:xfrm>
                <a:prstGeom prst="rect">
                  <a:avLst/>
                </a:prstGeom>
                <a:solidFill>
                  <a:schemeClr val="accent1">
                    <a:lumMod val="60000"/>
                    <a:lumOff val="40000"/>
                  </a:schemeClr>
                </a:solidFill>
              </p:spPr>
              <p:txBody>
                <a:bodyPr wrap="square" rtlCol="0">
                  <a:spAutoFit/>
                </a:bodyPr>
                <a:lstStyle/>
                <a:p>
                  <a:pPr algn="ctr"/>
                  <a:r>
                    <a:rPr lang="en-US" sz="1600" b="1" dirty="0">
                      <a:latin typeface="Cambria" panose="02040503050406030204" pitchFamily="18" charset="0"/>
                      <a:ea typeface="Cambria" panose="02040503050406030204" pitchFamily="18" charset="0"/>
                    </a:rPr>
                    <a:t>LABORATORY TECHNIQUES AND DATA ACQUISITION</a:t>
                  </a:r>
                </a:p>
              </p:txBody>
            </p:sp>
            <p:sp>
              <p:nvSpPr>
                <p:cNvPr id="68" name="TextBox 67">
                  <a:extLst>
                    <a:ext uri="{FF2B5EF4-FFF2-40B4-BE49-F238E27FC236}">
                      <a16:creationId xmlns:a16="http://schemas.microsoft.com/office/drawing/2014/main" id="{4387CEF1-B262-B7A6-22DC-4A708153ED26}"/>
                    </a:ext>
                  </a:extLst>
                </p:cNvPr>
                <p:cNvSpPr txBox="1"/>
                <p:nvPr/>
              </p:nvSpPr>
              <p:spPr>
                <a:xfrm>
                  <a:off x="8495813" y="726611"/>
                  <a:ext cx="3291526" cy="690933"/>
                </a:xfrm>
                <a:prstGeom prst="rect">
                  <a:avLst/>
                </a:prstGeom>
                <a:solidFill>
                  <a:schemeClr val="accent1">
                    <a:lumMod val="60000"/>
                    <a:lumOff val="40000"/>
                  </a:schemeClr>
                </a:solidFill>
              </p:spPr>
              <p:txBody>
                <a:bodyPr wrap="square" rtlCol="0">
                  <a:spAutoFit/>
                </a:bodyPr>
                <a:lstStyle/>
                <a:p>
                  <a:pPr algn="ctr"/>
                  <a:r>
                    <a:rPr lang="en-US" sz="1600" b="1" dirty="0">
                      <a:latin typeface="Cambria" panose="02040503050406030204" pitchFamily="18" charset="0"/>
                      <a:ea typeface="Cambria" panose="02040503050406030204" pitchFamily="18" charset="0"/>
                    </a:rPr>
                    <a:t>DATA ANALYSES, INTEGRATION AND INTERPRETATION</a:t>
                  </a:r>
                </a:p>
              </p:txBody>
            </p:sp>
          </p:grpSp>
          <p:sp>
            <p:nvSpPr>
              <p:cNvPr id="13" name="Arrow: Right 12">
                <a:extLst>
                  <a:ext uri="{FF2B5EF4-FFF2-40B4-BE49-F238E27FC236}">
                    <a16:creationId xmlns:a16="http://schemas.microsoft.com/office/drawing/2014/main" id="{03B26C6C-CF0C-19B2-3498-7D59FBB0C408}"/>
                  </a:ext>
                </a:extLst>
              </p:cNvPr>
              <p:cNvSpPr/>
              <p:nvPr/>
            </p:nvSpPr>
            <p:spPr>
              <a:xfrm>
                <a:off x="4256012" y="3320279"/>
                <a:ext cx="423517" cy="26685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14" name="Arrow: Right 13">
                <a:extLst>
                  <a:ext uri="{FF2B5EF4-FFF2-40B4-BE49-F238E27FC236}">
                    <a16:creationId xmlns:a16="http://schemas.microsoft.com/office/drawing/2014/main" id="{97CDE864-2106-1233-11B6-A247510DE5A9}"/>
                  </a:ext>
                </a:extLst>
              </p:cNvPr>
              <p:cNvSpPr/>
              <p:nvPr/>
            </p:nvSpPr>
            <p:spPr>
              <a:xfrm>
                <a:off x="8131174" y="3331370"/>
                <a:ext cx="364641" cy="27641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sp>
          <p:nvSpPr>
            <p:cNvPr id="6" name="Rectangle: Rounded Corners 5">
              <a:extLst>
                <a:ext uri="{FF2B5EF4-FFF2-40B4-BE49-F238E27FC236}">
                  <a16:creationId xmlns:a16="http://schemas.microsoft.com/office/drawing/2014/main" id="{19DAF6B9-C3F9-5461-3228-0F37B933BE56}"/>
                </a:ext>
              </a:extLst>
            </p:cNvPr>
            <p:cNvSpPr/>
            <p:nvPr/>
          </p:nvSpPr>
          <p:spPr>
            <a:xfrm>
              <a:off x="853428" y="1857262"/>
              <a:ext cx="2971426" cy="758603"/>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Cambria" panose="02040503050406030204" pitchFamily="18" charset="0"/>
                  <a:ea typeface="Cambria" panose="02040503050406030204" pitchFamily="18" charset="0"/>
                </a:rPr>
                <a:t>Vertical Well (Cored-Rock)</a:t>
              </a:r>
            </a:p>
            <a:p>
              <a:pPr algn="ctr"/>
              <a:r>
                <a:rPr lang="en-US" sz="1400" b="1" dirty="0">
                  <a:solidFill>
                    <a:schemeClr val="tx1"/>
                  </a:solidFill>
                  <a:latin typeface="Cambria" panose="02040503050406030204" pitchFamily="18" charset="0"/>
                  <a:ea typeface="Cambria" panose="02040503050406030204" pitchFamily="18" charset="0"/>
                </a:rPr>
                <a:t>Horizontal Well (Rock-Cuttings)</a:t>
              </a:r>
            </a:p>
          </p:txBody>
        </p:sp>
        <p:sp>
          <p:nvSpPr>
            <p:cNvPr id="7" name="Rectangle: Rounded Corners 6">
              <a:extLst>
                <a:ext uri="{FF2B5EF4-FFF2-40B4-BE49-F238E27FC236}">
                  <a16:creationId xmlns:a16="http://schemas.microsoft.com/office/drawing/2014/main" id="{1585860B-98FC-0734-A5CA-E835CCF86E98}"/>
                </a:ext>
              </a:extLst>
            </p:cNvPr>
            <p:cNvSpPr/>
            <p:nvPr/>
          </p:nvSpPr>
          <p:spPr>
            <a:xfrm>
              <a:off x="870560" y="3331781"/>
              <a:ext cx="2954295" cy="97912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400" b="1" dirty="0">
                  <a:solidFill>
                    <a:srgbClr val="002060"/>
                  </a:solidFill>
                  <a:latin typeface="Cambria" panose="02040503050406030204" pitchFamily="18" charset="0"/>
                  <a:ea typeface="Cambria" panose="02040503050406030204" pitchFamily="18" charset="0"/>
                </a:rPr>
                <a:t>Main Fluid: </a:t>
              </a:r>
              <a:r>
                <a:rPr lang="en-US" sz="1400" b="1" dirty="0">
                  <a:solidFill>
                    <a:schemeClr val="tx1"/>
                  </a:solidFill>
                  <a:latin typeface="Cambria" panose="02040503050406030204" pitchFamily="18" charset="0"/>
                  <a:ea typeface="Cambria" panose="02040503050406030204" pitchFamily="18" charset="0"/>
                </a:rPr>
                <a:t>Field Fracturing </a:t>
              </a:r>
            </a:p>
            <a:p>
              <a:pPr algn="ctr"/>
              <a:endParaRPr lang="en-US" sz="1400" b="1" dirty="0">
                <a:solidFill>
                  <a:srgbClr val="002060"/>
                </a:solidFill>
                <a:latin typeface="Cambria" panose="02040503050406030204" pitchFamily="18" charset="0"/>
                <a:ea typeface="Cambria" panose="02040503050406030204" pitchFamily="18" charset="0"/>
              </a:endParaRPr>
            </a:p>
            <a:p>
              <a:pPr algn="ctr"/>
              <a:r>
                <a:rPr lang="en-US" sz="1400" b="1" dirty="0">
                  <a:solidFill>
                    <a:srgbClr val="002060"/>
                  </a:solidFill>
                  <a:latin typeface="Cambria" panose="02040503050406030204" pitchFamily="18" charset="0"/>
                  <a:ea typeface="Cambria" panose="02040503050406030204" pitchFamily="18" charset="0"/>
                </a:rPr>
                <a:t>Control:</a:t>
              </a:r>
              <a:r>
                <a:rPr lang="en-US" sz="1400" b="1" dirty="0">
                  <a:solidFill>
                    <a:schemeClr val="tx1"/>
                  </a:solidFill>
                  <a:latin typeface="Cambria" panose="02040503050406030204" pitchFamily="18" charset="0"/>
                  <a:ea typeface="Cambria" panose="02040503050406030204" pitchFamily="18" charset="0"/>
                </a:rPr>
                <a:t> Deionized Water</a:t>
              </a:r>
            </a:p>
            <a:p>
              <a:pPr algn="ctr"/>
              <a:endParaRPr lang="en-US" sz="1200" b="1" dirty="0">
                <a:solidFill>
                  <a:schemeClr val="accent1">
                    <a:lumMod val="75000"/>
                  </a:schemeClr>
                </a:solidFill>
                <a:latin typeface="Cambria" panose="02040503050406030204" pitchFamily="18" charset="0"/>
                <a:ea typeface="Cambria" panose="02040503050406030204" pitchFamily="18" charset="0"/>
              </a:endParaRPr>
            </a:p>
          </p:txBody>
        </p:sp>
        <p:sp>
          <p:nvSpPr>
            <p:cNvPr id="8" name="Rectangle: Rounded Corners 7">
              <a:extLst>
                <a:ext uri="{FF2B5EF4-FFF2-40B4-BE49-F238E27FC236}">
                  <a16:creationId xmlns:a16="http://schemas.microsoft.com/office/drawing/2014/main" id="{DD35538D-8E6C-549C-4592-EA4FABFB38E1}"/>
                </a:ext>
              </a:extLst>
            </p:cNvPr>
            <p:cNvSpPr/>
            <p:nvPr/>
          </p:nvSpPr>
          <p:spPr>
            <a:xfrm>
              <a:off x="954906" y="5171771"/>
              <a:ext cx="2954295" cy="106656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200" b="1" dirty="0">
                  <a:solidFill>
                    <a:schemeClr val="tx1"/>
                  </a:solidFill>
                  <a:latin typeface="Cambria" panose="02040503050406030204" pitchFamily="18" charset="0"/>
                  <a:ea typeface="Cambria" panose="02040503050406030204" pitchFamily="18" charset="0"/>
                </a:rPr>
                <a:t>Conditions: 95</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C (203</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F), 14.7psi</a:t>
              </a:r>
            </a:p>
            <a:p>
              <a:pPr algn="ctr"/>
              <a:r>
                <a:rPr lang="en-US" sz="1200" b="1" dirty="0">
                  <a:solidFill>
                    <a:schemeClr val="tx1"/>
                  </a:solidFill>
                  <a:latin typeface="Cambria" panose="02040503050406030204" pitchFamily="18" charset="0"/>
                  <a:ea typeface="Cambria" panose="02040503050406030204" pitchFamily="18" charset="0"/>
                </a:rPr>
                <a:t>Liquid to powder ratio (150mL:1g)  Average Particle Size =30µm</a:t>
              </a:r>
            </a:p>
            <a:p>
              <a:pPr algn="ctr"/>
              <a:r>
                <a:rPr lang="en-US" sz="1200" b="1" dirty="0">
                  <a:solidFill>
                    <a:schemeClr val="tx1"/>
                  </a:solidFill>
                  <a:latin typeface="Cambria" panose="02040503050406030204" pitchFamily="18" charset="0"/>
                  <a:ea typeface="Cambria" panose="02040503050406030204" pitchFamily="18" charset="0"/>
                </a:rPr>
                <a:t>Sampling Days: 0, 7 and 30 days</a:t>
              </a:r>
            </a:p>
            <a:p>
              <a:pPr algn="ctr"/>
              <a:endParaRPr lang="en-US" sz="1200" b="1" dirty="0">
                <a:solidFill>
                  <a:schemeClr val="tx1"/>
                </a:solidFill>
                <a:latin typeface="Cambria" panose="02040503050406030204" pitchFamily="18" charset="0"/>
                <a:ea typeface="Cambria" panose="02040503050406030204" pitchFamily="18" charset="0"/>
              </a:endParaRPr>
            </a:p>
          </p:txBody>
        </p:sp>
      </p:grpSp>
      <p:sp>
        <p:nvSpPr>
          <p:cNvPr id="99" name="TextBox 98">
            <a:extLst>
              <a:ext uri="{FF2B5EF4-FFF2-40B4-BE49-F238E27FC236}">
                <a16:creationId xmlns:a16="http://schemas.microsoft.com/office/drawing/2014/main" id="{C67E6A5C-6BC4-6474-DB65-8B24BE20EF0E}"/>
              </a:ext>
            </a:extLst>
          </p:cNvPr>
          <p:cNvSpPr txBox="1"/>
          <p:nvPr/>
        </p:nvSpPr>
        <p:spPr>
          <a:xfrm>
            <a:off x="324155" y="6002516"/>
            <a:ext cx="11514088" cy="307777"/>
          </a:xfrm>
          <a:prstGeom prst="rect">
            <a:avLst/>
          </a:prstGeom>
          <a:noFill/>
        </p:spPr>
        <p:txBody>
          <a:bodyPr wrap="square" rtlCol="0">
            <a:spAutoFit/>
          </a:bodyPr>
          <a:lstStyle/>
          <a:p>
            <a:pPr algn="ctr"/>
            <a:r>
              <a:rPr lang="en-US" sz="1400" b="1" dirty="0">
                <a:solidFill>
                  <a:schemeClr val="accent2">
                    <a:lumMod val="50000"/>
                  </a:schemeClr>
                </a:solidFill>
                <a:latin typeface="Georgia" panose="02040502050405020303" pitchFamily="18" charset="0"/>
              </a:rPr>
              <a:t>Flow chart of materials and methodology used in experiment, data acquisition and interpretation</a:t>
            </a:r>
          </a:p>
        </p:txBody>
      </p:sp>
      <p:sp>
        <p:nvSpPr>
          <p:cNvPr id="2" name="Plus Sign 1">
            <a:extLst>
              <a:ext uri="{FF2B5EF4-FFF2-40B4-BE49-F238E27FC236}">
                <a16:creationId xmlns:a16="http://schemas.microsoft.com/office/drawing/2014/main" id="{16CD4DB4-7AC0-3F78-22F7-92E91C257029}"/>
              </a:ext>
            </a:extLst>
          </p:cNvPr>
          <p:cNvSpPr/>
          <p:nvPr/>
        </p:nvSpPr>
        <p:spPr>
          <a:xfrm>
            <a:off x="9894956" y="3354212"/>
            <a:ext cx="154828" cy="14662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15" name="TextBox 14">
            <a:extLst>
              <a:ext uri="{FF2B5EF4-FFF2-40B4-BE49-F238E27FC236}">
                <a16:creationId xmlns:a16="http://schemas.microsoft.com/office/drawing/2014/main" id="{C1338941-30EB-9ACE-5810-00A2C7B5BFE8}"/>
              </a:ext>
            </a:extLst>
          </p:cNvPr>
          <p:cNvSpPr txBox="1"/>
          <p:nvPr/>
        </p:nvSpPr>
        <p:spPr>
          <a:xfrm>
            <a:off x="8796106" y="3617014"/>
            <a:ext cx="2372188" cy="400110"/>
          </a:xfrm>
          <a:prstGeom prst="rect">
            <a:avLst/>
          </a:prstGeom>
          <a:solidFill>
            <a:schemeClr val="accent2">
              <a:lumMod val="40000"/>
              <a:lumOff val="60000"/>
            </a:schemeClr>
          </a:solidFill>
        </p:spPr>
        <p:txBody>
          <a:bodyPr wrap="square" rtlCol="0">
            <a:spAutoFit/>
          </a:bodyPr>
          <a:lstStyle/>
          <a:p>
            <a:pPr algn="ctr"/>
            <a:r>
              <a:rPr lang="en-US" sz="2000" b="1" dirty="0">
                <a:latin typeface="Cambria" panose="02040503050406030204" pitchFamily="18" charset="0"/>
                <a:ea typeface="Cambria" panose="02040503050406030204" pitchFamily="18" charset="0"/>
              </a:rPr>
              <a:t>Simulation</a:t>
            </a:r>
          </a:p>
        </p:txBody>
      </p:sp>
      <p:sp>
        <p:nvSpPr>
          <p:cNvPr id="16" name="TextBox 15">
            <a:extLst>
              <a:ext uri="{FF2B5EF4-FFF2-40B4-BE49-F238E27FC236}">
                <a16:creationId xmlns:a16="http://schemas.microsoft.com/office/drawing/2014/main" id="{877C9A32-ACD8-E2CF-7E96-6E25E65FD7C7}"/>
              </a:ext>
            </a:extLst>
          </p:cNvPr>
          <p:cNvSpPr txBox="1"/>
          <p:nvPr/>
        </p:nvSpPr>
        <p:spPr>
          <a:xfrm>
            <a:off x="4947741" y="4899994"/>
            <a:ext cx="2745151" cy="707886"/>
          </a:xfrm>
          <a:prstGeom prst="rect">
            <a:avLst/>
          </a:prstGeom>
          <a:solidFill>
            <a:schemeClr val="bg1">
              <a:lumMod val="85000"/>
            </a:schemeClr>
          </a:solidFill>
        </p:spPr>
        <p:txBody>
          <a:bodyPr wrap="square" rtlCol="0">
            <a:spAutoFit/>
          </a:bodyPr>
          <a:lstStyle/>
          <a:p>
            <a:pPr algn="ctr"/>
            <a:r>
              <a:rPr lang="en-US" sz="2000" b="1" dirty="0">
                <a:latin typeface="Cambria" panose="02040503050406030204" pitchFamily="18" charset="0"/>
                <a:ea typeface="Cambria" panose="02040503050406030204" pitchFamily="18" charset="0"/>
              </a:rPr>
              <a:t>Experimental Modeling</a:t>
            </a:r>
          </a:p>
        </p:txBody>
      </p:sp>
    </p:spTree>
    <p:extLst>
      <p:ext uri="{BB962C8B-B14F-4D97-AF65-F5344CB8AC3E}">
        <p14:creationId xmlns:p14="http://schemas.microsoft.com/office/powerpoint/2010/main" val="4269751210"/>
      </p:ext>
    </p:extLst>
  </p:cSld>
  <p:clrMapOvr>
    <a:masterClrMapping/>
  </p:clrMapOvr>
  <mc:AlternateContent xmlns:mc="http://schemas.openxmlformats.org/markup-compatibility/2006" xmlns:p14="http://schemas.microsoft.com/office/powerpoint/2010/main">
    <mc:Choice Requires="p14">
      <p:transition spd="slow" p14:dur="2000" advTm="51011"/>
    </mc:Choice>
    <mc:Fallback xmlns="">
      <p:transition spd="slow" advTm="51011"/>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3AD7208-9496-244F-AB2F-10E81E14C576}"/>
              </a:ext>
            </a:extLst>
          </p:cNvPr>
          <p:cNvSpPr>
            <a:spLocks noGrp="1"/>
          </p:cNvSpPr>
          <p:nvPr>
            <p:ph type="body" sz="quarter" idx="11"/>
          </p:nvPr>
        </p:nvSpPr>
        <p:spPr>
          <a:xfrm>
            <a:off x="-1" y="2744185"/>
            <a:ext cx="2059737" cy="553241"/>
          </a:xfrm>
        </p:spPr>
        <p:txBody>
          <a:bodyPr>
            <a:normAutofit/>
          </a:bodyPr>
          <a:lstStyle/>
          <a:p>
            <a:r>
              <a:rPr lang="en-US" sz="1400" b="1" dirty="0">
                <a:effectLst/>
                <a:latin typeface="Georgia" panose="02040502050405020303" pitchFamily="18" charset="0"/>
                <a:ea typeface="Times New Roman" panose="02020603050405020304" pitchFamily="18" charset="0"/>
              </a:rPr>
              <a:t>Gabriel Awejori</a:t>
            </a:r>
            <a:r>
              <a:rPr lang="en-US" sz="1400" b="1" baseline="30000" dirty="0">
                <a:effectLst/>
                <a:latin typeface="Georgia" panose="02040502050405020303" pitchFamily="18" charset="0"/>
                <a:ea typeface="Times New Roman" panose="02020603050405020304" pitchFamily="18" charset="0"/>
              </a:rPr>
              <a:t>1</a:t>
            </a:r>
            <a:endParaRPr lang="en-US" sz="1400" dirty="0"/>
          </a:p>
        </p:txBody>
      </p:sp>
      <p:pic>
        <p:nvPicPr>
          <p:cNvPr id="18" name="Picture Placeholder 4">
            <a:extLst>
              <a:ext uri="{FF2B5EF4-FFF2-40B4-BE49-F238E27FC236}">
                <a16:creationId xmlns:a16="http://schemas.microsoft.com/office/drawing/2014/main" id="{51509EAC-6632-7879-F8FF-D2BB931CC633}"/>
              </a:ext>
            </a:extLst>
          </p:cNvPr>
          <p:cNvPicPr>
            <a:picLocks noGrp="1" noChangeAspect="1"/>
          </p:cNvPicPr>
          <p:nvPr>
            <p:ph type="pic" sz="quarter" idx="42"/>
          </p:nvPr>
        </p:nvPicPr>
        <p:blipFill>
          <a:blip r:embed="rId4"/>
          <a:srcRect l="735" r="735"/>
          <a:stretch>
            <a:fillRect/>
          </a:stretch>
        </p:blipFill>
        <p:spPr>
          <a:xfrm>
            <a:off x="10020350" y="1042309"/>
            <a:ext cx="2171649" cy="1674333"/>
          </a:xfrm>
          <a:prstGeom prst="rect">
            <a:avLst/>
          </a:prstGeom>
        </p:spPr>
      </p:pic>
      <p:pic>
        <p:nvPicPr>
          <p:cNvPr id="20" name="Picture Placeholder 19" descr="A person in a suit&#10;&#10;Description automatically generated with medium confidence">
            <a:extLst>
              <a:ext uri="{FF2B5EF4-FFF2-40B4-BE49-F238E27FC236}">
                <a16:creationId xmlns:a16="http://schemas.microsoft.com/office/drawing/2014/main" id="{0BCDB775-FA1C-D1AB-C174-D15C5E6DB3AC}"/>
              </a:ext>
            </a:extLst>
          </p:cNvPr>
          <p:cNvPicPr>
            <a:picLocks noGrp="1" noChangeAspect="1"/>
          </p:cNvPicPr>
          <p:nvPr>
            <p:ph type="pic" sz="quarter" idx="40"/>
          </p:nvPr>
        </p:nvPicPr>
        <p:blipFill>
          <a:blip r:embed="rId5" cstate="print">
            <a:extLst>
              <a:ext uri="{28A0092B-C50C-407E-A947-70E740481C1C}">
                <a14:useLocalDpi xmlns:a14="http://schemas.microsoft.com/office/drawing/2010/main" val="0"/>
              </a:ext>
            </a:extLst>
          </a:blip>
          <a:srcRect t="10365" b="10365"/>
          <a:stretch>
            <a:fillRect/>
          </a:stretch>
        </p:blipFill>
        <p:spPr bwMode="auto">
          <a:xfrm>
            <a:off x="4763" y="1092747"/>
            <a:ext cx="2059738" cy="1648779"/>
          </a:xfrm>
          <a:prstGeom prst="rect">
            <a:avLst/>
          </a:prstGeom>
          <a:noFill/>
          <a:ln>
            <a:noFill/>
          </a:ln>
        </p:spPr>
      </p:pic>
      <p:pic>
        <p:nvPicPr>
          <p:cNvPr id="1026" name="Picture 2" descr="Wenming Dong - Earth and Environmental Sciences Area">
            <a:extLst>
              <a:ext uri="{FF2B5EF4-FFF2-40B4-BE49-F238E27FC236}">
                <a16:creationId xmlns:a16="http://schemas.microsoft.com/office/drawing/2014/main" id="{5BE482F7-B047-AA01-CAF0-A6AD30DCF4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3507" y="1044162"/>
            <a:ext cx="1996870" cy="16973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icolas Spycher">
            <a:extLst>
              <a:ext uri="{FF2B5EF4-FFF2-40B4-BE49-F238E27FC236}">
                <a16:creationId xmlns:a16="http://schemas.microsoft.com/office/drawing/2014/main" id="{C892DBE9-23B8-2CFA-B565-D1A0D26CDB8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7478" y="1042309"/>
            <a:ext cx="1848961" cy="169921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AD30044-73FF-1CE3-061F-9D28765511E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65142" y="1044968"/>
            <a:ext cx="1943881" cy="169921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engyang XIONG | Research Assistant, the second year of three years for  Master degree | the Third year of Master degree | China University of  Petroleum - Beijing | CUPB | Institute">
            <a:extLst>
              <a:ext uri="{FF2B5EF4-FFF2-40B4-BE49-F238E27FC236}">
                <a16:creationId xmlns:a16="http://schemas.microsoft.com/office/drawing/2014/main" id="{B140442D-132A-8A01-AF31-B6CBBAE62F3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29182" y="1077996"/>
            <a:ext cx="1666189" cy="1666189"/>
          </a:xfrm>
          <a:prstGeom prst="rect">
            <a:avLst/>
          </a:prstGeom>
          <a:noFill/>
          <a:extLst>
            <a:ext uri="{909E8E84-426E-40DD-AFC4-6F175D3DCCD1}">
              <a14:hiddenFill xmlns:a14="http://schemas.microsoft.com/office/drawing/2010/main">
                <a:solidFill>
                  <a:srgbClr val="FFFFFF"/>
                </a:solidFill>
              </a14:hiddenFill>
            </a:ext>
          </a:extLst>
        </p:spPr>
      </p:pic>
      <p:sp>
        <p:nvSpPr>
          <p:cNvPr id="30" name="Text Placeholder 9">
            <a:extLst>
              <a:ext uri="{FF2B5EF4-FFF2-40B4-BE49-F238E27FC236}">
                <a16:creationId xmlns:a16="http://schemas.microsoft.com/office/drawing/2014/main" id="{CA4DF9A8-ECD0-5A01-F85E-7DAF20394D01}"/>
              </a:ext>
            </a:extLst>
          </p:cNvPr>
          <p:cNvSpPr txBox="1">
            <a:spLocks/>
          </p:cNvSpPr>
          <p:nvPr/>
        </p:nvSpPr>
        <p:spPr>
          <a:xfrm>
            <a:off x="2150071" y="2744185"/>
            <a:ext cx="1858311"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Wenming Dong</a:t>
            </a:r>
            <a:r>
              <a:rPr lang="en-US" sz="1400" b="1" baseline="30000" dirty="0">
                <a:effectLst/>
                <a:latin typeface="Georgia" panose="02040502050405020303" pitchFamily="18" charset="0"/>
                <a:ea typeface="Times New Roman" panose="02020603050405020304" pitchFamily="18" charset="0"/>
              </a:rPr>
              <a:t>2</a:t>
            </a:r>
            <a:endParaRPr lang="en-US" sz="1400" dirty="0"/>
          </a:p>
        </p:txBody>
      </p:sp>
      <p:sp>
        <p:nvSpPr>
          <p:cNvPr id="31" name="Text Placeholder 9">
            <a:extLst>
              <a:ext uri="{FF2B5EF4-FFF2-40B4-BE49-F238E27FC236}">
                <a16:creationId xmlns:a16="http://schemas.microsoft.com/office/drawing/2014/main" id="{5FE0D5C4-6151-D30B-FC8D-3F7A6360606B}"/>
              </a:ext>
            </a:extLst>
          </p:cNvPr>
          <p:cNvSpPr txBox="1">
            <a:spLocks/>
          </p:cNvSpPr>
          <p:nvPr/>
        </p:nvSpPr>
        <p:spPr>
          <a:xfrm>
            <a:off x="4129167" y="2758935"/>
            <a:ext cx="1858311"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Christine Doughty</a:t>
            </a:r>
            <a:r>
              <a:rPr lang="en-US" sz="1400" b="1" baseline="30000" dirty="0">
                <a:effectLst/>
                <a:latin typeface="Georgia" panose="02040502050405020303" pitchFamily="18" charset="0"/>
                <a:ea typeface="Times New Roman" panose="02020603050405020304" pitchFamily="18" charset="0"/>
              </a:rPr>
              <a:t>2</a:t>
            </a:r>
            <a:endParaRPr lang="en-US" sz="1400" dirty="0"/>
          </a:p>
        </p:txBody>
      </p:sp>
      <p:sp>
        <p:nvSpPr>
          <p:cNvPr id="32" name="Text Placeholder 9">
            <a:extLst>
              <a:ext uri="{FF2B5EF4-FFF2-40B4-BE49-F238E27FC236}">
                <a16:creationId xmlns:a16="http://schemas.microsoft.com/office/drawing/2014/main" id="{589E142D-15FB-D362-170F-51F95530279E}"/>
              </a:ext>
            </a:extLst>
          </p:cNvPr>
          <p:cNvSpPr txBox="1">
            <a:spLocks/>
          </p:cNvSpPr>
          <p:nvPr/>
        </p:nvSpPr>
        <p:spPr>
          <a:xfrm>
            <a:off x="5982026" y="2745694"/>
            <a:ext cx="1858311"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Nicolas Spycher</a:t>
            </a:r>
            <a:r>
              <a:rPr lang="en-US" sz="1400" b="1" baseline="30000" dirty="0">
                <a:effectLst/>
                <a:latin typeface="Georgia" panose="02040502050405020303" pitchFamily="18" charset="0"/>
                <a:ea typeface="Times New Roman" panose="02020603050405020304" pitchFamily="18" charset="0"/>
              </a:rPr>
              <a:t>2</a:t>
            </a:r>
            <a:endParaRPr lang="en-US" sz="1400" dirty="0"/>
          </a:p>
        </p:txBody>
      </p:sp>
      <p:sp>
        <p:nvSpPr>
          <p:cNvPr id="33" name="Text Placeholder 9">
            <a:extLst>
              <a:ext uri="{FF2B5EF4-FFF2-40B4-BE49-F238E27FC236}">
                <a16:creationId xmlns:a16="http://schemas.microsoft.com/office/drawing/2014/main" id="{84EF6139-5BEA-EFE7-F38F-744BD064F362}"/>
              </a:ext>
            </a:extLst>
          </p:cNvPr>
          <p:cNvSpPr txBox="1">
            <a:spLocks/>
          </p:cNvSpPr>
          <p:nvPr/>
        </p:nvSpPr>
        <p:spPr>
          <a:xfrm>
            <a:off x="7982667" y="2787072"/>
            <a:ext cx="2037684"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Fengyang Xiong</a:t>
            </a:r>
            <a:r>
              <a:rPr lang="en-US" sz="1400" b="1" baseline="30000" dirty="0">
                <a:effectLst/>
                <a:latin typeface="Georgia" panose="02040502050405020303" pitchFamily="18" charset="0"/>
                <a:ea typeface="Times New Roman" panose="02020603050405020304" pitchFamily="18" charset="0"/>
              </a:rPr>
              <a:t>1</a:t>
            </a:r>
            <a:endParaRPr lang="en-US" sz="1400" dirty="0"/>
          </a:p>
        </p:txBody>
      </p:sp>
      <p:sp>
        <p:nvSpPr>
          <p:cNvPr id="34" name="Text Placeholder 9">
            <a:extLst>
              <a:ext uri="{FF2B5EF4-FFF2-40B4-BE49-F238E27FC236}">
                <a16:creationId xmlns:a16="http://schemas.microsoft.com/office/drawing/2014/main" id="{4EBF53A1-D474-13FF-3264-C3409BD12FCA}"/>
              </a:ext>
            </a:extLst>
          </p:cNvPr>
          <p:cNvSpPr txBox="1">
            <a:spLocks/>
          </p:cNvSpPr>
          <p:nvPr/>
        </p:nvSpPr>
        <p:spPr>
          <a:xfrm>
            <a:off x="10020351" y="2787072"/>
            <a:ext cx="2037684" cy="553241"/>
          </a:xfrm>
          <a:prstGeom prst="rect">
            <a:avLst/>
          </a:prstGeom>
        </p:spPr>
        <p:txBody>
          <a:bodyPr anchor="b">
            <a:normAutofit/>
          </a:bodyPr>
          <a:lstStyle>
            <a:lvl1pPr marL="0" indent="0" algn="ctr" defTabSz="609585" rtl="0" eaLnBrk="1" latinLnBrk="0" hangingPunct="1">
              <a:spcBef>
                <a:spcPct val="20000"/>
              </a:spcBef>
              <a:spcAft>
                <a:spcPts val="0"/>
              </a:spcAft>
              <a:buFont typeface="Arial"/>
              <a:buNone/>
              <a:defRPr sz="2400" b="1" i="0" kern="1200" cap="all" baseline="0">
                <a:solidFill>
                  <a:srgbClr val="0BA5A6"/>
                </a:solidFill>
                <a:latin typeface="Montserrat" pitchFamily="2" charset="77"/>
                <a:ea typeface="+mn-ea"/>
                <a:cs typeface="Montserrat" pitchFamily="2" charset="77"/>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1400" b="1" dirty="0">
                <a:effectLst/>
                <a:latin typeface="Georgia" panose="02040502050405020303" pitchFamily="18" charset="0"/>
                <a:ea typeface="Times New Roman" panose="02020603050405020304" pitchFamily="18" charset="0"/>
              </a:rPr>
              <a:t>Mileva Radonjic</a:t>
            </a:r>
            <a:r>
              <a:rPr lang="en-US" sz="1400" b="1" baseline="30000" dirty="0">
                <a:effectLst/>
                <a:latin typeface="Georgia" panose="02040502050405020303" pitchFamily="18" charset="0"/>
                <a:ea typeface="Times New Roman" panose="02020603050405020304" pitchFamily="18" charset="0"/>
              </a:rPr>
              <a:t>1,3</a:t>
            </a:r>
            <a:endParaRPr lang="en-US" sz="1400" dirty="0"/>
          </a:p>
        </p:txBody>
      </p:sp>
      <p:sp>
        <p:nvSpPr>
          <p:cNvPr id="44" name="TextBox 43">
            <a:extLst>
              <a:ext uri="{FF2B5EF4-FFF2-40B4-BE49-F238E27FC236}">
                <a16:creationId xmlns:a16="http://schemas.microsoft.com/office/drawing/2014/main" id="{E0000928-728F-D661-F8B7-D6F95B6774A3}"/>
              </a:ext>
            </a:extLst>
          </p:cNvPr>
          <p:cNvSpPr txBox="1"/>
          <p:nvPr/>
        </p:nvSpPr>
        <p:spPr>
          <a:xfrm>
            <a:off x="136478" y="3517688"/>
            <a:ext cx="11921557" cy="1703864"/>
          </a:xfrm>
          <a:prstGeom prst="rect">
            <a:avLst/>
          </a:prstGeom>
          <a:noFill/>
        </p:spPr>
        <p:txBody>
          <a:bodyPr wrap="square">
            <a:spAutoFit/>
          </a:bodyPr>
          <a:lstStyle/>
          <a:p>
            <a:pPr algn="ctr">
              <a:lnSpc>
                <a:spcPct val="150000"/>
              </a:lnSpc>
            </a:pPr>
            <a:r>
              <a:rPr lang="en-US" baseline="30000" dirty="0">
                <a:solidFill>
                  <a:srgbClr val="244C5A"/>
                </a:solidFill>
                <a:latin typeface="Georgia" panose="02040502050405020303" pitchFamily="18" charset="0"/>
                <a:cs typeface="Times New Roman" panose="02020603050405020304" pitchFamily="18" charset="0"/>
              </a:rPr>
              <a:t>1</a:t>
            </a:r>
            <a:r>
              <a:rPr lang="en-US" dirty="0">
                <a:solidFill>
                  <a:srgbClr val="244C5A"/>
                </a:solidFill>
                <a:latin typeface="Georgia" panose="02040502050405020303" pitchFamily="18" charset="0"/>
                <a:cs typeface="Times New Roman" panose="02020603050405020304" pitchFamily="18" charset="0"/>
              </a:rPr>
              <a:t> Barrier Materials and Geomimicry Lab, School of Chemical Engineering, Oklahoma State University, Stillwater, OK 74978, USA</a:t>
            </a:r>
          </a:p>
          <a:p>
            <a:pPr algn="ctr">
              <a:lnSpc>
                <a:spcPct val="150000"/>
              </a:lnSpc>
            </a:pPr>
            <a:r>
              <a:rPr lang="en-US" baseline="30000" dirty="0">
                <a:solidFill>
                  <a:srgbClr val="244C5A"/>
                </a:solidFill>
                <a:effectLst/>
                <a:latin typeface="Georgia" panose="02040502050405020303" pitchFamily="18" charset="0"/>
                <a:ea typeface="Times New Roman" panose="02020603050405020304" pitchFamily="18" charset="0"/>
              </a:rPr>
              <a:t>2</a:t>
            </a:r>
            <a:r>
              <a:rPr lang="en-US" dirty="0">
                <a:solidFill>
                  <a:srgbClr val="244C5A"/>
                </a:solidFill>
                <a:effectLst/>
                <a:latin typeface="Georgia" panose="02040502050405020303" pitchFamily="18" charset="0"/>
                <a:ea typeface="Times New Roman" panose="02020603050405020304" pitchFamily="18" charset="0"/>
              </a:rPr>
              <a:t>Energy Geosciences Division, Lawrence Berkeley National Laboratory, 1 Cyclotron Road, Berkeley, CA 94720, USA</a:t>
            </a:r>
          </a:p>
          <a:p>
            <a:pPr algn="ctr">
              <a:lnSpc>
                <a:spcPct val="150000"/>
              </a:lnSpc>
            </a:pPr>
            <a:r>
              <a:rPr lang="en-US" baseline="30000" dirty="0">
                <a:solidFill>
                  <a:srgbClr val="244C5A"/>
                </a:solidFill>
                <a:effectLst/>
                <a:latin typeface="Georgia" panose="02040502050405020303" pitchFamily="18" charset="0"/>
                <a:ea typeface="Times New Roman" panose="02020603050405020304" pitchFamily="18" charset="0"/>
              </a:rPr>
              <a:t>3</a:t>
            </a:r>
            <a:r>
              <a:rPr lang="en-US" dirty="0">
                <a:solidFill>
                  <a:srgbClr val="244C5A"/>
                </a:solidFill>
                <a:effectLst/>
                <a:latin typeface="Georgia" panose="02040502050405020303" pitchFamily="18" charset="0"/>
                <a:ea typeface="Times New Roman" panose="02020603050405020304" pitchFamily="18" charset="0"/>
              </a:rPr>
              <a:t>Boone Pickens School of Geology, Oklahoma State University, Stillwater, OK 74078, USA</a:t>
            </a:r>
          </a:p>
        </p:txBody>
      </p:sp>
      <p:pic>
        <p:nvPicPr>
          <p:cNvPr id="1034" name="Picture 10" descr="Lawrence Berkeley National Laboratory Logo | U.S. Geological Survey">
            <a:extLst>
              <a:ext uri="{FF2B5EF4-FFF2-40B4-BE49-F238E27FC236}">
                <a16:creationId xmlns:a16="http://schemas.microsoft.com/office/drawing/2014/main" id="{E7A81F8C-797E-E4B3-4993-DA15A67C222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50071" y="5361672"/>
            <a:ext cx="1525500" cy="1525500"/>
          </a:xfrm>
          <a:prstGeom prst="rect">
            <a:avLst/>
          </a:prstGeom>
          <a:noFill/>
          <a:extLst>
            <a:ext uri="{909E8E84-426E-40DD-AFC4-6F175D3DCCD1}">
              <a14:hiddenFill xmlns:a14="http://schemas.microsoft.com/office/drawing/2010/main">
                <a:solidFill>
                  <a:srgbClr val="FFFFFF"/>
                </a:solidFill>
              </a14:hiddenFill>
            </a:ext>
          </a:extLst>
        </p:spPr>
      </p:pic>
      <p:pic>
        <p:nvPicPr>
          <p:cNvPr id="51" name="Content Placeholder 5">
            <a:extLst>
              <a:ext uri="{FF2B5EF4-FFF2-40B4-BE49-F238E27FC236}">
                <a16:creationId xmlns:a16="http://schemas.microsoft.com/office/drawing/2014/main" id="{87AA66D1-AC99-B788-79C4-370E4493437A}"/>
              </a:ext>
            </a:extLst>
          </p:cNvPr>
          <p:cNvPicPr>
            <a:picLocks noChangeAspect="1"/>
          </p:cNvPicPr>
          <p:nvPr/>
        </p:nvPicPr>
        <p:blipFill>
          <a:blip r:embed="rId11"/>
          <a:stretch>
            <a:fillRect/>
          </a:stretch>
        </p:blipFill>
        <p:spPr>
          <a:xfrm>
            <a:off x="253680" y="5398927"/>
            <a:ext cx="1408298" cy="1420491"/>
          </a:xfrm>
          <a:prstGeom prst="rect">
            <a:avLst/>
          </a:prstGeom>
        </p:spPr>
      </p:pic>
      <p:pic>
        <p:nvPicPr>
          <p:cNvPr id="21" name="Audio 20">
            <a:hlinkClick r:id="" action="ppaction://media"/>
            <a:extLst>
              <a:ext uri="{FF2B5EF4-FFF2-40B4-BE49-F238E27FC236}">
                <a16:creationId xmlns:a16="http://schemas.microsoft.com/office/drawing/2014/main" id="{88F69F26-6C7A-571F-6203-B700A920D3AD}"/>
              </a:ext>
            </a:extLst>
          </p:cNvPr>
          <p:cNvPicPr>
            <a:picLocks noChangeAspect="1"/>
          </p:cNvPicPr>
          <p:nvPr>
            <a:audioFile r:link="rId2"/>
            <p:extLst>
              <p:ext uri="{DAA4B4D4-6D71-4841-9C94-3DE7FCFB9230}">
                <p14:media xmlns:p14="http://schemas.microsoft.com/office/powerpoint/2010/main" r:embed="rId1"/>
              </p:ext>
            </p:extLst>
          </p:nvPr>
        </p:nvPicPr>
        <p:blipFill>
          <a:blip r:embed="rId12"/>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447498402"/>
      </p:ext>
    </p:extLst>
  </p:cSld>
  <p:clrMapOvr>
    <a:masterClrMapping/>
  </p:clrMapOvr>
  <mc:AlternateContent xmlns:mc="http://schemas.openxmlformats.org/markup-compatibility/2006" xmlns:p14="http://schemas.microsoft.com/office/powerpoint/2010/main">
    <mc:Choice Requires="p14">
      <p:transition spd="slow" p14:dur="2000" advTm="18652"/>
    </mc:Choice>
    <mc:Fallback xmlns="">
      <p:transition spd="slow" advTm="186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4093" y="275144"/>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PRESENTATION OUTLINE</a:t>
            </a:r>
          </a:p>
        </p:txBody>
      </p:sp>
      <p:sp>
        <p:nvSpPr>
          <p:cNvPr id="3" name="Content Placeholder 2"/>
          <p:cNvSpPr>
            <a:spLocks noGrp="1"/>
          </p:cNvSpPr>
          <p:nvPr>
            <p:ph idx="1"/>
          </p:nvPr>
        </p:nvSpPr>
        <p:spPr>
          <a:xfrm>
            <a:off x="1018247" y="1003720"/>
            <a:ext cx="6226479" cy="5386192"/>
          </a:xfrm>
        </p:spPr>
        <p:txBody>
          <a:bodyPr>
            <a:noAutofit/>
          </a:bodyPr>
          <a:lstStyle/>
          <a:p>
            <a:pPr>
              <a:lnSpc>
                <a:spcPct val="10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Introduction</a:t>
            </a:r>
          </a:p>
          <a:p>
            <a:pPr>
              <a:lnSpc>
                <a:spcPct val="25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Objectives</a:t>
            </a:r>
          </a:p>
          <a:p>
            <a:pPr>
              <a:lnSpc>
                <a:spcPct val="25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Materials &amp; Methodology</a:t>
            </a:r>
          </a:p>
          <a:p>
            <a:pPr>
              <a:lnSpc>
                <a:spcPct val="25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Results and Discussions</a:t>
            </a:r>
          </a:p>
          <a:p>
            <a:pPr>
              <a:lnSpc>
                <a:spcPct val="250000"/>
              </a:lnSpc>
              <a:buFont typeface="Wingdings" panose="05000000000000000000" pitchFamily="2" charset="2"/>
              <a:buChar char="q"/>
            </a:pPr>
            <a:r>
              <a:rPr lang="en-US" sz="2400" dirty="0">
                <a:latin typeface="Georgia" panose="02040502050405020303" pitchFamily="18" charset="0"/>
                <a:cs typeface="Times New Roman" panose="02020603050405020304" pitchFamily="18" charset="0"/>
              </a:rPr>
              <a:t> Conclusions</a:t>
            </a:r>
          </a:p>
          <a:p>
            <a:pPr>
              <a:lnSpc>
                <a:spcPct val="250000"/>
              </a:lnSpc>
              <a:buFont typeface="Wingdings" panose="05000000000000000000" pitchFamily="2" charset="2"/>
              <a:buChar char="q"/>
            </a:pPr>
            <a:endParaRPr lang="en-US" sz="2400" dirty="0">
              <a:latin typeface="Georgia" panose="02040502050405020303" pitchFamily="18" charset="0"/>
              <a:cs typeface="Times New Roman" panose="02020603050405020304" pitchFamily="18" charset="0"/>
            </a:endParaRPr>
          </a:p>
        </p:txBody>
      </p:sp>
      <p:sp>
        <p:nvSpPr>
          <p:cNvPr id="7" name="Text Box 28"/>
          <p:cNvSpPr txBox="1"/>
          <p:nvPr/>
        </p:nvSpPr>
        <p:spPr>
          <a:xfrm>
            <a:off x="5738461" y="5426397"/>
            <a:ext cx="5792572" cy="559446"/>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noAutofit/>
          </a:bodyPr>
          <a:lstStyle/>
          <a:p>
            <a:pPr algn="just">
              <a:spcAft>
                <a:spcPts val="1000"/>
              </a:spcAft>
            </a:pPr>
            <a:r>
              <a:rPr lang="en-US" sz="1600" dirty="0">
                <a:solidFill>
                  <a:srgbClr val="002060"/>
                </a:solidFill>
                <a:latin typeface="Georgia" panose="02040502050405020303" pitchFamily="18" charset="0"/>
                <a:ea typeface="Times New Roman" panose="02020603050405020304" pitchFamily="18" charset="0"/>
              </a:rPr>
              <a:t>Fig. 1: </a:t>
            </a:r>
            <a:r>
              <a:rPr lang="en-US" sz="1600" dirty="0">
                <a:solidFill>
                  <a:srgbClr val="002060"/>
                </a:solidFill>
                <a:latin typeface="Georgia" panose="02040502050405020303" pitchFamily="18" charset="0"/>
              </a:rPr>
              <a:t>SEM micrograph of rock-powder showing rock grains and minerals. (Ill-</a:t>
            </a:r>
            <a:r>
              <a:rPr lang="en-US" sz="1600" dirty="0" err="1">
                <a:solidFill>
                  <a:srgbClr val="002060"/>
                </a:solidFill>
                <a:latin typeface="Georgia" panose="02040502050405020303" pitchFamily="18" charset="0"/>
              </a:rPr>
              <a:t>Illite</a:t>
            </a:r>
            <a:r>
              <a:rPr lang="en-US" sz="1600" dirty="0">
                <a:solidFill>
                  <a:srgbClr val="002060"/>
                </a:solidFill>
                <a:latin typeface="Georgia" panose="02040502050405020303" pitchFamily="18" charset="0"/>
              </a:rPr>
              <a:t>, Qtz- Quartz, Cal – Calcite).</a:t>
            </a:r>
          </a:p>
          <a:p>
            <a:pPr algn="just">
              <a:spcAft>
                <a:spcPts val="1000"/>
              </a:spcAft>
            </a:pPr>
            <a:endParaRPr lang="en-US" sz="1600" i="1" dirty="0">
              <a:solidFill>
                <a:schemeClr val="accent2">
                  <a:lumMod val="75000"/>
                </a:schemeClr>
              </a:solidFill>
              <a:latin typeface="Georgia" panose="02040502050405020303" pitchFamily="18" charset="0"/>
              <a:ea typeface="Times New Roman" panose="02020603050405020304" pitchFamily="18" charset="0"/>
            </a:endParaRPr>
          </a:p>
          <a:p>
            <a:pPr>
              <a:spcAft>
                <a:spcPts val="1000"/>
              </a:spcAft>
            </a:pPr>
            <a:r>
              <a:rPr lang="en-US" sz="1600" i="1" dirty="0">
                <a:solidFill>
                  <a:srgbClr val="222222"/>
                </a:solidFill>
                <a:latin typeface="Georgia" panose="02040502050405020303" pitchFamily="18" charset="0"/>
                <a:ea typeface="Times New Roman" panose="02020603050405020304" pitchFamily="18" charset="0"/>
              </a:rPr>
              <a:t> </a:t>
            </a:r>
            <a:endParaRPr lang="en-US" sz="1050" i="1" dirty="0">
              <a:solidFill>
                <a:srgbClr val="44546A"/>
              </a:solidFill>
              <a:latin typeface="Georgia" panose="02040502050405020303" pitchFamily="18" charset="0"/>
              <a:ea typeface="Times New Roman" panose="02020603050405020304" pitchFamily="18" charset="0"/>
            </a:endParaRPr>
          </a:p>
        </p:txBody>
      </p:sp>
      <p:sp>
        <p:nvSpPr>
          <p:cNvPr id="8" name="Slide Number Placeholder 7"/>
          <p:cNvSpPr>
            <a:spLocks noGrp="1"/>
          </p:cNvSpPr>
          <p:nvPr>
            <p:ph type="sldNum" sz="quarter" idx="12"/>
          </p:nvPr>
        </p:nvSpPr>
        <p:spPr>
          <a:xfrm>
            <a:off x="10634596" y="6356350"/>
            <a:ext cx="719203" cy="365125"/>
          </a:xfrm>
        </p:spPr>
        <p:txBody>
          <a:bodyPr/>
          <a:lstStyle/>
          <a:p>
            <a:fld id="{3E6760D5-C8F1-4153-B235-003BFAD3B575}" type="slidenum">
              <a:rPr lang="en-US" smtClean="0">
                <a:solidFill>
                  <a:prstClr val="black">
                    <a:tint val="75000"/>
                  </a:prstClr>
                </a:solidFill>
              </a:rPr>
              <a:pPr/>
              <a:t>3</a:t>
            </a:fld>
            <a:endParaRPr lang="en-US" dirty="0">
              <a:solidFill>
                <a:prstClr val="black">
                  <a:tint val="75000"/>
                </a:prstClr>
              </a:solidFill>
            </a:endParaRPr>
          </a:p>
        </p:txBody>
      </p:sp>
      <p:pic>
        <p:nvPicPr>
          <p:cNvPr id="13" name="Picture 12" descr="Close-up of a pile of dirt&#10;&#10;Description automatically generated">
            <a:extLst>
              <a:ext uri="{FF2B5EF4-FFF2-40B4-BE49-F238E27FC236}">
                <a16:creationId xmlns:a16="http://schemas.microsoft.com/office/drawing/2014/main" id="{5C6C6A06-4F92-F144-3898-E460914DBF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0925" y="1044046"/>
            <a:ext cx="5960108" cy="4245025"/>
          </a:xfrm>
          <a:prstGeom prst="rect">
            <a:avLst/>
          </a:prstGeom>
        </p:spPr>
      </p:pic>
      <p:sp>
        <p:nvSpPr>
          <p:cNvPr id="14" name="TextBox 13">
            <a:extLst>
              <a:ext uri="{FF2B5EF4-FFF2-40B4-BE49-F238E27FC236}">
                <a16:creationId xmlns:a16="http://schemas.microsoft.com/office/drawing/2014/main" id="{99FE6B31-6603-68EB-F50F-E423C168381F}"/>
              </a:ext>
            </a:extLst>
          </p:cNvPr>
          <p:cNvSpPr txBox="1"/>
          <p:nvPr/>
        </p:nvSpPr>
        <p:spPr>
          <a:xfrm>
            <a:off x="6722211" y="1584317"/>
            <a:ext cx="522515" cy="307777"/>
          </a:xfrm>
          <a:prstGeom prst="rect">
            <a:avLst/>
          </a:prstGeom>
          <a:noFill/>
        </p:spPr>
        <p:txBody>
          <a:bodyPr wrap="square" rtlCol="0">
            <a:spAutoFit/>
          </a:bodyPr>
          <a:lstStyle/>
          <a:p>
            <a:r>
              <a:rPr lang="en-US" sz="1400" b="1" dirty="0">
                <a:solidFill>
                  <a:srgbClr val="FFFF00"/>
                </a:solidFill>
                <a:latin typeface="Georgia" panose="02040502050405020303" pitchFamily="18" charset="0"/>
              </a:rPr>
              <a:t>Qtz</a:t>
            </a:r>
          </a:p>
        </p:txBody>
      </p:sp>
      <p:sp>
        <p:nvSpPr>
          <p:cNvPr id="15" name="TextBox 14">
            <a:extLst>
              <a:ext uri="{FF2B5EF4-FFF2-40B4-BE49-F238E27FC236}">
                <a16:creationId xmlns:a16="http://schemas.microsoft.com/office/drawing/2014/main" id="{95E0700B-C1EF-F042-FF1F-83450B79B0F9}"/>
              </a:ext>
            </a:extLst>
          </p:cNvPr>
          <p:cNvSpPr txBox="1"/>
          <p:nvPr/>
        </p:nvSpPr>
        <p:spPr>
          <a:xfrm>
            <a:off x="9521370" y="1430429"/>
            <a:ext cx="522515" cy="307777"/>
          </a:xfrm>
          <a:prstGeom prst="rect">
            <a:avLst/>
          </a:prstGeom>
          <a:noFill/>
        </p:spPr>
        <p:txBody>
          <a:bodyPr wrap="square" rtlCol="0">
            <a:spAutoFit/>
          </a:bodyPr>
          <a:lstStyle/>
          <a:p>
            <a:r>
              <a:rPr lang="en-US" sz="1400" b="1" dirty="0">
                <a:solidFill>
                  <a:srgbClr val="FFFF00"/>
                </a:solidFill>
                <a:latin typeface="Georgia" panose="02040502050405020303" pitchFamily="18" charset="0"/>
              </a:rPr>
              <a:t>Ill</a:t>
            </a:r>
          </a:p>
        </p:txBody>
      </p:sp>
      <p:sp>
        <p:nvSpPr>
          <p:cNvPr id="16" name="TextBox 15">
            <a:extLst>
              <a:ext uri="{FF2B5EF4-FFF2-40B4-BE49-F238E27FC236}">
                <a16:creationId xmlns:a16="http://schemas.microsoft.com/office/drawing/2014/main" id="{CCE8D207-3048-82F4-4F50-4705062DF783}"/>
              </a:ext>
            </a:extLst>
          </p:cNvPr>
          <p:cNvSpPr txBox="1"/>
          <p:nvPr/>
        </p:nvSpPr>
        <p:spPr>
          <a:xfrm>
            <a:off x="8678403" y="3948427"/>
            <a:ext cx="522515" cy="307777"/>
          </a:xfrm>
          <a:prstGeom prst="rect">
            <a:avLst/>
          </a:prstGeom>
          <a:noFill/>
        </p:spPr>
        <p:txBody>
          <a:bodyPr wrap="square" rtlCol="0">
            <a:spAutoFit/>
          </a:bodyPr>
          <a:lstStyle/>
          <a:p>
            <a:r>
              <a:rPr lang="en-US" sz="1400" b="1" dirty="0">
                <a:solidFill>
                  <a:srgbClr val="FFFF00"/>
                </a:solidFill>
                <a:latin typeface="Georgia" panose="02040502050405020303" pitchFamily="18" charset="0"/>
              </a:rPr>
              <a:t>Cal</a:t>
            </a:r>
          </a:p>
        </p:txBody>
      </p:sp>
      <p:cxnSp>
        <p:nvCxnSpPr>
          <p:cNvPr id="4" name="Straight Connector 3">
            <a:extLst>
              <a:ext uri="{FF2B5EF4-FFF2-40B4-BE49-F238E27FC236}">
                <a16:creationId xmlns:a16="http://schemas.microsoft.com/office/drawing/2014/main" id="{95981060-AB95-19CC-91B2-499FA64A9532}"/>
              </a:ext>
            </a:extLst>
          </p:cNvPr>
          <p:cNvCxnSpPr/>
          <p:nvPr/>
        </p:nvCxnSpPr>
        <p:spPr>
          <a:xfrm>
            <a:off x="172481" y="76402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pic>
        <p:nvPicPr>
          <p:cNvPr id="27" name="Audio 26">
            <a:hlinkClick r:id="" action="ppaction://media"/>
            <a:extLst>
              <a:ext uri="{FF2B5EF4-FFF2-40B4-BE49-F238E27FC236}">
                <a16:creationId xmlns:a16="http://schemas.microsoft.com/office/drawing/2014/main" id="{CEC9A5CD-AE81-BD1B-91AF-949EFED1B03F}"/>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281016681"/>
      </p:ext>
    </p:extLst>
  </p:cSld>
  <p:clrMapOvr>
    <a:masterClrMapping/>
  </p:clrMapOvr>
  <mc:AlternateContent xmlns:mc="http://schemas.openxmlformats.org/markup-compatibility/2006" xmlns:p14="http://schemas.microsoft.com/office/powerpoint/2010/main">
    <mc:Choice Requires="p14">
      <p:transition spd="slow" p14:dur="2000" advTm="15732"/>
    </mc:Choice>
    <mc:Fallback xmlns="">
      <p:transition spd="slow" advTm="157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4</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76402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13-Dec-23</a:t>
            </a:fld>
            <a:endParaRPr lang="en-US" dirty="0"/>
          </a:p>
        </p:txBody>
      </p:sp>
      <p:sp>
        <p:nvSpPr>
          <p:cNvPr id="2" name="Title 1">
            <a:extLst>
              <a:ext uri="{FF2B5EF4-FFF2-40B4-BE49-F238E27FC236}">
                <a16:creationId xmlns:a16="http://schemas.microsoft.com/office/drawing/2014/main" id="{72953760-12C6-7FC0-0085-2CD903562ED9}"/>
              </a:ext>
            </a:extLst>
          </p:cNvPr>
          <p:cNvSpPr>
            <a:spLocks noGrp="1"/>
          </p:cNvSpPr>
          <p:nvPr>
            <p:ph type="title"/>
          </p:nvPr>
        </p:nvSpPr>
        <p:spPr>
          <a:xfrm>
            <a:off x="3606973" y="227275"/>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INTRODUCTION</a:t>
            </a:r>
          </a:p>
        </p:txBody>
      </p:sp>
      <p:sp>
        <p:nvSpPr>
          <p:cNvPr id="3" name="TextBox 2">
            <a:extLst>
              <a:ext uri="{FF2B5EF4-FFF2-40B4-BE49-F238E27FC236}">
                <a16:creationId xmlns:a16="http://schemas.microsoft.com/office/drawing/2014/main" id="{21F9EBC6-F67F-1F7A-8F2C-8C830A281F7C}"/>
              </a:ext>
            </a:extLst>
          </p:cNvPr>
          <p:cNvSpPr txBox="1"/>
          <p:nvPr/>
        </p:nvSpPr>
        <p:spPr>
          <a:xfrm>
            <a:off x="257578" y="971095"/>
            <a:ext cx="11761940" cy="707886"/>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The Caney Shale is an unconventional shale reservoir in the Ardmore Basin of southern Oklahoma </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F3E121E-A55B-6C0C-FDE7-59AEF7865D2F}"/>
              </a:ext>
            </a:extLst>
          </p:cNvPr>
          <p:cNvSpPr txBox="1"/>
          <p:nvPr/>
        </p:nvSpPr>
        <p:spPr>
          <a:xfrm>
            <a:off x="243238" y="1767957"/>
            <a:ext cx="5542721" cy="3785652"/>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It overlies the Woodford Shale which is the more prominent producing shale in the area</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Though Caney Shale host large reserves of petroleum, it is difficult to produce due to its ultra low permeability</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Hydraulic fracturing is therefore employed to create sufficient permeability to enable production</a:t>
            </a:r>
          </a:p>
          <a:p>
            <a:pPr marL="342900" indent="-342900" algn="just">
              <a:buFont typeface="Arial" panose="020B0604020202020204" pitchFamily="34" charset="0"/>
              <a:buChar char="•"/>
            </a:pPr>
            <a:endParaRPr lang="en-US" sz="2000" dirty="0">
              <a:solidFill>
                <a:prstClr val="black"/>
              </a:solidFill>
              <a:latin typeface="Georgia" panose="02040502050405020303" pitchFamily="18" charset="0"/>
              <a:cs typeface="Times New Roman" panose="02020603050405020304" pitchFamily="18" charset="0"/>
            </a:endParaRPr>
          </a:p>
          <a:p>
            <a:endParaRPr lang="en-US" sz="2000" dirty="0">
              <a:solidFill>
                <a:prstClr val="black"/>
              </a:solidFill>
            </a:endParaRPr>
          </a:p>
        </p:txBody>
      </p:sp>
      <p:sp>
        <p:nvSpPr>
          <p:cNvPr id="6" name="TextBox 5">
            <a:extLst>
              <a:ext uri="{FF2B5EF4-FFF2-40B4-BE49-F238E27FC236}">
                <a16:creationId xmlns:a16="http://schemas.microsoft.com/office/drawing/2014/main" id="{D94154FE-78D0-9020-0FC5-11A99BED855A}"/>
              </a:ext>
            </a:extLst>
          </p:cNvPr>
          <p:cNvSpPr txBox="1"/>
          <p:nvPr/>
        </p:nvSpPr>
        <p:spPr>
          <a:xfrm>
            <a:off x="257578" y="5215473"/>
            <a:ext cx="5382147" cy="1323439"/>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solidFill>
                  <a:prstClr val="black"/>
                </a:solidFill>
                <a:latin typeface="Georgia" panose="02040502050405020303" pitchFamily="18" charset="0"/>
                <a:cs typeface="Times New Roman" panose="02020603050405020304" pitchFamily="18" charset="0"/>
              </a:rPr>
              <a:t>This research is to gain insight on long-term geochemical responses of the Caney Shale after hydraulic fracturing</a:t>
            </a:r>
            <a:endParaRPr lang="en-US" sz="2000" dirty="0">
              <a:solidFill>
                <a:prstClr val="black"/>
              </a:solidFill>
              <a:latin typeface="Georgia" panose="02040502050405020303" pitchFamily="18" charset="0"/>
            </a:endParaRPr>
          </a:p>
          <a:p>
            <a:pPr algn="just"/>
            <a:endParaRPr lang="en-US" sz="2000" dirty="0">
              <a:solidFill>
                <a:prstClr val="black"/>
              </a:solidFill>
            </a:endParaRPr>
          </a:p>
        </p:txBody>
      </p:sp>
      <p:grpSp>
        <p:nvGrpSpPr>
          <p:cNvPr id="9" name="Group 8">
            <a:extLst>
              <a:ext uri="{FF2B5EF4-FFF2-40B4-BE49-F238E27FC236}">
                <a16:creationId xmlns:a16="http://schemas.microsoft.com/office/drawing/2014/main" id="{D46E0AEA-B8D1-C9FA-BADA-8CDB1806198A}"/>
              </a:ext>
            </a:extLst>
          </p:cNvPr>
          <p:cNvGrpSpPr/>
          <p:nvPr/>
        </p:nvGrpSpPr>
        <p:grpSpPr>
          <a:xfrm>
            <a:off x="5819087" y="1488798"/>
            <a:ext cx="5880971" cy="4272734"/>
            <a:chOff x="0" y="0"/>
            <a:chExt cx="5962650" cy="4592320"/>
          </a:xfrm>
        </p:grpSpPr>
        <p:pic>
          <p:nvPicPr>
            <p:cNvPr id="10" name="Picture 9" descr="C:\Users\Awejori\Desktop\attende3.png">
              <a:extLst>
                <a:ext uri="{FF2B5EF4-FFF2-40B4-BE49-F238E27FC236}">
                  <a16:creationId xmlns:a16="http://schemas.microsoft.com/office/drawing/2014/main" id="{7182BC16-B1DE-99EB-EA9E-03FC508673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50" y="0"/>
              <a:ext cx="5943600" cy="4592320"/>
            </a:xfrm>
            <a:prstGeom prst="rect">
              <a:avLst/>
            </a:prstGeom>
            <a:noFill/>
            <a:ln>
              <a:solidFill>
                <a:schemeClr val="tx1"/>
              </a:solidFill>
            </a:ln>
          </p:spPr>
        </p:pic>
        <p:grpSp>
          <p:nvGrpSpPr>
            <p:cNvPr id="11" name="Group 10">
              <a:extLst>
                <a:ext uri="{FF2B5EF4-FFF2-40B4-BE49-F238E27FC236}">
                  <a16:creationId xmlns:a16="http://schemas.microsoft.com/office/drawing/2014/main" id="{35FB5DF0-12EE-30BA-5B2B-FC883F1EA64A}"/>
                </a:ext>
              </a:extLst>
            </p:cNvPr>
            <p:cNvGrpSpPr/>
            <p:nvPr/>
          </p:nvGrpSpPr>
          <p:grpSpPr>
            <a:xfrm>
              <a:off x="0" y="430172"/>
              <a:ext cx="4581525" cy="4162148"/>
              <a:chOff x="0" y="-84178"/>
              <a:chExt cx="4581525" cy="4162148"/>
            </a:xfrm>
          </p:grpSpPr>
          <p:sp>
            <p:nvSpPr>
              <p:cNvPr id="12" name="5-Point Star 13">
                <a:extLst>
                  <a:ext uri="{FF2B5EF4-FFF2-40B4-BE49-F238E27FC236}">
                    <a16:creationId xmlns:a16="http://schemas.microsoft.com/office/drawing/2014/main" id="{C22BF654-3DA4-A105-44BE-412230FCA968}"/>
                  </a:ext>
                </a:extLst>
              </p:cNvPr>
              <p:cNvSpPr/>
              <p:nvPr/>
            </p:nvSpPr>
            <p:spPr>
              <a:xfrm>
                <a:off x="2209800" y="190500"/>
                <a:ext cx="200025" cy="161925"/>
              </a:xfrm>
              <a:prstGeom prst="star5">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cxnSp>
            <p:nvCxnSpPr>
              <p:cNvPr id="13" name="Straight Connector 12">
                <a:extLst>
                  <a:ext uri="{FF2B5EF4-FFF2-40B4-BE49-F238E27FC236}">
                    <a16:creationId xmlns:a16="http://schemas.microsoft.com/office/drawing/2014/main" id="{F8EC05D3-A2A8-CF64-86FA-CC05CB04F123}"/>
                  </a:ext>
                </a:extLst>
              </p:cNvPr>
              <p:cNvCxnSpPr/>
              <p:nvPr/>
            </p:nvCxnSpPr>
            <p:spPr>
              <a:xfrm flipH="1" flipV="1">
                <a:off x="0" y="2371725"/>
                <a:ext cx="1847850" cy="17062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55ABE95-C39F-20B2-84B7-EB341EB7A61E}"/>
                  </a:ext>
                </a:extLst>
              </p:cNvPr>
              <p:cNvCxnSpPr/>
              <p:nvPr/>
            </p:nvCxnSpPr>
            <p:spPr>
              <a:xfrm flipV="1">
                <a:off x="3038475" y="2390775"/>
                <a:ext cx="1543050" cy="16871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F9227BE5-3611-6C95-67F6-41A92D82BC77}"/>
                  </a:ext>
                </a:extLst>
              </p:cNvPr>
              <p:cNvSpPr/>
              <p:nvPr/>
            </p:nvSpPr>
            <p:spPr>
              <a:xfrm>
                <a:off x="1847850" y="3486150"/>
                <a:ext cx="1181100" cy="5810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6" name="Text Box 7">
                <a:extLst>
                  <a:ext uri="{FF2B5EF4-FFF2-40B4-BE49-F238E27FC236}">
                    <a16:creationId xmlns:a16="http://schemas.microsoft.com/office/drawing/2014/main" id="{9DF31CF7-067C-821A-1E97-8E049B250FC9}"/>
                  </a:ext>
                </a:extLst>
              </p:cNvPr>
              <p:cNvSpPr txBox="1"/>
              <p:nvPr/>
            </p:nvSpPr>
            <p:spPr>
              <a:xfrm>
                <a:off x="2443413" y="-84178"/>
                <a:ext cx="1885950" cy="2762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n-US" sz="1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Location of Caney Well</a:t>
                </a:r>
                <a:endParaRPr lang="en-US" sz="1100" dirty="0">
                  <a:solidFill>
                    <a:srgbClr val="002060"/>
                  </a:solidFill>
                  <a:effectLst/>
                  <a:ea typeface="Calibri" panose="020F0502020204030204" pitchFamily="34" charset="0"/>
                  <a:cs typeface="Times New Roman" panose="02020603050405020304" pitchFamily="18" charset="0"/>
                </a:endParaRPr>
              </a:p>
            </p:txBody>
          </p:sp>
        </p:grpSp>
      </p:grpSp>
      <p:sp>
        <p:nvSpPr>
          <p:cNvPr id="17" name="TextBox 16">
            <a:extLst>
              <a:ext uri="{FF2B5EF4-FFF2-40B4-BE49-F238E27FC236}">
                <a16:creationId xmlns:a16="http://schemas.microsoft.com/office/drawing/2014/main" id="{150006EA-2AFE-AA5A-493B-100754875043}"/>
              </a:ext>
            </a:extLst>
          </p:cNvPr>
          <p:cNvSpPr txBox="1"/>
          <p:nvPr/>
        </p:nvSpPr>
        <p:spPr>
          <a:xfrm>
            <a:off x="5800298" y="5761532"/>
            <a:ext cx="5862182" cy="830997"/>
          </a:xfrm>
          <a:prstGeom prst="rect">
            <a:avLst/>
          </a:prstGeom>
          <a:noFill/>
        </p:spPr>
        <p:txBody>
          <a:bodyPr wrap="square" rtlCol="0">
            <a:spAutoFit/>
          </a:bodyPr>
          <a:lstStyle/>
          <a:p>
            <a:pPr algn="just">
              <a:spcAft>
                <a:spcPts val="1000"/>
              </a:spcAft>
            </a:pPr>
            <a:r>
              <a:rPr lang="en-US" sz="1600" dirty="0">
                <a:solidFill>
                  <a:srgbClr val="002060"/>
                </a:solidFill>
                <a:latin typeface="Georgia" panose="02040502050405020303" pitchFamily="18" charset="0"/>
              </a:rPr>
              <a:t>Fig. 2: Geological map of Oklahoma, showing Ardmore Basin area and location of Caney Wells </a:t>
            </a:r>
            <a:r>
              <a:rPr lang="en-US" sz="1600" b="1" i="1" dirty="0">
                <a:solidFill>
                  <a:srgbClr val="002060"/>
                </a:solidFill>
                <a:latin typeface="Georgia" panose="02040502050405020303" pitchFamily="18" charset="0"/>
              </a:rPr>
              <a:t>- </a:t>
            </a:r>
            <a:r>
              <a:rPr lang="en-US" sz="1600" b="1" dirty="0">
                <a:solidFill>
                  <a:srgbClr val="002060"/>
                </a:solidFill>
                <a:latin typeface="Georgia" panose="02040502050405020303" pitchFamily="18" charset="0"/>
                <a:ea typeface="Times New Roman" panose="02020603050405020304" pitchFamily="18" charset="0"/>
              </a:rPr>
              <a:t>Blue Star </a:t>
            </a:r>
            <a:r>
              <a:rPr lang="en-US" sz="1600" dirty="0">
                <a:solidFill>
                  <a:srgbClr val="002060"/>
                </a:solidFill>
                <a:latin typeface="Georgia" panose="02040502050405020303" pitchFamily="18" charset="0"/>
                <a:ea typeface="Times New Roman" panose="02020603050405020304" pitchFamily="18" charset="0"/>
              </a:rPr>
              <a:t>(Awejori et al., 2022)</a:t>
            </a:r>
          </a:p>
        </p:txBody>
      </p:sp>
      <p:pic>
        <p:nvPicPr>
          <p:cNvPr id="46" name="Audio 45">
            <a:hlinkClick r:id="" action="ppaction://media"/>
            <a:extLst>
              <a:ext uri="{FF2B5EF4-FFF2-40B4-BE49-F238E27FC236}">
                <a16:creationId xmlns:a16="http://schemas.microsoft.com/office/drawing/2014/main" id="{E36DB5E1-F74E-9787-B453-0C2DD37B278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419277751"/>
      </p:ext>
    </p:extLst>
  </p:cSld>
  <p:clrMapOvr>
    <a:masterClrMapping/>
  </p:clrMapOvr>
  <mc:AlternateContent xmlns:mc="http://schemas.openxmlformats.org/markup-compatibility/2006" xmlns:p14="http://schemas.microsoft.com/office/powerpoint/2010/main">
    <mc:Choice Requires="p14">
      <p:transition spd="slow" p14:dur="2000" advTm="65803"/>
    </mc:Choice>
    <mc:Fallback xmlns="">
      <p:transition spd="slow" advTm="658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5</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69392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13-Dec-23</a:t>
            </a:fld>
            <a:endParaRPr lang="en-US" dirty="0"/>
          </a:p>
        </p:txBody>
      </p:sp>
      <p:sp>
        <p:nvSpPr>
          <p:cNvPr id="2" name="Title 1">
            <a:extLst>
              <a:ext uri="{FF2B5EF4-FFF2-40B4-BE49-F238E27FC236}">
                <a16:creationId xmlns:a16="http://schemas.microsoft.com/office/drawing/2014/main" id="{61E1771B-F6E1-A005-05C8-75CA9BF0047E}"/>
              </a:ext>
            </a:extLst>
          </p:cNvPr>
          <p:cNvSpPr>
            <a:spLocks noGrp="1"/>
          </p:cNvSpPr>
          <p:nvPr>
            <p:ph type="title"/>
          </p:nvPr>
        </p:nvSpPr>
        <p:spPr>
          <a:xfrm>
            <a:off x="3679874" y="175451"/>
            <a:ext cx="5036507" cy="536749"/>
          </a:xfrm>
        </p:spPr>
        <p:txBody>
          <a:bodyPr>
            <a:normAutofit/>
          </a:bodyPr>
          <a:lstStyle/>
          <a:p>
            <a:pPr algn="ctr"/>
            <a:r>
              <a:rPr lang="en-US" sz="2400" b="1" dirty="0">
                <a:solidFill>
                  <a:srgbClr val="002060"/>
                </a:solidFill>
                <a:latin typeface="Georgia" panose="02040502050405020303" pitchFamily="18" charset="0"/>
                <a:cs typeface="Times New Roman" panose="02020603050405020304" pitchFamily="18" charset="0"/>
              </a:rPr>
              <a:t>OBJECTIVES</a:t>
            </a:r>
          </a:p>
        </p:txBody>
      </p:sp>
      <p:sp>
        <p:nvSpPr>
          <p:cNvPr id="3" name="Content Placeholder 2">
            <a:extLst>
              <a:ext uri="{FF2B5EF4-FFF2-40B4-BE49-F238E27FC236}">
                <a16:creationId xmlns:a16="http://schemas.microsoft.com/office/drawing/2014/main" id="{CD40FE7B-1052-472B-9850-59219F60ABAF}"/>
              </a:ext>
            </a:extLst>
          </p:cNvPr>
          <p:cNvSpPr>
            <a:spLocks noGrp="1"/>
          </p:cNvSpPr>
          <p:nvPr>
            <p:ph idx="1"/>
          </p:nvPr>
        </p:nvSpPr>
        <p:spPr>
          <a:xfrm>
            <a:off x="407785" y="887651"/>
            <a:ext cx="5995794" cy="5970349"/>
          </a:xfrm>
        </p:spPr>
        <p:txBody>
          <a:bodyPr numCol="1">
            <a:noAutofit/>
          </a:bodyPr>
          <a:lstStyle/>
          <a:p>
            <a:pPr marL="0" indent="0" algn="just">
              <a:buClr>
                <a:schemeClr val="accent1"/>
              </a:buClr>
              <a:buNone/>
            </a:pPr>
            <a:r>
              <a:rPr lang="en-US" sz="2000" dirty="0">
                <a:latin typeface="Georgia" panose="02040502050405020303" pitchFamily="18" charset="0"/>
                <a:cs typeface="Times New Roman" panose="02020603050405020304" pitchFamily="18" charset="0"/>
              </a:rPr>
              <a:t>This study investigates the geochemical rock-fluid reactions in subsurface Caney Shale and the impact of these on </a:t>
            </a:r>
            <a:r>
              <a:rPr lang="en-US" sz="2000" b="1" dirty="0">
                <a:latin typeface="Georgia" panose="02040502050405020303" pitchFamily="18" charset="0"/>
                <a:cs typeface="Times New Roman" panose="02020603050405020304" pitchFamily="18" charset="0"/>
              </a:rPr>
              <a:t>permeability </a:t>
            </a:r>
            <a:r>
              <a:rPr lang="en-US" sz="2000" dirty="0">
                <a:latin typeface="Georgia" panose="02040502050405020303" pitchFamily="18" charset="0"/>
                <a:cs typeface="Times New Roman" panose="02020603050405020304" pitchFamily="18" charset="0"/>
              </a:rPr>
              <a:t>in relation to production and carbon storage</a:t>
            </a:r>
          </a:p>
          <a:p>
            <a:pPr marL="0" indent="0" algn="just">
              <a:buClr>
                <a:schemeClr val="accent1"/>
              </a:buClr>
              <a:buNone/>
            </a:pPr>
            <a:endParaRPr lang="en-US" sz="1050" b="1" dirty="0">
              <a:latin typeface="Georgia" panose="02040502050405020303" pitchFamily="18" charset="0"/>
              <a:cs typeface="Times New Roman" panose="02020603050405020304" pitchFamily="18" charset="0"/>
            </a:endParaRPr>
          </a:p>
          <a:p>
            <a:pPr marL="0" indent="0" algn="just">
              <a:buClr>
                <a:schemeClr val="accent1"/>
              </a:buClr>
              <a:buNone/>
            </a:pPr>
            <a:r>
              <a:rPr lang="en-US" sz="2000" dirty="0">
                <a:latin typeface="Georgia" panose="02040502050405020303" pitchFamily="18" charset="0"/>
                <a:cs typeface="Times New Roman" panose="02020603050405020304" pitchFamily="18" charset="0"/>
              </a:rPr>
              <a:t>To achieve this objective, crucial sub-objectives must be accomplished:</a:t>
            </a:r>
          </a:p>
          <a:p>
            <a:pPr marL="0" indent="0" algn="just">
              <a:buClr>
                <a:schemeClr val="accent1"/>
              </a:buClr>
              <a:buNone/>
            </a:pPr>
            <a:endParaRPr lang="en-US" sz="1050" dirty="0">
              <a:latin typeface="Georgia" panose="02040502050405020303" pitchFamily="18" charset="0"/>
              <a:cs typeface="Times New Roman" panose="02020603050405020304" pitchFamily="18" charset="0"/>
            </a:endParaRPr>
          </a:p>
          <a:p>
            <a:pPr marL="285750" indent="-285750" algn="just">
              <a:buClr>
                <a:schemeClr val="accent1"/>
              </a:buClr>
            </a:pPr>
            <a:r>
              <a:rPr lang="en-US" sz="2000" dirty="0">
                <a:latin typeface="Georgia" panose="02040502050405020303" pitchFamily="18" charset="0"/>
                <a:cs typeface="Times New Roman" panose="02020603050405020304" pitchFamily="18" charset="0"/>
              </a:rPr>
              <a:t>Evaluate and understand the mineralogical composition of the Caney Shale</a:t>
            </a:r>
          </a:p>
          <a:p>
            <a:pPr marL="285750" indent="-285750" algn="just">
              <a:buClr>
                <a:schemeClr val="accent1"/>
              </a:buClr>
            </a:pPr>
            <a:endParaRPr lang="en-US" sz="1050" dirty="0">
              <a:latin typeface="Georgia" panose="02040502050405020303" pitchFamily="18" charset="0"/>
              <a:cs typeface="Times New Roman" panose="02020603050405020304" pitchFamily="18" charset="0"/>
            </a:endParaRPr>
          </a:p>
          <a:p>
            <a:pPr marL="285750" indent="-285750" algn="just">
              <a:buClr>
                <a:schemeClr val="accent1"/>
              </a:buClr>
            </a:pPr>
            <a:r>
              <a:rPr lang="en-US" sz="2000" dirty="0">
                <a:latin typeface="Georgia" panose="02040502050405020303" pitchFamily="18" charset="0"/>
                <a:cs typeface="Times New Roman" panose="02020603050405020304" pitchFamily="18" charset="0"/>
              </a:rPr>
              <a:t>Assess potential post-fracturing mineralogical transformations in the Caney Shale</a:t>
            </a:r>
          </a:p>
          <a:p>
            <a:pPr marL="285750" indent="-285750" algn="just">
              <a:buClr>
                <a:schemeClr val="accent1"/>
              </a:buClr>
            </a:pPr>
            <a:endParaRPr lang="en-US" sz="1050" dirty="0">
              <a:latin typeface="Georgia" panose="02040502050405020303" pitchFamily="18" charset="0"/>
              <a:cs typeface="Times New Roman" panose="02020603050405020304" pitchFamily="18" charset="0"/>
            </a:endParaRPr>
          </a:p>
          <a:p>
            <a:pPr marL="285750" indent="-285750" algn="just">
              <a:buClr>
                <a:schemeClr val="accent1"/>
              </a:buClr>
            </a:pPr>
            <a:r>
              <a:rPr lang="en-US" sz="2000" dirty="0">
                <a:latin typeface="Georgia" panose="02040502050405020303" pitchFamily="18" charset="0"/>
                <a:cs typeface="Times New Roman" panose="02020603050405020304" pitchFamily="18" charset="0"/>
              </a:rPr>
              <a:t>Ascertain the mechanisms and factors controlling post-fracturing reactions and mineralogical transformations</a:t>
            </a:r>
          </a:p>
          <a:p>
            <a:pPr marL="285750" indent="-285750" algn="just">
              <a:buClr>
                <a:schemeClr val="accent1"/>
              </a:buClr>
            </a:pPr>
            <a:endParaRPr lang="en-US" sz="1600" dirty="0">
              <a:latin typeface="Georgia" panose="02040502050405020303"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73BC8CA-E427-FD63-88D4-69B72337A2B7}"/>
              </a:ext>
            </a:extLst>
          </p:cNvPr>
          <p:cNvSpPr txBox="1"/>
          <p:nvPr/>
        </p:nvSpPr>
        <p:spPr>
          <a:xfrm>
            <a:off x="6568491" y="5858780"/>
            <a:ext cx="4950220" cy="830997"/>
          </a:xfrm>
          <a:prstGeom prst="rect">
            <a:avLst/>
          </a:prstGeom>
          <a:noFill/>
        </p:spPr>
        <p:txBody>
          <a:bodyPr wrap="square" rtlCol="0">
            <a:spAutoFit/>
          </a:bodyPr>
          <a:lstStyle/>
          <a:p>
            <a:pPr algn="just"/>
            <a:r>
              <a:rPr lang="en-US" sz="1600" dirty="0">
                <a:solidFill>
                  <a:srgbClr val="002060"/>
                </a:solidFill>
                <a:latin typeface="Georgia" panose="02040502050405020303" pitchFamily="18" charset="0"/>
                <a:ea typeface="Times New Roman" panose="02020603050405020304" pitchFamily="18" charset="0"/>
              </a:rPr>
              <a:t>Fig. 3: Fracture and near-fracture Rock-Fluid reactions following hydraulic fracturing of reservoir formation (Awejori et al., 2022)</a:t>
            </a:r>
          </a:p>
        </p:txBody>
      </p:sp>
      <p:pic>
        <p:nvPicPr>
          <p:cNvPr id="6" name="Picture 5" descr="A picture containing timeline">
            <a:extLst>
              <a:ext uri="{FF2B5EF4-FFF2-40B4-BE49-F238E27FC236}">
                <a16:creationId xmlns:a16="http://schemas.microsoft.com/office/drawing/2014/main" id="{21516D6C-706C-9245-EF21-4B52CFABA4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20" t="3516" r="2577" b="3214"/>
          <a:stretch/>
        </p:blipFill>
        <p:spPr bwMode="auto">
          <a:xfrm>
            <a:off x="6568490" y="834695"/>
            <a:ext cx="5058265" cy="5024085"/>
          </a:xfrm>
          <a:prstGeom prst="rect">
            <a:avLst/>
          </a:prstGeom>
          <a:noFill/>
          <a:ln>
            <a:noFill/>
          </a:ln>
        </p:spPr>
      </p:pic>
      <p:pic>
        <p:nvPicPr>
          <p:cNvPr id="68" name="Audio 67">
            <a:hlinkClick r:id="" action="ppaction://media"/>
            <a:extLst>
              <a:ext uri="{FF2B5EF4-FFF2-40B4-BE49-F238E27FC236}">
                <a16:creationId xmlns:a16="http://schemas.microsoft.com/office/drawing/2014/main" id="{D32BCF09-9F71-E7C0-B894-1CA8D999DFA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663580877"/>
      </p:ext>
    </p:extLst>
  </p:cSld>
  <p:clrMapOvr>
    <a:masterClrMapping/>
  </p:clrMapOvr>
  <mc:AlternateContent xmlns:mc="http://schemas.openxmlformats.org/markup-compatibility/2006" xmlns:p14="http://schemas.microsoft.com/office/powerpoint/2010/main">
    <mc:Choice Requires="p14">
      <p:transition spd="slow" p14:dur="2000" advTm="53531"/>
    </mc:Choice>
    <mc:Fallback xmlns="">
      <p:transition spd="slow" advTm="535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6</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81712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B9C26687-6812-474B-A991-C6FE5F6DC3F8}" type="datetime1">
              <a:rPr lang="en-US" smtClean="0"/>
              <a:t>13-Dec-23</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76835" y="298621"/>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rPr>
              <a:t>MATERIALS AND METHODLOGY</a:t>
            </a:r>
          </a:p>
        </p:txBody>
      </p:sp>
      <p:grpSp>
        <p:nvGrpSpPr>
          <p:cNvPr id="3" name="Group 2">
            <a:extLst>
              <a:ext uri="{FF2B5EF4-FFF2-40B4-BE49-F238E27FC236}">
                <a16:creationId xmlns:a16="http://schemas.microsoft.com/office/drawing/2014/main" id="{6839647F-59E6-F41C-A8B5-B1CBB5FECC6F}"/>
              </a:ext>
            </a:extLst>
          </p:cNvPr>
          <p:cNvGrpSpPr/>
          <p:nvPr/>
        </p:nvGrpSpPr>
        <p:grpSpPr>
          <a:xfrm>
            <a:off x="663037" y="1062336"/>
            <a:ext cx="10836323" cy="4821627"/>
            <a:chOff x="595953" y="757886"/>
            <a:chExt cx="11259624" cy="5696929"/>
          </a:xfrm>
        </p:grpSpPr>
        <p:grpSp>
          <p:nvGrpSpPr>
            <p:cNvPr id="5" name="Group 4">
              <a:extLst>
                <a:ext uri="{FF2B5EF4-FFF2-40B4-BE49-F238E27FC236}">
                  <a16:creationId xmlns:a16="http://schemas.microsoft.com/office/drawing/2014/main" id="{7E47A4E3-E996-D125-4459-4A3238899D37}"/>
                </a:ext>
              </a:extLst>
            </p:cNvPr>
            <p:cNvGrpSpPr/>
            <p:nvPr/>
          </p:nvGrpSpPr>
          <p:grpSpPr>
            <a:xfrm>
              <a:off x="595953" y="757886"/>
              <a:ext cx="11259624" cy="5696929"/>
              <a:chOff x="527715" y="726611"/>
              <a:chExt cx="11259624" cy="5696929"/>
            </a:xfrm>
          </p:grpSpPr>
          <p:grpSp>
            <p:nvGrpSpPr>
              <p:cNvPr id="9" name="Group 8">
                <a:extLst>
                  <a:ext uri="{FF2B5EF4-FFF2-40B4-BE49-F238E27FC236}">
                    <a16:creationId xmlns:a16="http://schemas.microsoft.com/office/drawing/2014/main" id="{5A0FF6C4-8B66-CF71-4B7A-61318B4F1719}"/>
                  </a:ext>
                </a:extLst>
              </p:cNvPr>
              <p:cNvGrpSpPr/>
              <p:nvPr/>
            </p:nvGrpSpPr>
            <p:grpSpPr>
              <a:xfrm>
                <a:off x="527715" y="1301681"/>
                <a:ext cx="3648890" cy="5121859"/>
                <a:chOff x="527715" y="1301681"/>
                <a:chExt cx="3648890" cy="5121859"/>
              </a:xfrm>
            </p:grpSpPr>
            <p:grpSp>
              <p:nvGrpSpPr>
                <p:cNvPr id="92" name="Group 91">
                  <a:extLst>
                    <a:ext uri="{FF2B5EF4-FFF2-40B4-BE49-F238E27FC236}">
                      <a16:creationId xmlns:a16="http://schemas.microsoft.com/office/drawing/2014/main" id="{C90569F6-8795-E646-3B54-00C7FC97044E}"/>
                    </a:ext>
                  </a:extLst>
                </p:cNvPr>
                <p:cNvGrpSpPr/>
                <p:nvPr/>
              </p:nvGrpSpPr>
              <p:grpSpPr>
                <a:xfrm rot="5400000">
                  <a:off x="508931" y="1800705"/>
                  <a:ext cx="3608288" cy="3021507"/>
                  <a:chOff x="1241011" y="741226"/>
                  <a:chExt cx="3935966" cy="3071050"/>
                </a:xfrm>
              </p:grpSpPr>
              <p:sp>
                <p:nvSpPr>
                  <p:cNvPr id="94" name="Plus Sign 93">
                    <a:extLst>
                      <a:ext uri="{FF2B5EF4-FFF2-40B4-BE49-F238E27FC236}">
                        <a16:creationId xmlns:a16="http://schemas.microsoft.com/office/drawing/2014/main" id="{83776713-AE25-0E18-2E18-A8C82F69399A}"/>
                      </a:ext>
                    </a:extLst>
                  </p:cNvPr>
                  <p:cNvSpPr/>
                  <p:nvPr/>
                </p:nvSpPr>
                <p:spPr>
                  <a:xfrm rot="16200000">
                    <a:off x="2385200" y="2057058"/>
                    <a:ext cx="386386" cy="463328"/>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95" name="Arrow: Right 94">
                    <a:extLst>
                      <a:ext uri="{FF2B5EF4-FFF2-40B4-BE49-F238E27FC236}">
                        <a16:creationId xmlns:a16="http://schemas.microsoft.com/office/drawing/2014/main" id="{BC94C291-858A-75B4-F753-095F33D345E4}"/>
                      </a:ext>
                    </a:extLst>
                  </p:cNvPr>
                  <p:cNvSpPr/>
                  <p:nvPr/>
                </p:nvSpPr>
                <p:spPr>
                  <a:xfrm>
                    <a:off x="4333787" y="2095530"/>
                    <a:ext cx="393055" cy="27881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96" name="TextBox 95">
                    <a:extLst>
                      <a:ext uri="{FF2B5EF4-FFF2-40B4-BE49-F238E27FC236}">
                        <a16:creationId xmlns:a16="http://schemas.microsoft.com/office/drawing/2014/main" id="{FBD8932B-7DCE-2E3B-82AF-EE62E18CC68B}"/>
                      </a:ext>
                    </a:extLst>
                  </p:cNvPr>
                  <p:cNvSpPr txBox="1"/>
                  <p:nvPr/>
                </p:nvSpPr>
                <p:spPr>
                  <a:xfrm rot="16200000">
                    <a:off x="54701" y="2013264"/>
                    <a:ext cx="2985322" cy="612701"/>
                  </a:xfrm>
                  <a:prstGeom prst="rect">
                    <a:avLst/>
                  </a:prstGeom>
                  <a:solidFill>
                    <a:schemeClr val="accent2">
                      <a:lumMod val="60000"/>
                      <a:lumOff val="40000"/>
                    </a:schemeClr>
                  </a:solidFill>
                  <a:ln>
                    <a:solidFill>
                      <a:schemeClr val="accent2">
                        <a:lumMod val="40000"/>
                        <a:lumOff val="60000"/>
                      </a:schemeClr>
                    </a:solidFill>
                  </a:ln>
                </p:spPr>
                <p:txBody>
                  <a:bodyPr wrap="square" rtlCol="0">
                    <a:spAutoFit/>
                  </a:bodyPr>
                  <a:lstStyle/>
                  <a:p>
                    <a:pPr algn="ctr"/>
                    <a:r>
                      <a:rPr lang="en-US" sz="2000" b="1" dirty="0">
                        <a:solidFill>
                          <a:srgbClr val="0070C0"/>
                        </a:solidFill>
                        <a:latin typeface="Cambria" panose="02040503050406030204" pitchFamily="18" charset="0"/>
                        <a:ea typeface="Cambria" panose="02040503050406030204" pitchFamily="18" charset="0"/>
                      </a:rPr>
                      <a:t>Rock Powder</a:t>
                    </a:r>
                  </a:p>
                  <a:p>
                    <a:pPr algn="ctr"/>
                    <a:endParaRPr lang="en-US" sz="1050" b="1" dirty="0">
                      <a:solidFill>
                        <a:srgbClr val="0070C0"/>
                      </a:solidFill>
                      <a:latin typeface="Cambria" panose="02040503050406030204" pitchFamily="18" charset="0"/>
                      <a:ea typeface="Cambria" panose="02040503050406030204" pitchFamily="18" charset="0"/>
                    </a:endParaRPr>
                  </a:p>
                </p:txBody>
              </p:sp>
              <p:sp>
                <p:nvSpPr>
                  <p:cNvPr id="97" name="TextBox 96">
                    <a:extLst>
                      <a:ext uri="{FF2B5EF4-FFF2-40B4-BE49-F238E27FC236}">
                        <a16:creationId xmlns:a16="http://schemas.microsoft.com/office/drawing/2014/main" id="{229FCD17-39DE-255B-DB9C-ADAF49FB20F2}"/>
                      </a:ext>
                    </a:extLst>
                  </p:cNvPr>
                  <p:cNvSpPr txBox="1"/>
                  <p:nvPr/>
                </p:nvSpPr>
                <p:spPr>
                  <a:xfrm rot="16200000">
                    <a:off x="1560639" y="2008754"/>
                    <a:ext cx="3002736" cy="604308"/>
                  </a:xfrm>
                  <a:prstGeom prst="rect">
                    <a:avLst/>
                  </a:prstGeom>
                  <a:solidFill>
                    <a:schemeClr val="accent1">
                      <a:lumMod val="40000"/>
                      <a:lumOff val="60000"/>
                    </a:schemeClr>
                  </a:solidFill>
                  <a:ln>
                    <a:solidFill>
                      <a:schemeClr val="accent1">
                        <a:lumMod val="40000"/>
                        <a:lumOff val="60000"/>
                      </a:schemeClr>
                    </a:solidFill>
                  </a:ln>
                </p:spPr>
                <p:txBody>
                  <a:bodyPr wrap="square" rtlCol="0">
                    <a:spAutoFit/>
                  </a:bodyPr>
                  <a:lstStyle/>
                  <a:p>
                    <a:pPr algn="ctr"/>
                    <a:r>
                      <a:rPr lang="en-US" sz="2000" b="1" dirty="0">
                        <a:latin typeface="Cambria" panose="02040503050406030204" pitchFamily="18" charset="0"/>
                        <a:ea typeface="Cambria" panose="02040503050406030204" pitchFamily="18" charset="0"/>
                      </a:rPr>
                      <a:t>Fluids</a:t>
                    </a:r>
                  </a:p>
                  <a:p>
                    <a:pPr algn="ctr"/>
                    <a:endParaRPr lang="en-US" sz="1000" b="1" dirty="0">
                      <a:latin typeface="Cambria" panose="02040503050406030204" pitchFamily="18" charset="0"/>
                      <a:ea typeface="Cambria" panose="02040503050406030204" pitchFamily="18" charset="0"/>
                    </a:endParaRPr>
                  </a:p>
                </p:txBody>
              </p:sp>
              <p:sp>
                <p:nvSpPr>
                  <p:cNvPr id="98" name="TextBox 97">
                    <a:extLst>
                      <a:ext uri="{FF2B5EF4-FFF2-40B4-BE49-F238E27FC236}">
                        <a16:creationId xmlns:a16="http://schemas.microsoft.com/office/drawing/2014/main" id="{652B3626-C066-2654-D84E-44C2066751B8}"/>
                      </a:ext>
                    </a:extLst>
                  </p:cNvPr>
                  <p:cNvSpPr txBox="1"/>
                  <p:nvPr/>
                </p:nvSpPr>
                <p:spPr>
                  <a:xfrm rot="16200000">
                    <a:off x="3466094" y="2015664"/>
                    <a:ext cx="2985321" cy="436445"/>
                  </a:xfrm>
                  <a:prstGeom prst="rect">
                    <a:avLst/>
                  </a:prstGeom>
                  <a:solidFill>
                    <a:srgbClr val="FF0000"/>
                  </a:solidFill>
                  <a:ln>
                    <a:solidFill>
                      <a:srgbClr val="FF0000"/>
                    </a:solidFill>
                  </a:ln>
                </p:spPr>
                <p:txBody>
                  <a:bodyPr wrap="square" rtlCol="0">
                    <a:spAutoFit/>
                  </a:bodyPr>
                  <a:lstStyle/>
                  <a:p>
                    <a:pPr algn="ctr"/>
                    <a:r>
                      <a:rPr lang="en-US" sz="2000" b="1" dirty="0">
                        <a:solidFill>
                          <a:schemeClr val="bg1"/>
                        </a:solidFill>
                        <a:latin typeface="Cambria" panose="02040503050406030204" pitchFamily="18" charset="0"/>
                        <a:ea typeface="Cambria" panose="02040503050406030204" pitchFamily="18" charset="0"/>
                      </a:rPr>
                      <a:t>Oven</a:t>
                    </a:r>
                  </a:p>
                </p:txBody>
              </p:sp>
            </p:grpSp>
            <p:sp>
              <p:nvSpPr>
                <p:cNvPr id="93" name="Rectangle 92">
                  <a:extLst>
                    <a:ext uri="{FF2B5EF4-FFF2-40B4-BE49-F238E27FC236}">
                      <a16:creationId xmlns:a16="http://schemas.microsoft.com/office/drawing/2014/main" id="{53E732B7-2DBF-E3BB-3210-C10D2DCFB487}"/>
                    </a:ext>
                  </a:extLst>
                </p:cNvPr>
                <p:cNvSpPr/>
                <p:nvPr/>
              </p:nvSpPr>
              <p:spPr>
                <a:xfrm>
                  <a:off x="527715" y="1301681"/>
                  <a:ext cx="3648890" cy="5121859"/>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nvGrpSpPr>
              <p:cNvPr id="10" name="Group 9">
                <a:extLst>
                  <a:ext uri="{FF2B5EF4-FFF2-40B4-BE49-F238E27FC236}">
                    <a16:creationId xmlns:a16="http://schemas.microsoft.com/office/drawing/2014/main" id="{F3C40E5A-CDE5-8FA1-DEF1-4D57FCE1ED64}"/>
                  </a:ext>
                </a:extLst>
              </p:cNvPr>
              <p:cNvGrpSpPr/>
              <p:nvPr/>
            </p:nvGrpSpPr>
            <p:grpSpPr>
              <a:xfrm>
                <a:off x="4758938" y="1301681"/>
                <a:ext cx="3369344" cy="5121859"/>
                <a:chOff x="5355912" y="1301681"/>
                <a:chExt cx="2532503" cy="5121859"/>
              </a:xfrm>
            </p:grpSpPr>
            <p:grpSp>
              <p:nvGrpSpPr>
                <p:cNvPr id="82" name="Group 81">
                  <a:extLst>
                    <a:ext uri="{FF2B5EF4-FFF2-40B4-BE49-F238E27FC236}">
                      <a16:creationId xmlns:a16="http://schemas.microsoft.com/office/drawing/2014/main" id="{3233EAD0-3493-7E10-28DE-E9A9D3834462}"/>
                    </a:ext>
                  </a:extLst>
                </p:cNvPr>
                <p:cNvGrpSpPr/>
                <p:nvPr/>
              </p:nvGrpSpPr>
              <p:grpSpPr>
                <a:xfrm>
                  <a:off x="5540745" y="1586608"/>
                  <a:ext cx="2160178" cy="3092657"/>
                  <a:chOff x="5682079" y="971376"/>
                  <a:chExt cx="2195597" cy="3373510"/>
                </a:xfrm>
              </p:grpSpPr>
              <p:sp>
                <p:nvSpPr>
                  <p:cNvPr id="84" name="TextBox 83">
                    <a:extLst>
                      <a:ext uri="{FF2B5EF4-FFF2-40B4-BE49-F238E27FC236}">
                        <a16:creationId xmlns:a16="http://schemas.microsoft.com/office/drawing/2014/main" id="{43F31BC3-BF3B-61B2-528E-B5DFF6013130}"/>
                      </a:ext>
                    </a:extLst>
                  </p:cNvPr>
                  <p:cNvSpPr txBox="1"/>
                  <p:nvPr/>
                </p:nvSpPr>
                <p:spPr>
                  <a:xfrm>
                    <a:off x="5682080" y="1911228"/>
                    <a:ext cx="2179093" cy="396674"/>
                  </a:xfrm>
                  <a:prstGeom prst="rect">
                    <a:avLst/>
                  </a:prstGeom>
                  <a:solidFill>
                    <a:schemeClr val="bg1">
                      <a:lumMod val="85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X-ray Diffraction (XRD)</a:t>
                    </a:r>
                  </a:p>
                </p:txBody>
              </p:sp>
              <p:sp>
                <p:nvSpPr>
                  <p:cNvPr id="85" name="TextBox 84">
                    <a:extLst>
                      <a:ext uri="{FF2B5EF4-FFF2-40B4-BE49-F238E27FC236}">
                        <a16:creationId xmlns:a16="http://schemas.microsoft.com/office/drawing/2014/main" id="{AC9DEE07-140E-B0C8-8AE5-3A3D8A8144E0}"/>
                      </a:ext>
                    </a:extLst>
                  </p:cNvPr>
                  <p:cNvSpPr txBox="1"/>
                  <p:nvPr/>
                </p:nvSpPr>
                <p:spPr>
                  <a:xfrm>
                    <a:off x="5682080" y="2579420"/>
                    <a:ext cx="2179093" cy="674344"/>
                  </a:xfrm>
                  <a:prstGeom prst="rect">
                    <a:avLst/>
                  </a:prstGeom>
                  <a:solidFill>
                    <a:schemeClr val="bg1">
                      <a:lumMod val="85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Energy Dispersive Spectroscopy (EDS)</a:t>
                    </a:r>
                  </a:p>
                </p:txBody>
              </p:sp>
              <p:sp>
                <p:nvSpPr>
                  <p:cNvPr id="87" name="TextBox 86">
                    <a:extLst>
                      <a:ext uri="{FF2B5EF4-FFF2-40B4-BE49-F238E27FC236}">
                        <a16:creationId xmlns:a16="http://schemas.microsoft.com/office/drawing/2014/main" id="{87B578ED-9A62-3663-139B-5490DA3660A7}"/>
                      </a:ext>
                    </a:extLst>
                  </p:cNvPr>
                  <p:cNvSpPr txBox="1"/>
                  <p:nvPr/>
                </p:nvSpPr>
                <p:spPr>
                  <a:xfrm>
                    <a:off x="5682079" y="3670542"/>
                    <a:ext cx="2179093" cy="674344"/>
                  </a:xfrm>
                  <a:prstGeom prst="rect">
                    <a:avLst/>
                  </a:prstGeom>
                  <a:solidFill>
                    <a:schemeClr val="bg1">
                      <a:lumMod val="85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Inductively Coupled Plasma Mass Spectroscopy (ICP-MS)</a:t>
                    </a:r>
                  </a:p>
                </p:txBody>
              </p:sp>
              <p:grpSp>
                <p:nvGrpSpPr>
                  <p:cNvPr id="88" name="Group 87">
                    <a:extLst>
                      <a:ext uri="{FF2B5EF4-FFF2-40B4-BE49-F238E27FC236}">
                        <a16:creationId xmlns:a16="http://schemas.microsoft.com/office/drawing/2014/main" id="{55DC151C-8BEC-EFBE-802B-A5211330F120}"/>
                      </a:ext>
                    </a:extLst>
                  </p:cNvPr>
                  <p:cNvGrpSpPr/>
                  <p:nvPr/>
                </p:nvGrpSpPr>
                <p:grpSpPr>
                  <a:xfrm>
                    <a:off x="5698584" y="971376"/>
                    <a:ext cx="2179092" cy="429716"/>
                    <a:chOff x="5698584" y="971376"/>
                    <a:chExt cx="2179092" cy="429716"/>
                  </a:xfrm>
                </p:grpSpPr>
                <p:sp>
                  <p:nvSpPr>
                    <p:cNvPr id="89" name="TextBox 88">
                      <a:extLst>
                        <a:ext uri="{FF2B5EF4-FFF2-40B4-BE49-F238E27FC236}">
                          <a16:creationId xmlns:a16="http://schemas.microsoft.com/office/drawing/2014/main" id="{459CF1CF-C028-1AFB-A7BD-C3831D1D4D6C}"/>
                        </a:ext>
                      </a:extLst>
                    </p:cNvPr>
                    <p:cNvSpPr txBox="1"/>
                    <p:nvPr/>
                  </p:nvSpPr>
                  <p:spPr>
                    <a:xfrm>
                      <a:off x="5698584" y="998221"/>
                      <a:ext cx="877084" cy="402871"/>
                    </a:xfrm>
                    <a:prstGeom prst="rect">
                      <a:avLst/>
                    </a:prstGeom>
                    <a:solidFill>
                      <a:schemeClr val="accent2">
                        <a:lumMod val="60000"/>
                        <a:lumOff val="4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Before</a:t>
                      </a:r>
                    </a:p>
                  </p:txBody>
                </p:sp>
                <p:sp>
                  <p:nvSpPr>
                    <p:cNvPr id="90" name="TextBox 89">
                      <a:extLst>
                        <a:ext uri="{FF2B5EF4-FFF2-40B4-BE49-F238E27FC236}">
                          <a16:creationId xmlns:a16="http://schemas.microsoft.com/office/drawing/2014/main" id="{87303178-68EB-C8B8-D5FE-9E4B6A8B6445}"/>
                        </a:ext>
                      </a:extLst>
                    </p:cNvPr>
                    <p:cNvSpPr txBox="1"/>
                    <p:nvPr/>
                  </p:nvSpPr>
                  <p:spPr>
                    <a:xfrm>
                      <a:off x="7130594" y="971376"/>
                      <a:ext cx="747082" cy="402872"/>
                    </a:xfrm>
                    <a:prstGeom prst="rect">
                      <a:avLst/>
                    </a:prstGeom>
                    <a:solidFill>
                      <a:schemeClr val="accent2">
                        <a:lumMod val="60000"/>
                        <a:lumOff val="40000"/>
                      </a:schemeClr>
                    </a:solidFill>
                  </p:spPr>
                  <p:txBody>
                    <a:bodyPr wrap="square" rtlCol="0">
                      <a:spAutoFit/>
                    </a:bodyPr>
                    <a:lstStyle/>
                    <a:p>
                      <a:pPr algn="ctr"/>
                      <a:r>
                        <a:rPr lang="en-US" b="1" dirty="0">
                          <a:latin typeface="Cambria" panose="02040503050406030204" pitchFamily="18" charset="0"/>
                          <a:ea typeface="Cambria" panose="02040503050406030204" pitchFamily="18" charset="0"/>
                        </a:rPr>
                        <a:t>After</a:t>
                      </a:r>
                    </a:p>
                  </p:txBody>
                </p:sp>
                <p:sp>
                  <p:nvSpPr>
                    <p:cNvPr id="91" name="Arrow: Right 90">
                      <a:extLst>
                        <a:ext uri="{FF2B5EF4-FFF2-40B4-BE49-F238E27FC236}">
                          <a16:creationId xmlns:a16="http://schemas.microsoft.com/office/drawing/2014/main" id="{8A0DD0FB-5E5F-7024-81EC-EE8FA6F251FD}"/>
                        </a:ext>
                      </a:extLst>
                    </p:cNvPr>
                    <p:cNvSpPr/>
                    <p:nvPr/>
                  </p:nvSpPr>
                  <p:spPr>
                    <a:xfrm>
                      <a:off x="6658142" y="1075365"/>
                      <a:ext cx="431442" cy="15712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sp>
              <p:nvSpPr>
                <p:cNvPr id="83" name="Rectangle 82">
                  <a:extLst>
                    <a:ext uri="{FF2B5EF4-FFF2-40B4-BE49-F238E27FC236}">
                      <a16:creationId xmlns:a16="http://schemas.microsoft.com/office/drawing/2014/main" id="{51E52B7F-F453-3458-08B1-CB67861A622E}"/>
                    </a:ext>
                  </a:extLst>
                </p:cNvPr>
                <p:cNvSpPr/>
                <p:nvPr/>
              </p:nvSpPr>
              <p:spPr>
                <a:xfrm>
                  <a:off x="5355912" y="1301681"/>
                  <a:ext cx="2532503" cy="5121859"/>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nvGrpSpPr>
              <p:cNvPr id="11" name="Group 10">
                <a:extLst>
                  <a:ext uri="{FF2B5EF4-FFF2-40B4-BE49-F238E27FC236}">
                    <a16:creationId xmlns:a16="http://schemas.microsoft.com/office/drawing/2014/main" id="{23EB6297-DA32-A457-2AB4-908C7E04E5F3}"/>
                  </a:ext>
                </a:extLst>
              </p:cNvPr>
              <p:cNvGrpSpPr/>
              <p:nvPr/>
            </p:nvGrpSpPr>
            <p:grpSpPr>
              <a:xfrm>
                <a:off x="8530146" y="1301681"/>
                <a:ext cx="3257193" cy="5121859"/>
                <a:chOff x="8407092" y="1301681"/>
                <a:chExt cx="3257193" cy="5121859"/>
              </a:xfrm>
            </p:grpSpPr>
            <p:grpSp>
              <p:nvGrpSpPr>
                <p:cNvPr id="69" name="Group 68">
                  <a:extLst>
                    <a:ext uri="{FF2B5EF4-FFF2-40B4-BE49-F238E27FC236}">
                      <a16:creationId xmlns:a16="http://schemas.microsoft.com/office/drawing/2014/main" id="{33F57D65-7A41-23C5-9FE3-5248E9B9C5CD}"/>
                    </a:ext>
                  </a:extLst>
                </p:cNvPr>
                <p:cNvGrpSpPr/>
                <p:nvPr/>
              </p:nvGrpSpPr>
              <p:grpSpPr>
                <a:xfrm>
                  <a:off x="8741058" y="1390523"/>
                  <a:ext cx="2781422" cy="4940434"/>
                  <a:chOff x="8934869" y="757484"/>
                  <a:chExt cx="2827028" cy="5389088"/>
                </a:xfrm>
              </p:grpSpPr>
              <p:sp>
                <p:nvSpPr>
                  <p:cNvPr id="71" name="TextBox 70">
                    <a:extLst>
                      <a:ext uri="{FF2B5EF4-FFF2-40B4-BE49-F238E27FC236}">
                        <a16:creationId xmlns:a16="http://schemas.microsoft.com/office/drawing/2014/main" id="{6810B7ED-5463-B7F6-6A5D-E7620F72586E}"/>
                      </a:ext>
                    </a:extLst>
                  </p:cNvPr>
                  <p:cNvSpPr txBox="1"/>
                  <p:nvPr/>
                </p:nvSpPr>
                <p:spPr>
                  <a:xfrm>
                    <a:off x="9040738" y="757484"/>
                    <a:ext cx="2505269" cy="674344"/>
                  </a:xfrm>
                  <a:prstGeom prst="rect">
                    <a:avLst/>
                  </a:prstGeom>
                  <a:solidFill>
                    <a:schemeClr val="accent2">
                      <a:lumMod val="40000"/>
                      <a:lumOff val="6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Mineralogical Compositions</a:t>
                    </a:r>
                  </a:p>
                </p:txBody>
              </p:sp>
              <p:sp>
                <p:nvSpPr>
                  <p:cNvPr id="72" name="TextBox 71">
                    <a:extLst>
                      <a:ext uri="{FF2B5EF4-FFF2-40B4-BE49-F238E27FC236}">
                        <a16:creationId xmlns:a16="http://schemas.microsoft.com/office/drawing/2014/main" id="{F7CEF5AA-3CCC-4B2E-8F92-1F73E7FE5B6C}"/>
                      </a:ext>
                    </a:extLst>
                  </p:cNvPr>
                  <p:cNvSpPr txBox="1"/>
                  <p:nvPr/>
                </p:nvSpPr>
                <p:spPr>
                  <a:xfrm>
                    <a:off x="9051119" y="2549022"/>
                    <a:ext cx="2505269" cy="396674"/>
                  </a:xfrm>
                  <a:prstGeom prst="rect">
                    <a:avLst/>
                  </a:prstGeom>
                  <a:solidFill>
                    <a:schemeClr val="accent2">
                      <a:lumMod val="40000"/>
                      <a:lumOff val="6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Effluent Analyses</a:t>
                    </a:r>
                  </a:p>
                </p:txBody>
              </p:sp>
              <p:sp>
                <p:nvSpPr>
                  <p:cNvPr id="74" name="TextBox 73">
                    <a:extLst>
                      <a:ext uri="{FF2B5EF4-FFF2-40B4-BE49-F238E27FC236}">
                        <a16:creationId xmlns:a16="http://schemas.microsoft.com/office/drawing/2014/main" id="{5A72676A-EF06-D8F4-0B08-45D9D19EA8B3}"/>
                      </a:ext>
                    </a:extLst>
                  </p:cNvPr>
                  <p:cNvSpPr txBox="1"/>
                  <p:nvPr/>
                </p:nvSpPr>
                <p:spPr>
                  <a:xfrm>
                    <a:off x="9051119" y="1761854"/>
                    <a:ext cx="2505269" cy="396674"/>
                  </a:xfrm>
                  <a:prstGeom prst="rect">
                    <a:avLst/>
                  </a:prstGeom>
                  <a:solidFill>
                    <a:schemeClr val="accent2">
                      <a:lumMod val="40000"/>
                      <a:lumOff val="6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Chemical Compositions</a:t>
                    </a:r>
                  </a:p>
                </p:txBody>
              </p:sp>
              <p:sp>
                <p:nvSpPr>
                  <p:cNvPr id="75" name="Plus Sign 74">
                    <a:extLst>
                      <a:ext uri="{FF2B5EF4-FFF2-40B4-BE49-F238E27FC236}">
                        <a16:creationId xmlns:a16="http://schemas.microsoft.com/office/drawing/2014/main" id="{30E1B7E2-5E3D-D1E1-58D1-DB37805B0D18}"/>
                      </a:ext>
                    </a:extLst>
                  </p:cNvPr>
                  <p:cNvSpPr/>
                  <p:nvPr/>
                </p:nvSpPr>
                <p:spPr>
                  <a:xfrm>
                    <a:off x="10184869" y="1523909"/>
                    <a:ext cx="163514" cy="18897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76" name="Plus Sign 75">
                    <a:extLst>
                      <a:ext uri="{FF2B5EF4-FFF2-40B4-BE49-F238E27FC236}">
                        <a16:creationId xmlns:a16="http://schemas.microsoft.com/office/drawing/2014/main" id="{27B6CDB1-65E9-8A29-8DE1-84ABBF9CD19D}"/>
                      </a:ext>
                    </a:extLst>
                  </p:cNvPr>
                  <p:cNvSpPr/>
                  <p:nvPr/>
                </p:nvSpPr>
                <p:spPr>
                  <a:xfrm>
                    <a:off x="10211615" y="2261404"/>
                    <a:ext cx="163514" cy="18897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78" name="Arrow: Down 77">
                    <a:extLst>
                      <a:ext uri="{FF2B5EF4-FFF2-40B4-BE49-F238E27FC236}">
                        <a16:creationId xmlns:a16="http://schemas.microsoft.com/office/drawing/2014/main" id="{0BAAF2B2-06FA-D3F1-E95E-036E7828F14D}"/>
                      </a:ext>
                    </a:extLst>
                  </p:cNvPr>
                  <p:cNvSpPr/>
                  <p:nvPr/>
                </p:nvSpPr>
                <p:spPr>
                  <a:xfrm>
                    <a:off x="10225859" y="4007715"/>
                    <a:ext cx="163514" cy="237464"/>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nvGrpSpPr>
                  <p:cNvPr id="79" name="Group 78">
                    <a:extLst>
                      <a:ext uri="{FF2B5EF4-FFF2-40B4-BE49-F238E27FC236}">
                        <a16:creationId xmlns:a16="http://schemas.microsoft.com/office/drawing/2014/main" id="{C1293962-74FB-0CDB-5C34-62BB4475A2F5}"/>
                      </a:ext>
                    </a:extLst>
                  </p:cNvPr>
                  <p:cNvGrpSpPr/>
                  <p:nvPr/>
                </p:nvGrpSpPr>
                <p:grpSpPr>
                  <a:xfrm>
                    <a:off x="8934869" y="4306819"/>
                    <a:ext cx="2827028" cy="1839753"/>
                    <a:chOff x="8934869" y="4306819"/>
                    <a:chExt cx="2827028" cy="1839753"/>
                  </a:xfrm>
                </p:grpSpPr>
                <p:sp>
                  <p:nvSpPr>
                    <p:cNvPr id="80" name="Oval 79">
                      <a:extLst>
                        <a:ext uri="{FF2B5EF4-FFF2-40B4-BE49-F238E27FC236}">
                          <a16:creationId xmlns:a16="http://schemas.microsoft.com/office/drawing/2014/main" id="{FD6661B1-C5E6-5951-8181-E9F54C3AD60F}"/>
                        </a:ext>
                      </a:extLst>
                    </p:cNvPr>
                    <p:cNvSpPr/>
                    <p:nvPr/>
                  </p:nvSpPr>
                  <p:spPr>
                    <a:xfrm>
                      <a:off x="8934869" y="4306819"/>
                      <a:ext cx="2827028" cy="1839753"/>
                    </a:xfrm>
                    <a:prstGeom prst="ellipse">
                      <a:avLst/>
                    </a:prstGeom>
                    <a:solidFill>
                      <a:schemeClr val="accent6">
                        <a:lumMod val="40000"/>
                        <a:lumOff val="6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81" name="TextBox 80">
                      <a:extLst>
                        <a:ext uri="{FF2B5EF4-FFF2-40B4-BE49-F238E27FC236}">
                          <a16:creationId xmlns:a16="http://schemas.microsoft.com/office/drawing/2014/main" id="{9B88199C-58FA-AADA-E880-E3F9F350B7DC}"/>
                        </a:ext>
                      </a:extLst>
                    </p:cNvPr>
                    <p:cNvSpPr txBox="1"/>
                    <p:nvPr/>
                  </p:nvSpPr>
                  <p:spPr>
                    <a:xfrm>
                      <a:off x="9012040" y="4589873"/>
                      <a:ext cx="2591153" cy="1007180"/>
                    </a:xfrm>
                    <a:prstGeom prst="rect">
                      <a:avLst/>
                    </a:prstGeom>
                    <a:noFill/>
                  </p:spPr>
                  <p:txBody>
                    <a:bodyPr wrap="square" rtlCol="0">
                      <a:spAutoFit/>
                    </a:bodyPr>
                    <a:lstStyle/>
                    <a:p>
                      <a:pPr algn="ctr"/>
                      <a:r>
                        <a:rPr lang="en-US" b="1" dirty="0">
                          <a:latin typeface="Cambria" panose="02040503050406030204" pitchFamily="18" charset="0"/>
                          <a:ea typeface="Cambria" panose="02040503050406030204" pitchFamily="18" charset="0"/>
                        </a:rPr>
                        <a:t>Characterization of Alterations caused by Geochemical Reaction</a:t>
                      </a:r>
                    </a:p>
                  </p:txBody>
                </p:sp>
              </p:grpSp>
            </p:grpSp>
            <p:sp>
              <p:nvSpPr>
                <p:cNvPr id="70" name="Rectangle 69">
                  <a:extLst>
                    <a:ext uri="{FF2B5EF4-FFF2-40B4-BE49-F238E27FC236}">
                      <a16:creationId xmlns:a16="http://schemas.microsoft.com/office/drawing/2014/main" id="{52F7084B-F7F7-B0CB-ACE6-73D537401576}"/>
                    </a:ext>
                  </a:extLst>
                </p:cNvPr>
                <p:cNvSpPr/>
                <p:nvPr/>
              </p:nvSpPr>
              <p:spPr>
                <a:xfrm>
                  <a:off x="8407092" y="1301681"/>
                  <a:ext cx="3257193" cy="5121859"/>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grpSp>
            <p:nvGrpSpPr>
              <p:cNvPr id="12" name="Group 11">
                <a:extLst>
                  <a:ext uri="{FF2B5EF4-FFF2-40B4-BE49-F238E27FC236}">
                    <a16:creationId xmlns:a16="http://schemas.microsoft.com/office/drawing/2014/main" id="{44413530-EF06-B48E-EC2C-7A759FC19EA6}"/>
                  </a:ext>
                </a:extLst>
              </p:cNvPr>
              <p:cNvGrpSpPr/>
              <p:nvPr/>
            </p:nvGrpSpPr>
            <p:grpSpPr>
              <a:xfrm>
                <a:off x="539370" y="726611"/>
                <a:ext cx="11247969" cy="540198"/>
                <a:chOff x="539370" y="726611"/>
                <a:chExt cx="11247969" cy="540198"/>
              </a:xfrm>
            </p:grpSpPr>
            <p:sp>
              <p:nvSpPr>
                <p:cNvPr id="66" name="TextBox 65">
                  <a:extLst>
                    <a:ext uri="{FF2B5EF4-FFF2-40B4-BE49-F238E27FC236}">
                      <a16:creationId xmlns:a16="http://schemas.microsoft.com/office/drawing/2014/main" id="{40A3732A-926D-A03B-D6B5-ECF5EA577AD5}"/>
                    </a:ext>
                  </a:extLst>
                </p:cNvPr>
                <p:cNvSpPr txBox="1"/>
                <p:nvPr/>
              </p:nvSpPr>
              <p:spPr>
                <a:xfrm>
                  <a:off x="539370" y="738875"/>
                  <a:ext cx="3648890" cy="523220"/>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SAMPLE PREPARATION AND STATIC BATCH REACTOR EXPERIMENT</a:t>
                  </a:r>
                </a:p>
              </p:txBody>
            </p:sp>
            <p:sp>
              <p:nvSpPr>
                <p:cNvPr id="67" name="TextBox 66">
                  <a:extLst>
                    <a:ext uri="{FF2B5EF4-FFF2-40B4-BE49-F238E27FC236}">
                      <a16:creationId xmlns:a16="http://schemas.microsoft.com/office/drawing/2014/main" id="{CE2E6BF0-79CB-07A1-6207-582D1414B09C}"/>
                    </a:ext>
                  </a:extLst>
                </p:cNvPr>
                <p:cNvSpPr txBox="1"/>
                <p:nvPr/>
              </p:nvSpPr>
              <p:spPr>
                <a:xfrm>
                  <a:off x="4758936" y="735452"/>
                  <a:ext cx="3369344" cy="523220"/>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LABORATORY TECHNIQUES AND DATA ACQUISITION</a:t>
                  </a:r>
                </a:p>
              </p:txBody>
            </p:sp>
            <p:sp>
              <p:nvSpPr>
                <p:cNvPr id="68" name="TextBox 67">
                  <a:extLst>
                    <a:ext uri="{FF2B5EF4-FFF2-40B4-BE49-F238E27FC236}">
                      <a16:creationId xmlns:a16="http://schemas.microsoft.com/office/drawing/2014/main" id="{4387CEF1-B262-B7A6-22DC-4A708153ED26}"/>
                    </a:ext>
                  </a:extLst>
                </p:cNvPr>
                <p:cNvSpPr txBox="1"/>
                <p:nvPr/>
              </p:nvSpPr>
              <p:spPr>
                <a:xfrm>
                  <a:off x="8495813" y="726611"/>
                  <a:ext cx="3291526" cy="540198"/>
                </a:xfrm>
                <a:prstGeom prst="rect">
                  <a:avLst/>
                </a:prstGeom>
                <a:solidFill>
                  <a:schemeClr val="accent1">
                    <a:lumMod val="60000"/>
                    <a:lumOff val="4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DATA ANALYSES, INTEGRATION AND INTERPRETATION</a:t>
                  </a:r>
                </a:p>
              </p:txBody>
            </p:sp>
          </p:grpSp>
          <p:sp>
            <p:nvSpPr>
              <p:cNvPr id="13" name="Arrow: Right 12">
                <a:extLst>
                  <a:ext uri="{FF2B5EF4-FFF2-40B4-BE49-F238E27FC236}">
                    <a16:creationId xmlns:a16="http://schemas.microsoft.com/office/drawing/2014/main" id="{03B26C6C-CF0C-19B2-3498-7D59FBB0C408}"/>
                  </a:ext>
                </a:extLst>
              </p:cNvPr>
              <p:cNvSpPr/>
              <p:nvPr/>
            </p:nvSpPr>
            <p:spPr>
              <a:xfrm>
                <a:off x="4256012" y="3320279"/>
                <a:ext cx="423517" cy="26685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14" name="Arrow: Right 13">
                <a:extLst>
                  <a:ext uri="{FF2B5EF4-FFF2-40B4-BE49-F238E27FC236}">
                    <a16:creationId xmlns:a16="http://schemas.microsoft.com/office/drawing/2014/main" id="{97CDE864-2106-1233-11B6-A247510DE5A9}"/>
                  </a:ext>
                </a:extLst>
              </p:cNvPr>
              <p:cNvSpPr/>
              <p:nvPr/>
            </p:nvSpPr>
            <p:spPr>
              <a:xfrm>
                <a:off x="8131174" y="3331370"/>
                <a:ext cx="364641" cy="27641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sp>
          <p:nvSpPr>
            <p:cNvPr id="6" name="Rectangle: Rounded Corners 5">
              <a:extLst>
                <a:ext uri="{FF2B5EF4-FFF2-40B4-BE49-F238E27FC236}">
                  <a16:creationId xmlns:a16="http://schemas.microsoft.com/office/drawing/2014/main" id="{19DAF6B9-C3F9-5461-3228-0F37B933BE56}"/>
                </a:ext>
              </a:extLst>
            </p:cNvPr>
            <p:cNvSpPr/>
            <p:nvPr/>
          </p:nvSpPr>
          <p:spPr>
            <a:xfrm>
              <a:off x="853428" y="1965420"/>
              <a:ext cx="2954295" cy="650445"/>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Cambria" panose="02040503050406030204" pitchFamily="18" charset="0"/>
                  <a:ea typeface="Cambria" panose="02040503050406030204" pitchFamily="18" charset="0"/>
                </a:rPr>
                <a:t>Vertical Well (Cored-Rock)</a:t>
              </a:r>
            </a:p>
            <a:p>
              <a:pPr algn="ctr"/>
              <a:r>
                <a:rPr lang="en-US" sz="1200" b="1" dirty="0">
                  <a:solidFill>
                    <a:schemeClr val="tx1"/>
                  </a:solidFill>
                  <a:latin typeface="Cambria" panose="02040503050406030204" pitchFamily="18" charset="0"/>
                  <a:ea typeface="Cambria" panose="02040503050406030204" pitchFamily="18" charset="0"/>
                </a:rPr>
                <a:t>Horizontal Well (Rock-Cuttings)</a:t>
              </a:r>
            </a:p>
          </p:txBody>
        </p:sp>
        <p:sp>
          <p:nvSpPr>
            <p:cNvPr id="7" name="Rectangle: Rounded Corners 6">
              <a:extLst>
                <a:ext uri="{FF2B5EF4-FFF2-40B4-BE49-F238E27FC236}">
                  <a16:creationId xmlns:a16="http://schemas.microsoft.com/office/drawing/2014/main" id="{1585860B-98FC-0734-A5CA-E835CCF86E98}"/>
                </a:ext>
              </a:extLst>
            </p:cNvPr>
            <p:cNvSpPr/>
            <p:nvPr/>
          </p:nvSpPr>
          <p:spPr>
            <a:xfrm>
              <a:off x="870560" y="3331781"/>
              <a:ext cx="2954295" cy="97912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200" b="1" dirty="0">
                  <a:solidFill>
                    <a:srgbClr val="002060"/>
                  </a:solidFill>
                  <a:latin typeface="Cambria" panose="02040503050406030204" pitchFamily="18" charset="0"/>
                  <a:ea typeface="Cambria" panose="02040503050406030204" pitchFamily="18" charset="0"/>
                </a:rPr>
                <a:t>Main Fluid: </a:t>
              </a:r>
              <a:r>
                <a:rPr lang="en-US" sz="1200" b="1" dirty="0">
                  <a:solidFill>
                    <a:schemeClr val="tx1"/>
                  </a:solidFill>
                  <a:latin typeface="Cambria" panose="02040503050406030204" pitchFamily="18" charset="0"/>
                  <a:ea typeface="Cambria" panose="02040503050406030204" pitchFamily="18" charset="0"/>
                </a:rPr>
                <a:t>Field Fracturing </a:t>
              </a:r>
            </a:p>
            <a:p>
              <a:pPr algn="ctr"/>
              <a:r>
                <a:rPr lang="en-US" sz="1200" b="1" dirty="0">
                  <a:solidFill>
                    <a:schemeClr val="tx1"/>
                  </a:solidFill>
                  <a:latin typeface="Cambria" panose="02040503050406030204" pitchFamily="18" charset="0"/>
                  <a:ea typeface="Cambria" panose="02040503050406030204" pitchFamily="18" charset="0"/>
                </a:rPr>
                <a:t>Fluid and Field Produced Fluid</a:t>
              </a:r>
            </a:p>
            <a:p>
              <a:pPr algn="ctr"/>
              <a:r>
                <a:rPr lang="en-US" sz="1200" b="1" dirty="0">
                  <a:solidFill>
                    <a:srgbClr val="002060"/>
                  </a:solidFill>
                  <a:latin typeface="Cambria" panose="02040503050406030204" pitchFamily="18" charset="0"/>
                  <a:ea typeface="Cambria" panose="02040503050406030204" pitchFamily="18" charset="0"/>
                </a:rPr>
                <a:t>Standard:</a:t>
              </a:r>
              <a:r>
                <a:rPr lang="en-US" sz="1200" b="1" dirty="0">
                  <a:solidFill>
                    <a:schemeClr val="tx1"/>
                  </a:solidFill>
                  <a:latin typeface="Cambria" panose="02040503050406030204" pitchFamily="18" charset="0"/>
                  <a:ea typeface="Cambria" panose="02040503050406030204" pitchFamily="18" charset="0"/>
                </a:rPr>
                <a:t> Deionized Water</a:t>
              </a:r>
            </a:p>
            <a:p>
              <a:pPr algn="ctr"/>
              <a:endParaRPr lang="en-US" sz="1200" b="1" dirty="0">
                <a:solidFill>
                  <a:schemeClr val="accent1">
                    <a:lumMod val="75000"/>
                  </a:schemeClr>
                </a:solidFill>
                <a:latin typeface="Cambria" panose="02040503050406030204" pitchFamily="18" charset="0"/>
                <a:ea typeface="Cambria" panose="02040503050406030204" pitchFamily="18" charset="0"/>
              </a:endParaRPr>
            </a:p>
          </p:txBody>
        </p:sp>
        <p:sp>
          <p:nvSpPr>
            <p:cNvPr id="8" name="Rectangle: Rounded Corners 7">
              <a:extLst>
                <a:ext uri="{FF2B5EF4-FFF2-40B4-BE49-F238E27FC236}">
                  <a16:creationId xmlns:a16="http://schemas.microsoft.com/office/drawing/2014/main" id="{DD35538D-8E6C-549C-4592-EA4FABFB38E1}"/>
                </a:ext>
              </a:extLst>
            </p:cNvPr>
            <p:cNvSpPr/>
            <p:nvPr/>
          </p:nvSpPr>
          <p:spPr>
            <a:xfrm>
              <a:off x="954906" y="5171771"/>
              <a:ext cx="2954295" cy="106656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latin typeface="Cambria" panose="02040503050406030204" pitchFamily="18" charset="0"/>
                <a:ea typeface="Cambria" panose="02040503050406030204" pitchFamily="18" charset="0"/>
              </a:endParaRPr>
            </a:p>
            <a:p>
              <a:pPr algn="ctr"/>
              <a:r>
                <a:rPr lang="en-US" sz="1200" b="1" dirty="0">
                  <a:solidFill>
                    <a:schemeClr val="tx1"/>
                  </a:solidFill>
                  <a:latin typeface="Cambria" panose="02040503050406030204" pitchFamily="18" charset="0"/>
                  <a:ea typeface="Cambria" panose="02040503050406030204" pitchFamily="18" charset="0"/>
                </a:rPr>
                <a:t>Conditions: 95</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C (203</a:t>
              </a:r>
              <a:r>
                <a:rPr lang="en-US" sz="1200" b="1" baseline="30000" dirty="0">
                  <a:solidFill>
                    <a:schemeClr val="tx1"/>
                  </a:solidFill>
                  <a:latin typeface="Cambria" panose="02040503050406030204" pitchFamily="18" charset="0"/>
                  <a:ea typeface="Cambria" panose="02040503050406030204" pitchFamily="18" charset="0"/>
                </a:rPr>
                <a:t>o</a:t>
              </a:r>
              <a:r>
                <a:rPr lang="en-US" sz="1200" b="1" dirty="0">
                  <a:solidFill>
                    <a:schemeClr val="tx1"/>
                  </a:solidFill>
                  <a:latin typeface="Cambria" panose="02040503050406030204" pitchFamily="18" charset="0"/>
                  <a:ea typeface="Cambria" panose="02040503050406030204" pitchFamily="18" charset="0"/>
                </a:rPr>
                <a:t>F), 14.7psi</a:t>
              </a:r>
            </a:p>
            <a:p>
              <a:pPr algn="ctr"/>
              <a:r>
                <a:rPr lang="en-US" sz="1200" b="1" dirty="0">
                  <a:solidFill>
                    <a:schemeClr val="tx1"/>
                  </a:solidFill>
                  <a:latin typeface="Cambria" panose="02040503050406030204" pitchFamily="18" charset="0"/>
                  <a:ea typeface="Cambria" panose="02040503050406030204" pitchFamily="18" charset="0"/>
                </a:rPr>
                <a:t>Liquid to powder ratio (150mL:1g)  Average Particle Size =30µm</a:t>
              </a:r>
            </a:p>
            <a:p>
              <a:pPr algn="ctr"/>
              <a:r>
                <a:rPr lang="en-US" sz="1200" b="1" dirty="0">
                  <a:solidFill>
                    <a:schemeClr val="tx1"/>
                  </a:solidFill>
                  <a:latin typeface="Cambria" panose="02040503050406030204" pitchFamily="18" charset="0"/>
                  <a:ea typeface="Cambria" panose="02040503050406030204" pitchFamily="18" charset="0"/>
                </a:rPr>
                <a:t>Sampling Days: 0, 7 and 30 days</a:t>
              </a:r>
            </a:p>
            <a:p>
              <a:pPr algn="ctr"/>
              <a:endParaRPr lang="en-US" sz="1200" b="1" dirty="0">
                <a:solidFill>
                  <a:schemeClr val="tx1"/>
                </a:solidFill>
                <a:latin typeface="Cambria" panose="02040503050406030204" pitchFamily="18" charset="0"/>
                <a:ea typeface="Cambria" panose="02040503050406030204" pitchFamily="18" charset="0"/>
              </a:endParaRPr>
            </a:p>
          </p:txBody>
        </p:sp>
      </p:grpSp>
      <p:sp>
        <p:nvSpPr>
          <p:cNvPr id="99" name="TextBox 98">
            <a:extLst>
              <a:ext uri="{FF2B5EF4-FFF2-40B4-BE49-F238E27FC236}">
                <a16:creationId xmlns:a16="http://schemas.microsoft.com/office/drawing/2014/main" id="{C67E6A5C-6BC4-6474-DB65-8B24BE20EF0E}"/>
              </a:ext>
            </a:extLst>
          </p:cNvPr>
          <p:cNvSpPr txBox="1"/>
          <p:nvPr/>
        </p:nvSpPr>
        <p:spPr>
          <a:xfrm>
            <a:off x="324155" y="6002516"/>
            <a:ext cx="11514088" cy="307777"/>
          </a:xfrm>
          <a:prstGeom prst="rect">
            <a:avLst/>
          </a:prstGeom>
          <a:noFill/>
        </p:spPr>
        <p:txBody>
          <a:bodyPr wrap="square" rtlCol="0">
            <a:spAutoFit/>
          </a:bodyPr>
          <a:lstStyle/>
          <a:p>
            <a:pPr algn="ctr"/>
            <a:r>
              <a:rPr lang="en-US" sz="1400" b="1" dirty="0">
                <a:solidFill>
                  <a:schemeClr val="accent2">
                    <a:lumMod val="50000"/>
                  </a:schemeClr>
                </a:solidFill>
                <a:latin typeface="Georgia" panose="02040502050405020303" pitchFamily="18" charset="0"/>
              </a:rPr>
              <a:t>Flow chart of materials and methodology used in experiment, data acquisition and interpretation</a:t>
            </a:r>
          </a:p>
        </p:txBody>
      </p:sp>
      <p:sp>
        <p:nvSpPr>
          <p:cNvPr id="2" name="Plus Sign 1">
            <a:extLst>
              <a:ext uri="{FF2B5EF4-FFF2-40B4-BE49-F238E27FC236}">
                <a16:creationId xmlns:a16="http://schemas.microsoft.com/office/drawing/2014/main" id="{16CD4DB4-7AC0-3F78-22F7-92E91C257029}"/>
              </a:ext>
            </a:extLst>
          </p:cNvPr>
          <p:cNvSpPr/>
          <p:nvPr/>
        </p:nvSpPr>
        <p:spPr>
          <a:xfrm>
            <a:off x="9894956" y="3354212"/>
            <a:ext cx="154828" cy="146622"/>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15" name="TextBox 14">
            <a:extLst>
              <a:ext uri="{FF2B5EF4-FFF2-40B4-BE49-F238E27FC236}">
                <a16:creationId xmlns:a16="http://schemas.microsoft.com/office/drawing/2014/main" id="{C1338941-30EB-9ACE-5810-00A2C7B5BFE8}"/>
              </a:ext>
            </a:extLst>
          </p:cNvPr>
          <p:cNvSpPr txBox="1"/>
          <p:nvPr/>
        </p:nvSpPr>
        <p:spPr>
          <a:xfrm>
            <a:off x="8796106" y="3617014"/>
            <a:ext cx="2372188" cy="307777"/>
          </a:xfrm>
          <a:prstGeom prst="rect">
            <a:avLst/>
          </a:prstGeom>
          <a:solidFill>
            <a:schemeClr val="accent2">
              <a:lumMod val="40000"/>
              <a:lumOff val="60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Simulation</a:t>
            </a:r>
          </a:p>
        </p:txBody>
      </p:sp>
      <p:sp>
        <p:nvSpPr>
          <p:cNvPr id="16" name="TextBox 15">
            <a:extLst>
              <a:ext uri="{FF2B5EF4-FFF2-40B4-BE49-F238E27FC236}">
                <a16:creationId xmlns:a16="http://schemas.microsoft.com/office/drawing/2014/main" id="{877C9A32-ACD8-E2CF-7E96-6E25E65FD7C7}"/>
              </a:ext>
            </a:extLst>
          </p:cNvPr>
          <p:cNvSpPr txBox="1"/>
          <p:nvPr/>
        </p:nvSpPr>
        <p:spPr>
          <a:xfrm>
            <a:off x="4971852" y="4680726"/>
            <a:ext cx="2745151" cy="307777"/>
          </a:xfrm>
          <a:prstGeom prst="rect">
            <a:avLst/>
          </a:prstGeom>
          <a:solidFill>
            <a:schemeClr val="bg1">
              <a:lumMod val="85000"/>
            </a:schemeClr>
          </a:solidFill>
        </p:spPr>
        <p:txBody>
          <a:bodyPr wrap="square" rtlCol="0">
            <a:spAutoFit/>
          </a:bodyPr>
          <a:lstStyle/>
          <a:p>
            <a:pPr algn="ctr"/>
            <a:r>
              <a:rPr lang="en-US" sz="1400" b="1" dirty="0">
                <a:latin typeface="Cambria" panose="02040503050406030204" pitchFamily="18" charset="0"/>
                <a:ea typeface="Cambria" panose="02040503050406030204" pitchFamily="18" charset="0"/>
              </a:rPr>
              <a:t>Modeling</a:t>
            </a:r>
          </a:p>
        </p:txBody>
      </p:sp>
      <p:pic>
        <p:nvPicPr>
          <p:cNvPr id="135" name="Audio 134">
            <a:hlinkClick r:id="" action="ppaction://media"/>
            <a:extLst>
              <a:ext uri="{FF2B5EF4-FFF2-40B4-BE49-F238E27FC236}">
                <a16:creationId xmlns:a16="http://schemas.microsoft.com/office/drawing/2014/main" id="{26E19E97-3EA4-AB82-8D29-C66BC871CFA5}"/>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158267659"/>
      </p:ext>
    </p:extLst>
  </p:cSld>
  <p:clrMapOvr>
    <a:masterClrMapping/>
  </p:clrMapOvr>
  <mc:AlternateContent xmlns:mc="http://schemas.openxmlformats.org/markup-compatibility/2006" xmlns:p14="http://schemas.microsoft.com/office/powerpoint/2010/main">
    <mc:Choice Requires="p14">
      <p:transition spd="slow" p14:dur="2000" advTm="51011"/>
    </mc:Choice>
    <mc:Fallback xmlns="">
      <p:transition spd="slow" advTm="510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A24B42D1-CB6B-967B-B689-445569644BFD}"/>
              </a:ext>
            </a:extLst>
          </p:cNvPr>
          <p:cNvPicPr>
            <a:picLocks noChangeAspect="1"/>
          </p:cNvPicPr>
          <p:nvPr/>
        </p:nvPicPr>
        <p:blipFill>
          <a:blip r:embed="rId4"/>
          <a:stretch>
            <a:fillRect/>
          </a:stretch>
        </p:blipFill>
        <p:spPr>
          <a:xfrm>
            <a:off x="5352866" y="1407897"/>
            <a:ext cx="1415862" cy="1619950"/>
          </a:xfrm>
          <a:prstGeom prst="rect">
            <a:avLst/>
          </a:prstGeom>
        </p:spPr>
      </p:pic>
      <p:sp>
        <p:nvSpPr>
          <p:cNvPr id="4" name="Slide Number Placeholder 3"/>
          <p:cNvSpPr>
            <a:spLocks noGrp="1"/>
          </p:cNvSpPr>
          <p:nvPr>
            <p:ph type="sldNum" sz="quarter" idx="12"/>
          </p:nvPr>
        </p:nvSpPr>
        <p:spPr/>
        <p:txBody>
          <a:bodyPr/>
          <a:lstStyle/>
          <a:p>
            <a:fld id="{3E6760D5-C8F1-4153-B235-003BFAD3B575}" type="slidenum">
              <a:rPr lang="en-US" smtClean="0"/>
              <a:t>7</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58370" y="1079004"/>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6AB739E8-0DB5-45E4-8C4E-0BC4C3B3184C}" type="datetime1">
              <a:rPr lang="en-US" smtClean="0"/>
              <a:t>13-Dec-23</a:t>
            </a:fld>
            <a:endParaRPr lang="en-US" dirty="0"/>
          </a:p>
        </p:txBody>
      </p:sp>
      <p:sp>
        <p:nvSpPr>
          <p:cNvPr id="64" name="Title 1">
            <a:extLst>
              <a:ext uri="{FF2B5EF4-FFF2-40B4-BE49-F238E27FC236}">
                <a16:creationId xmlns:a16="http://schemas.microsoft.com/office/drawing/2014/main" id="{B26C6FAE-EDA9-D934-0BDD-6AB2AFF47EB3}"/>
              </a:ext>
            </a:extLst>
          </p:cNvPr>
          <p:cNvSpPr txBox="1">
            <a:spLocks/>
          </p:cNvSpPr>
          <p:nvPr/>
        </p:nvSpPr>
        <p:spPr>
          <a:xfrm>
            <a:off x="0" y="465886"/>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cs typeface="Times New Roman" panose="02020603050405020304" pitchFamily="18" charset="0"/>
              </a:rPr>
              <a:t>RESULTS – </a:t>
            </a: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Mineralogical Alterations of Caney Shale Powders in Field Fracturing Fluids (HF)-XRD analysis</a:t>
            </a:r>
            <a:endParaRPr lang="en-US" sz="2800" dirty="0">
              <a:solidFill>
                <a:srgbClr val="002060"/>
              </a:solidFill>
              <a:latin typeface="Georgia" panose="02040502050405020303" pitchFamily="18" charset="0"/>
            </a:endParaRPr>
          </a:p>
        </p:txBody>
      </p:sp>
      <p:sp>
        <p:nvSpPr>
          <p:cNvPr id="7" name="TextBox 6">
            <a:extLst>
              <a:ext uri="{FF2B5EF4-FFF2-40B4-BE49-F238E27FC236}">
                <a16:creationId xmlns:a16="http://schemas.microsoft.com/office/drawing/2014/main" id="{5705C074-303E-50C7-7798-786BAE85B42A}"/>
              </a:ext>
            </a:extLst>
          </p:cNvPr>
          <p:cNvSpPr txBox="1"/>
          <p:nvPr/>
        </p:nvSpPr>
        <p:spPr>
          <a:xfrm>
            <a:off x="155248" y="5219900"/>
            <a:ext cx="5973211" cy="1323439"/>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latin typeface="Georgia" panose="02040502050405020303" pitchFamily="18" charset="0"/>
                <a:ea typeface="Cambria" panose="02040503050406030204" pitchFamily="18" charset="0"/>
              </a:rPr>
              <a:t>Pyrite breakdown occurs mostly within the first 7 days of reaction </a:t>
            </a:r>
          </a:p>
          <a:p>
            <a:pPr marL="342900" indent="-342900" algn="just">
              <a:buFont typeface="Arial" panose="020B0604020202020204" pitchFamily="34" charset="0"/>
              <a:buChar char="•"/>
            </a:pPr>
            <a:r>
              <a:rPr lang="en-US" sz="2000" dirty="0">
                <a:latin typeface="Georgia" panose="02040502050405020303" pitchFamily="18" charset="0"/>
                <a:ea typeface="Cambria" panose="02040503050406030204" pitchFamily="18" charset="0"/>
              </a:rPr>
              <a:t>The amount of quartz drops after 7 days but remains relatively constant after that.</a:t>
            </a:r>
          </a:p>
        </p:txBody>
      </p:sp>
      <p:sp>
        <p:nvSpPr>
          <p:cNvPr id="8" name="TextBox 7">
            <a:extLst>
              <a:ext uri="{FF2B5EF4-FFF2-40B4-BE49-F238E27FC236}">
                <a16:creationId xmlns:a16="http://schemas.microsoft.com/office/drawing/2014/main" id="{CE5BF027-2F5B-94EE-BD9F-4B8A4FA20627}"/>
              </a:ext>
            </a:extLst>
          </p:cNvPr>
          <p:cNvSpPr txBox="1"/>
          <p:nvPr/>
        </p:nvSpPr>
        <p:spPr>
          <a:xfrm>
            <a:off x="6332617" y="5258959"/>
            <a:ext cx="5686901" cy="1200329"/>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presence generally shows a downward trend after reaction at both 7 and 30 days </a:t>
            </a:r>
          </a:p>
          <a:p>
            <a:pPr marL="285750" indent="-285750">
              <a:buFont typeface="Arial" panose="020B0604020202020204" pitchFamily="34" charset="0"/>
              <a:buChar char="•"/>
            </a:pPr>
            <a:r>
              <a:rPr lang="en-US" dirty="0">
                <a:latin typeface="Georgia" panose="02040502050405020303" pitchFamily="18" charset="0"/>
              </a:rPr>
              <a:t>The amount of </a:t>
            </a:r>
            <a:r>
              <a:rPr lang="en-US" dirty="0" err="1">
                <a:latin typeface="Georgia" panose="02040502050405020303" pitchFamily="18" charset="0"/>
              </a:rPr>
              <a:t>illite</a:t>
            </a:r>
            <a:r>
              <a:rPr lang="en-US" dirty="0">
                <a:latin typeface="Georgia" panose="02040502050405020303" pitchFamily="18" charset="0"/>
              </a:rPr>
              <a:t> increases after 7-days but the trajectory is inconsistent after 30 days.</a:t>
            </a:r>
          </a:p>
        </p:txBody>
      </p:sp>
      <p:grpSp>
        <p:nvGrpSpPr>
          <p:cNvPr id="9" name="Group 8">
            <a:extLst>
              <a:ext uri="{FF2B5EF4-FFF2-40B4-BE49-F238E27FC236}">
                <a16:creationId xmlns:a16="http://schemas.microsoft.com/office/drawing/2014/main" id="{AF02FF57-3850-1D63-FEF1-490EEFAABD53}"/>
              </a:ext>
            </a:extLst>
          </p:cNvPr>
          <p:cNvGrpSpPr/>
          <p:nvPr/>
        </p:nvGrpSpPr>
        <p:grpSpPr>
          <a:xfrm>
            <a:off x="6505098" y="1066969"/>
            <a:ext cx="5686902" cy="4479956"/>
            <a:chOff x="486769" y="1310525"/>
            <a:chExt cx="4124325" cy="3171825"/>
          </a:xfrm>
        </p:grpSpPr>
        <p:pic>
          <p:nvPicPr>
            <p:cNvPr id="10" name="Picture 9">
              <a:extLst>
                <a:ext uri="{FF2B5EF4-FFF2-40B4-BE49-F238E27FC236}">
                  <a16:creationId xmlns:a16="http://schemas.microsoft.com/office/drawing/2014/main" id="{FB775E35-7102-2DC1-96B1-A9898D5BE8B9}"/>
                </a:ext>
              </a:extLst>
            </p:cNvPr>
            <p:cNvPicPr>
              <a:picLocks noChangeAspect="1"/>
            </p:cNvPicPr>
            <p:nvPr/>
          </p:nvPicPr>
          <p:blipFill>
            <a:blip r:embed="rId5"/>
            <a:stretch>
              <a:fillRect/>
            </a:stretch>
          </p:blipFill>
          <p:spPr>
            <a:xfrm>
              <a:off x="486769" y="1310525"/>
              <a:ext cx="4124325" cy="3171825"/>
            </a:xfrm>
            <a:prstGeom prst="rect">
              <a:avLst/>
            </a:prstGeom>
          </p:spPr>
        </p:pic>
        <p:sp>
          <p:nvSpPr>
            <p:cNvPr id="11" name="Rectangle 10">
              <a:extLst>
                <a:ext uri="{FF2B5EF4-FFF2-40B4-BE49-F238E27FC236}">
                  <a16:creationId xmlns:a16="http://schemas.microsoft.com/office/drawing/2014/main" id="{EB0900C3-597E-47DB-87E6-ACDB87961B59}"/>
                </a:ext>
              </a:extLst>
            </p:cNvPr>
            <p:cNvSpPr/>
            <p:nvPr/>
          </p:nvSpPr>
          <p:spPr>
            <a:xfrm>
              <a:off x="1094337" y="1647825"/>
              <a:ext cx="1057633" cy="2171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ectangle 11">
              <a:extLst>
                <a:ext uri="{FF2B5EF4-FFF2-40B4-BE49-F238E27FC236}">
                  <a16:creationId xmlns:a16="http://schemas.microsoft.com/office/drawing/2014/main" id="{2C272D22-470B-0E97-E305-43667E2BAEED}"/>
                </a:ext>
              </a:extLst>
            </p:cNvPr>
            <p:cNvSpPr/>
            <p:nvPr/>
          </p:nvSpPr>
          <p:spPr>
            <a:xfrm>
              <a:off x="2230721" y="1647825"/>
              <a:ext cx="1026829" cy="2171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Rectangle 12">
              <a:extLst>
                <a:ext uri="{FF2B5EF4-FFF2-40B4-BE49-F238E27FC236}">
                  <a16:creationId xmlns:a16="http://schemas.microsoft.com/office/drawing/2014/main" id="{8DE3BD75-5343-D567-1320-8338CCF2E352}"/>
                </a:ext>
              </a:extLst>
            </p:cNvPr>
            <p:cNvSpPr/>
            <p:nvPr/>
          </p:nvSpPr>
          <p:spPr>
            <a:xfrm>
              <a:off x="3336301" y="1647825"/>
              <a:ext cx="1026829" cy="2171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 name="Group 13">
            <a:extLst>
              <a:ext uri="{FF2B5EF4-FFF2-40B4-BE49-F238E27FC236}">
                <a16:creationId xmlns:a16="http://schemas.microsoft.com/office/drawing/2014/main" id="{CB0CBE87-38B7-2F4E-3477-B6D6B98F20DF}"/>
              </a:ext>
            </a:extLst>
          </p:cNvPr>
          <p:cNvGrpSpPr/>
          <p:nvPr/>
        </p:nvGrpSpPr>
        <p:grpSpPr>
          <a:xfrm>
            <a:off x="-48910" y="1204301"/>
            <a:ext cx="5432181" cy="4012303"/>
            <a:chOff x="4462268" y="1421056"/>
            <a:chExt cx="3757284" cy="2889551"/>
          </a:xfrm>
        </p:grpSpPr>
        <p:pic>
          <p:nvPicPr>
            <p:cNvPr id="15" name="Picture 14">
              <a:extLst>
                <a:ext uri="{FF2B5EF4-FFF2-40B4-BE49-F238E27FC236}">
                  <a16:creationId xmlns:a16="http://schemas.microsoft.com/office/drawing/2014/main" id="{E8A8447A-FD0A-506C-3908-0736EC7F2151}"/>
                </a:ext>
              </a:extLst>
            </p:cNvPr>
            <p:cNvPicPr>
              <a:picLocks noChangeAspect="1"/>
            </p:cNvPicPr>
            <p:nvPr/>
          </p:nvPicPr>
          <p:blipFill>
            <a:blip r:embed="rId6"/>
            <a:stretch>
              <a:fillRect/>
            </a:stretch>
          </p:blipFill>
          <p:spPr>
            <a:xfrm>
              <a:off x="4462268" y="1421056"/>
              <a:ext cx="3757284" cy="2889551"/>
            </a:xfrm>
            <a:prstGeom prst="rect">
              <a:avLst/>
            </a:prstGeom>
          </p:spPr>
        </p:pic>
        <p:sp>
          <p:nvSpPr>
            <p:cNvPr id="16" name="Rectangle 15">
              <a:extLst>
                <a:ext uri="{FF2B5EF4-FFF2-40B4-BE49-F238E27FC236}">
                  <a16:creationId xmlns:a16="http://schemas.microsoft.com/office/drawing/2014/main" id="{0F48F722-FA89-BF58-2A69-9905C3B34FDF}"/>
                </a:ext>
              </a:extLst>
            </p:cNvPr>
            <p:cNvSpPr/>
            <p:nvPr/>
          </p:nvSpPr>
          <p:spPr>
            <a:xfrm>
              <a:off x="4943474"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Rectangle 26">
              <a:extLst>
                <a:ext uri="{FF2B5EF4-FFF2-40B4-BE49-F238E27FC236}">
                  <a16:creationId xmlns:a16="http://schemas.microsoft.com/office/drawing/2014/main" id="{5B6067BD-8E05-A51E-3DBD-35DA1CBC09EB}"/>
                </a:ext>
              </a:extLst>
            </p:cNvPr>
            <p:cNvSpPr/>
            <p:nvPr/>
          </p:nvSpPr>
          <p:spPr>
            <a:xfrm>
              <a:off x="5743186"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Rectangle 27">
              <a:extLst>
                <a:ext uri="{FF2B5EF4-FFF2-40B4-BE49-F238E27FC236}">
                  <a16:creationId xmlns:a16="http://schemas.microsoft.com/office/drawing/2014/main" id="{8B7A786F-B2D5-3E31-039C-A8980387C0A5}"/>
                </a:ext>
              </a:extLst>
            </p:cNvPr>
            <p:cNvSpPr/>
            <p:nvPr/>
          </p:nvSpPr>
          <p:spPr>
            <a:xfrm>
              <a:off x="6549916"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Rectangle 28">
              <a:extLst>
                <a:ext uri="{FF2B5EF4-FFF2-40B4-BE49-F238E27FC236}">
                  <a16:creationId xmlns:a16="http://schemas.microsoft.com/office/drawing/2014/main" id="{DA231025-29B6-F2B9-FA5C-73874D6DD0B7}"/>
                </a:ext>
              </a:extLst>
            </p:cNvPr>
            <p:cNvSpPr/>
            <p:nvPr/>
          </p:nvSpPr>
          <p:spPr>
            <a:xfrm>
              <a:off x="7353591" y="1647825"/>
              <a:ext cx="742951" cy="2247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31" name="TextBox 30">
            <a:extLst>
              <a:ext uri="{FF2B5EF4-FFF2-40B4-BE49-F238E27FC236}">
                <a16:creationId xmlns:a16="http://schemas.microsoft.com/office/drawing/2014/main" id="{4A48B2BF-D33D-088A-96CB-6C22C4C37C8C}"/>
              </a:ext>
            </a:extLst>
          </p:cNvPr>
          <p:cNvSpPr txBox="1"/>
          <p:nvPr/>
        </p:nvSpPr>
        <p:spPr>
          <a:xfrm>
            <a:off x="5211001" y="2969690"/>
            <a:ext cx="1769998" cy="1166088"/>
          </a:xfrm>
          <a:prstGeom prst="rect">
            <a:avLst/>
          </a:prstGeom>
          <a:noFill/>
        </p:spPr>
        <p:txBody>
          <a:bodyPr wrap="square" rtlCol="0">
            <a:spAutoFit/>
          </a:bodyPr>
          <a:lstStyle/>
          <a:p>
            <a:pPr>
              <a:lnSpc>
                <a:spcPct val="150000"/>
              </a:lnSpc>
            </a:pPr>
            <a:r>
              <a:rPr lang="en-US" sz="1200" b="1" dirty="0">
                <a:latin typeface="Cambria" panose="02040503050406030204" pitchFamily="18" charset="0"/>
                <a:ea typeface="Cambria" panose="02040503050406030204" pitchFamily="18" charset="0"/>
              </a:rPr>
              <a:t>H – Horizontal Well</a:t>
            </a:r>
          </a:p>
          <a:p>
            <a:pPr>
              <a:lnSpc>
                <a:spcPct val="150000"/>
              </a:lnSpc>
            </a:pPr>
            <a:r>
              <a:rPr lang="en-US" sz="1200" b="1" dirty="0">
                <a:latin typeface="Cambria" panose="02040503050406030204" pitchFamily="18" charset="0"/>
                <a:ea typeface="Cambria" panose="02040503050406030204" pitchFamily="18" charset="0"/>
              </a:rPr>
              <a:t>V – Vertical Well</a:t>
            </a:r>
          </a:p>
          <a:p>
            <a:pPr>
              <a:lnSpc>
                <a:spcPct val="150000"/>
              </a:lnSpc>
            </a:pPr>
            <a:r>
              <a:rPr lang="en-US" sz="1200" b="1" dirty="0">
                <a:latin typeface="Cambria" panose="02040503050406030204" pitchFamily="18" charset="0"/>
                <a:ea typeface="Cambria" panose="02040503050406030204" pitchFamily="18" charset="0"/>
              </a:rPr>
              <a:t>(7) – 7days reaction</a:t>
            </a:r>
          </a:p>
          <a:p>
            <a:pPr>
              <a:lnSpc>
                <a:spcPct val="150000"/>
              </a:lnSpc>
            </a:pPr>
            <a:r>
              <a:rPr lang="en-US" sz="1200" b="1" dirty="0">
                <a:latin typeface="Cambria" panose="02040503050406030204" pitchFamily="18" charset="0"/>
                <a:ea typeface="Cambria" panose="02040503050406030204" pitchFamily="18" charset="0"/>
              </a:rPr>
              <a:t>(30) – 30days reaction</a:t>
            </a:r>
          </a:p>
        </p:txBody>
      </p:sp>
      <p:pic>
        <p:nvPicPr>
          <p:cNvPr id="68" name="Audio 67">
            <a:hlinkClick r:id="" action="ppaction://media"/>
            <a:extLst>
              <a:ext uri="{FF2B5EF4-FFF2-40B4-BE49-F238E27FC236}">
                <a16:creationId xmlns:a16="http://schemas.microsoft.com/office/drawing/2014/main" id="{6CB01748-8AE9-B1F3-7A8F-9439F2599CF1}"/>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622248943"/>
      </p:ext>
    </p:extLst>
  </p:cSld>
  <p:clrMapOvr>
    <a:masterClrMapping/>
  </p:clrMapOvr>
  <mc:AlternateContent xmlns:mc="http://schemas.openxmlformats.org/markup-compatibility/2006" xmlns:p14="http://schemas.microsoft.com/office/powerpoint/2010/main">
    <mc:Choice Requires="p14">
      <p:transition spd="slow" p14:dur="2000" advTm="37327"/>
    </mc:Choice>
    <mc:Fallback xmlns="">
      <p:transition spd="slow" advTm="373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8</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1009553"/>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560553CA-55EE-4658-ACF1-A52E97571E24}" type="datetime1">
              <a:rPr lang="en-US" smtClean="0"/>
              <a:t>13-Dec-23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362192"/>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Mineralogical Alterations of Caney Shale Powders in Field Produced Fluids (PF)-XRD analysis</a:t>
            </a:r>
            <a:endParaRPr lang="en-US" sz="2800" dirty="0">
              <a:solidFill>
                <a:srgbClr val="002060"/>
              </a:solidFill>
              <a:latin typeface="Georgia" panose="02040502050405020303" pitchFamily="18" charset="0"/>
            </a:endParaRPr>
          </a:p>
        </p:txBody>
      </p:sp>
      <p:pic>
        <p:nvPicPr>
          <p:cNvPr id="7" name="Picture 6">
            <a:extLst>
              <a:ext uri="{FF2B5EF4-FFF2-40B4-BE49-F238E27FC236}">
                <a16:creationId xmlns:a16="http://schemas.microsoft.com/office/drawing/2014/main" id="{3A2E24C6-88D7-FF03-E31B-676E12474AAD}"/>
              </a:ext>
            </a:extLst>
          </p:cNvPr>
          <p:cNvPicPr>
            <a:picLocks noChangeAspect="1"/>
          </p:cNvPicPr>
          <p:nvPr/>
        </p:nvPicPr>
        <p:blipFill>
          <a:blip r:embed="rId4"/>
          <a:stretch>
            <a:fillRect/>
          </a:stretch>
        </p:blipFill>
        <p:spPr>
          <a:xfrm>
            <a:off x="5574025" y="1455229"/>
            <a:ext cx="1508946" cy="1871561"/>
          </a:xfrm>
          <a:prstGeom prst="rect">
            <a:avLst/>
          </a:prstGeom>
        </p:spPr>
      </p:pic>
      <p:sp>
        <p:nvSpPr>
          <p:cNvPr id="8" name="TextBox 7">
            <a:extLst>
              <a:ext uri="{FF2B5EF4-FFF2-40B4-BE49-F238E27FC236}">
                <a16:creationId xmlns:a16="http://schemas.microsoft.com/office/drawing/2014/main" id="{2192CB00-20BA-E20A-571C-F5C8426F16D6}"/>
              </a:ext>
            </a:extLst>
          </p:cNvPr>
          <p:cNvSpPr txBox="1"/>
          <p:nvPr/>
        </p:nvSpPr>
        <p:spPr>
          <a:xfrm>
            <a:off x="227966" y="5282025"/>
            <a:ext cx="5868034" cy="1200329"/>
          </a:xfrm>
          <a:prstGeom prst="rect">
            <a:avLst/>
          </a:prstGeom>
          <a:noFill/>
        </p:spPr>
        <p:txBody>
          <a:bodyPr wrap="square" rtlCol="0">
            <a:spAutoFit/>
          </a:bodyPr>
          <a:lstStyle/>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Pyrite breakdown occurs mostly within the first 7 days of reaction </a:t>
            </a:r>
          </a:p>
          <a:p>
            <a:pPr marL="285750" indent="-285750" algn="just">
              <a:buFont typeface="Arial" panose="020B0604020202020204" pitchFamily="34" charset="0"/>
              <a:buChar char="•"/>
            </a:pPr>
            <a:r>
              <a:rPr lang="en-US" dirty="0">
                <a:latin typeface="Georgia" panose="02040502050405020303" pitchFamily="18" charset="0"/>
                <a:ea typeface="Cambria" panose="02040503050406030204" pitchFamily="18" charset="0"/>
              </a:rPr>
              <a:t>Composition of quartz drops after 7 days but increase between 7 to 30 days</a:t>
            </a:r>
          </a:p>
        </p:txBody>
      </p:sp>
      <p:sp>
        <p:nvSpPr>
          <p:cNvPr id="9" name="TextBox 8">
            <a:extLst>
              <a:ext uri="{FF2B5EF4-FFF2-40B4-BE49-F238E27FC236}">
                <a16:creationId xmlns:a16="http://schemas.microsoft.com/office/drawing/2014/main" id="{FBA09C62-8724-DC11-7F50-740B45F2CA81}"/>
              </a:ext>
            </a:extLst>
          </p:cNvPr>
          <p:cNvSpPr txBox="1"/>
          <p:nvPr/>
        </p:nvSpPr>
        <p:spPr>
          <a:xfrm>
            <a:off x="6341414" y="5308551"/>
            <a:ext cx="5579684" cy="1477328"/>
          </a:xfrm>
          <a:prstGeom prst="rect">
            <a:avLst/>
          </a:prstGeom>
          <a:noFill/>
        </p:spPr>
        <p:txBody>
          <a:bodyPr wrap="square" rtlCol="0">
            <a:spAutoFit/>
          </a:bodyPr>
          <a:lstStyle>
            <a:defPPr>
              <a:defRPr lang="en-US"/>
            </a:defPPr>
            <a:lvl1pPr algn="just">
              <a:defRPr>
                <a:latin typeface="Cambria" panose="02040503050406030204" pitchFamily="18" charset="0"/>
                <a:ea typeface="Cambria" panose="02040503050406030204" pitchFamily="18" charset="0"/>
              </a:defRPr>
            </a:lvl1pPr>
          </a:lstStyle>
          <a:p>
            <a:pPr marL="285750" indent="-285750">
              <a:buFont typeface="Arial" panose="020B0604020202020204" pitchFamily="34" charset="0"/>
              <a:buChar char="•"/>
            </a:pPr>
            <a:r>
              <a:rPr lang="en-US" dirty="0">
                <a:latin typeface="Georgia" panose="02040502050405020303" pitchFamily="18" charset="0"/>
              </a:rPr>
              <a:t>Feldspar composition reduces and completely absent after 30 days </a:t>
            </a:r>
          </a:p>
          <a:p>
            <a:pPr marL="285750" indent="-285750">
              <a:buFont typeface="Arial" panose="020B0604020202020204" pitchFamily="34" charset="0"/>
              <a:buChar char="•"/>
            </a:pPr>
            <a:r>
              <a:rPr lang="en-US" dirty="0" err="1">
                <a:latin typeface="Georgia" panose="02040502050405020303" pitchFamily="18" charset="0"/>
              </a:rPr>
              <a:t>Illite</a:t>
            </a:r>
            <a:r>
              <a:rPr lang="en-US" dirty="0">
                <a:latin typeface="Georgia" panose="02040502050405020303" pitchFamily="18" charset="0"/>
              </a:rPr>
              <a:t> composition shows an increasing trend over 7 days and decrease marginally between 7 &amp; 30 days</a:t>
            </a:r>
          </a:p>
        </p:txBody>
      </p:sp>
      <p:grpSp>
        <p:nvGrpSpPr>
          <p:cNvPr id="10" name="Group 9">
            <a:extLst>
              <a:ext uri="{FF2B5EF4-FFF2-40B4-BE49-F238E27FC236}">
                <a16:creationId xmlns:a16="http://schemas.microsoft.com/office/drawing/2014/main" id="{B76837BD-78BE-3FBB-78F1-B6E7585A47A9}"/>
              </a:ext>
            </a:extLst>
          </p:cNvPr>
          <p:cNvGrpSpPr/>
          <p:nvPr/>
        </p:nvGrpSpPr>
        <p:grpSpPr>
          <a:xfrm>
            <a:off x="6845739" y="1007842"/>
            <a:ext cx="5481785" cy="4469851"/>
            <a:chOff x="0" y="623887"/>
            <a:chExt cx="7379368" cy="5675126"/>
          </a:xfrm>
        </p:grpSpPr>
        <p:pic>
          <p:nvPicPr>
            <p:cNvPr id="11" name="Picture 10">
              <a:extLst>
                <a:ext uri="{FF2B5EF4-FFF2-40B4-BE49-F238E27FC236}">
                  <a16:creationId xmlns:a16="http://schemas.microsoft.com/office/drawing/2014/main" id="{0453CBE8-33E6-00DB-1579-B6C6C58F46C5}"/>
                </a:ext>
              </a:extLst>
            </p:cNvPr>
            <p:cNvPicPr>
              <a:picLocks noChangeAspect="1"/>
            </p:cNvPicPr>
            <p:nvPr/>
          </p:nvPicPr>
          <p:blipFill>
            <a:blip r:embed="rId5"/>
            <a:stretch>
              <a:fillRect/>
            </a:stretch>
          </p:blipFill>
          <p:spPr>
            <a:xfrm>
              <a:off x="0" y="623887"/>
              <a:ext cx="7379368" cy="5675126"/>
            </a:xfrm>
            <a:prstGeom prst="rect">
              <a:avLst/>
            </a:prstGeom>
          </p:spPr>
        </p:pic>
        <p:sp>
          <p:nvSpPr>
            <p:cNvPr id="12" name="Rectangle 11">
              <a:extLst>
                <a:ext uri="{FF2B5EF4-FFF2-40B4-BE49-F238E27FC236}">
                  <a16:creationId xmlns:a16="http://schemas.microsoft.com/office/drawing/2014/main" id="{819D3240-EB75-F4BF-5ED2-2E6E0981AB28}"/>
                </a:ext>
              </a:extLst>
            </p:cNvPr>
            <p:cNvSpPr/>
            <p:nvPr/>
          </p:nvSpPr>
          <p:spPr>
            <a:xfrm>
              <a:off x="1119425" y="1215958"/>
              <a:ext cx="1886422" cy="3978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Rectangle 12">
              <a:extLst>
                <a:ext uri="{FF2B5EF4-FFF2-40B4-BE49-F238E27FC236}">
                  <a16:creationId xmlns:a16="http://schemas.microsoft.com/office/drawing/2014/main" id="{75328A89-C809-3815-CD85-B26FF21FD8D4}"/>
                </a:ext>
              </a:extLst>
            </p:cNvPr>
            <p:cNvSpPr/>
            <p:nvPr/>
          </p:nvSpPr>
          <p:spPr>
            <a:xfrm>
              <a:off x="3090898" y="1215958"/>
              <a:ext cx="1886422" cy="3978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ectangle 13">
              <a:extLst>
                <a:ext uri="{FF2B5EF4-FFF2-40B4-BE49-F238E27FC236}">
                  <a16:creationId xmlns:a16="http://schemas.microsoft.com/office/drawing/2014/main" id="{E74693CF-1A54-4A80-1116-2FA609928465}"/>
                </a:ext>
              </a:extLst>
            </p:cNvPr>
            <p:cNvSpPr/>
            <p:nvPr/>
          </p:nvSpPr>
          <p:spPr>
            <a:xfrm>
              <a:off x="5062371" y="1215958"/>
              <a:ext cx="1886422" cy="3978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6" name="Group 15">
            <a:extLst>
              <a:ext uri="{FF2B5EF4-FFF2-40B4-BE49-F238E27FC236}">
                <a16:creationId xmlns:a16="http://schemas.microsoft.com/office/drawing/2014/main" id="{705F86B2-15A8-4953-00E4-1D11766FE885}"/>
              </a:ext>
            </a:extLst>
          </p:cNvPr>
          <p:cNvGrpSpPr/>
          <p:nvPr/>
        </p:nvGrpSpPr>
        <p:grpSpPr>
          <a:xfrm>
            <a:off x="-258927" y="966664"/>
            <a:ext cx="6090395" cy="4469851"/>
            <a:chOff x="817123" y="1017674"/>
            <a:chExt cx="6270895" cy="4822651"/>
          </a:xfrm>
        </p:grpSpPr>
        <p:pic>
          <p:nvPicPr>
            <p:cNvPr id="17" name="Picture 16">
              <a:extLst>
                <a:ext uri="{FF2B5EF4-FFF2-40B4-BE49-F238E27FC236}">
                  <a16:creationId xmlns:a16="http://schemas.microsoft.com/office/drawing/2014/main" id="{168A1682-9B9B-E89C-B76A-815E9252CEF5}"/>
                </a:ext>
              </a:extLst>
            </p:cNvPr>
            <p:cNvPicPr>
              <a:picLocks noChangeAspect="1"/>
            </p:cNvPicPr>
            <p:nvPr/>
          </p:nvPicPr>
          <p:blipFill>
            <a:blip r:embed="rId6"/>
            <a:stretch>
              <a:fillRect/>
            </a:stretch>
          </p:blipFill>
          <p:spPr>
            <a:xfrm>
              <a:off x="817123" y="1017674"/>
              <a:ext cx="6270895" cy="4822651"/>
            </a:xfrm>
            <a:prstGeom prst="rect">
              <a:avLst/>
            </a:prstGeom>
            <a:ln w="19050">
              <a:noFill/>
            </a:ln>
          </p:spPr>
        </p:pic>
        <p:sp>
          <p:nvSpPr>
            <p:cNvPr id="18" name="Rectangle 17">
              <a:extLst>
                <a:ext uri="{FF2B5EF4-FFF2-40B4-BE49-F238E27FC236}">
                  <a16:creationId xmlns:a16="http://schemas.microsoft.com/office/drawing/2014/main" id="{BD3DA6A4-BE23-AD6E-7FD3-D5267B44F514}"/>
                </a:ext>
              </a:extLst>
            </p:cNvPr>
            <p:cNvSpPr/>
            <p:nvPr/>
          </p:nvSpPr>
          <p:spPr>
            <a:xfrm>
              <a:off x="1711775" y="1556426"/>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Rectangle 18">
              <a:extLst>
                <a:ext uri="{FF2B5EF4-FFF2-40B4-BE49-F238E27FC236}">
                  <a16:creationId xmlns:a16="http://schemas.microsoft.com/office/drawing/2014/main" id="{5E37886E-A5E6-6CDD-B843-292B15CED908}"/>
                </a:ext>
              </a:extLst>
            </p:cNvPr>
            <p:cNvSpPr/>
            <p:nvPr/>
          </p:nvSpPr>
          <p:spPr>
            <a:xfrm>
              <a:off x="2727450" y="1556426"/>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Rectangle 19">
              <a:extLst>
                <a:ext uri="{FF2B5EF4-FFF2-40B4-BE49-F238E27FC236}">
                  <a16:creationId xmlns:a16="http://schemas.microsoft.com/office/drawing/2014/main" id="{9203C6C7-7968-8C66-07D5-776988910B94}"/>
                </a:ext>
              </a:extLst>
            </p:cNvPr>
            <p:cNvSpPr/>
            <p:nvPr/>
          </p:nvSpPr>
          <p:spPr>
            <a:xfrm>
              <a:off x="3737662" y="1562912"/>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Rectangle 20">
              <a:extLst>
                <a:ext uri="{FF2B5EF4-FFF2-40B4-BE49-F238E27FC236}">
                  <a16:creationId xmlns:a16="http://schemas.microsoft.com/office/drawing/2014/main" id="{59DADBB0-A8E6-8D85-4E35-915D52292F14}"/>
                </a:ext>
              </a:extLst>
            </p:cNvPr>
            <p:cNvSpPr/>
            <p:nvPr/>
          </p:nvSpPr>
          <p:spPr>
            <a:xfrm>
              <a:off x="4739611" y="1562912"/>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Rectangle 21">
              <a:extLst>
                <a:ext uri="{FF2B5EF4-FFF2-40B4-BE49-F238E27FC236}">
                  <a16:creationId xmlns:a16="http://schemas.microsoft.com/office/drawing/2014/main" id="{75FD1E6B-B7F4-8C45-0740-4073EBEB2D55}"/>
                </a:ext>
              </a:extLst>
            </p:cNvPr>
            <p:cNvSpPr/>
            <p:nvPr/>
          </p:nvSpPr>
          <p:spPr>
            <a:xfrm>
              <a:off x="5751533" y="1556426"/>
              <a:ext cx="968777" cy="32490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Box 22">
            <a:extLst>
              <a:ext uri="{FF2B5EF4-FFF2-40B4-BE49-F238E27FC236}">
                <a16:creationId xmlns:a16="http://schemas.microsoft.com/office/drawing/2014/main" id="{4B61C352-7258-6F33-ED8D-4CC7223C1EB7}"/>
              </a:ext>
            </a:extLst>
          </p:cNvPr>
          <p:cNvSpPr txBox="1"/>
          <p:nvPr/>
        </p:nvSpPr>
        <p:spPr>
          <a:xfrm>
            <a:off x="5539243" y="3487921"/>
            <a:ext cx="1882944" cy="1166088"/>
          </a:xfrm>
          <a:prstGeom prst="rect">
            <a:avLst/>
          </a:prstGeom>
          <a:noFill/>
        </p:spPr>
        <p:txBody>
          <a:bodyPr wrap="square" rtlCol="0">
            <a:spAutoFit/>
          </a:bodyPr>
          <a:lstStyle/>
          <a:p>
            <a:pPr>
              <a:lnSpc>
                <a:spcPct val="150000"/>
              </a:lnSpc>
            </a:pPr>
            <a:r>
              <a:rPr lang="en-US" sz="1200" b="1" dirty="0">
                <a:latin typeface="Cambria" panose="02040503050406030204" pitchFamily="18" charset="0"/>
                <a:ea typeface="Cambria" panose="02040503050406030204" pitchFamily="18" charset="0"/>
              </a:rPr>
              <a:t>H – Horizontal Well</a:t>
            </a:r>
          </a:p>
          <a:p>
            <a:pPr>
              <a:lnSpc>
                <a:spcPct val="150000"/>
              </a:lnSpc>
            </a:pPr>
            <a:r>
              <a:rPr lang="en-US" sz="1200" b="1" dirty="0">
                <a:latin typeface="Cambria" panose="02040503050406030204" pitchFamily="18" charset="0"/>
                <a:ea typeface="Cambria" panose="02040503050406030204" pitchFamily="18" charset="0"/>
              </a:rPr>
              <a:t>V – Vertical Well</a:t>
            </a:r>
          </a:p>
          <a:p>
            <a:pPr>
              <a:lnSpc>
                <a:spcPct val="150000"/>
              </a:lnSpc>
            </a:pPr>
            <a:r>
              <a:rPr lang="en-US" sz="1200" b="1" dirty="0">
                <a:latin typeface="Cambria" panose="02040503050406030204" pitchFamily="18" charset="0"/>
                <a:ea typeface="Cambria" panose="02040503050406030204" pitchFamily="18" charset="0"/>
              </a:rPr>
              <a:t>(7) – 7days reaction</a:t>
            </a:r>
          </a:p>
          <a:p>
            <a:pPr>
              <a:lnSpc>
                <a:spcPct val="150000"/>
              </a:lnSpc>
            </a:pPr>
            <a:r>
              <a:rPr lang="en-US" sz="1200" b="1" dirty="0">
                <a:latin typeface="Cambria" panose="02040503050406030204" pitchFamily="18" charset="0"/>
                <a:ea typeface="Cambria" panose="02040503050406030204" pitchFamily="18" charset="0"/>
              </a:rPr>
              <a:t>(30) – 30days reaction</a:t>
            </a:r>
          </a:p>
        </p:txBody>
      </p:sp>
      <p:pic>
        <p:nvPicPr>
          <p:cNvPr id="40" name="Audio 39">
            <a:hlinkClick r:id="" action="ppaction://media"/>
            <a:extLst>
              <a:ext uri="{FF2B5EF4-FFF2-40B4-BE49-F238E27FC236}">
                <a16:creationId xmlns:a16="http://schemas.microsoft.com/office/drawing/2014/main" id="{E1D4F590-1069-90BB-2DC4-D1405644DAED}"/>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90109353"/>
      </p:ext>
    </p:extLst>
  </p:cSld>
  <p:clrMapOvr>
    <a:masterClrMapping/>
  </p:clrMapOvr>
  <mc:AlternateContent xmlns:mc="http://schemas.openxmlformats.org/markup-compatibility/2006" xmlns:p14="http://schemas.microsoft.com/office/powerpoint/2010/main">
    <mc:Choice Requires="p14">
      <p:transition spd="slow" p14:dur="2000" advTm="19687"/>
    </mc:Choice>
    <mc:Fallback xmlns="">
      <p:transition spd="slow" advTm="196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0"/>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E6760D5-C8F1-4153-B235-003BFAD3B575}" type="slidenum">
              <a:rPr lang="en-US" smtClean="0"/>
              <a:t>9</a:t>
            </a:fld>
            <a:endParaRPr lang="en-US" dirty="0"/>
          </a:p>
        </p:txBody>
      </p:sp>
      <p:cxnSp>
        <p:nvCxnSpPr>
          <p:cNvPr id="34" name="Straight Connector 33">
            <a:extLst>
              <a:ext uri="{FF2B5EF4-FFF2-40B4-BE49-F238E27FC236}">
                <a16:creationId xmlns:a16="http://schemas.microsoft.com/office/drawing/2014/main" id="{BC573D1F-3F8A-E542-46A0-847A89F82FBC}"/>
              </a:ext>
            </a:extLst>
          </p:cNvPr>
          <p:cNvCxnSpPr/>
          <p:nvPr/>
        </p:nvCxnSpPr>
        <p:spPr>
          <a:xfrm>
            <a:off x="172481" y="896120"/>
            <a:ext cx="11847037" cy="0"/>
          </a:xfrm>
          <a:prstGeom prst="line">
            <a:avLst/>
          </a:prstGeom>
          <a:ln w="63500" cmpd="sng">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Date Placeholder 60">
            <a:extLst>
              <a:ext uri="{FF2B5EF4-FFF2-40B4-BE49-F238E27FC236}">
                <a16:creationId xmlns:a16="http://schemas.microsoft.com/office/drawing/2014/main" id="{B78089C6-625F-D45C-53F0-5D14D8D466D8}"/>
              </a:ext>
            </a:extLst>
          </p:cNvPr>
          <p:cNvSpPr>
            <a:spLocks noGrp="1"/>
          </p:cNvSpPr>
          <p:nvPr>
            <p:ph type="dt" sz="half" idx="10"/>
          </p:nvPr>
        </p:nvSpPr>
        <p:spPr/>
        <p:txBody>
          <a:bodyPr/>
          <a:lstStyle/>
          <a:p>
            <a:fld id="{FD474DCE-CA12-43A8-9D23-023B43BDAB61}" type="datetime1">
              <a:rPr lang="en-US" smtClean="0"/>
              <a:t>13-Dec-23</a:t>
            </a:fld>
            <a:endParaRPr lang="en-US" dirty="0"/>
          </a:p>
        </p:txBody>
      </p:sp>
      <p:sp>
        <p:nvSpPr>
          <p:cNvPr id="15" name="Title 1">
            <a:extLst>
              <a:ext uri="{FF2B5EF4-FFF2-40B4-BE49-F238E27FC236}">
                <a16:creationId xmlns:a16="http://schemas.microsoft.com/office/drawing/2014/main" id="{1C4EA386-6706-B4DD-FDA9-99A19F83CC2D}"/>
              </a:ext>
            </a:extLst>
          </p:cNvPr>
          <p:cNvSpPr txBox="1">
            <a:spLocks/>
          </p:cNvSpPr>
          <p:nvPr/>
        </p:nvSpPr>
        <p:spPr>
          <a:xfrm>
            <a:off x="172481" y="296619"/>
            <a:ext cx="11928572" cy="3999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2060"/>
                </a:solidFill>
                <a:latin typeface="Georgia" panose="02040502050405020303" pitchFamily="18" charset="0"/>
                <a:ea typeface="Cambria" panose="02040503050406030204" pitchFamily="18" charset="0"/>
                <a:cs typeface="Times New Roman" panose="02020603050405020304" pitchFamily="18" charset="0"/>
              </a:rPr>
              <a:t>RESULTS – Ternary Diagram</a:t>
            </a:r>
            <a:endParaRPr lang="en-US" sz="2800" dirty="0">
              <a:solidFill>
                <a:srgbClr val="002060"/>
              </a:solidFill>
              <a:latin typeface="Georgia" panose="02040502050405020303" pitchFamily="18" charset="0"/>
            </a:endParaRPr>
          </a:p>
        </p:txBody>
      </p:sp>
      <p:grpSp>
        <p:nvGrpSpPr>
          <p:cNvPr id="2" name="Group 1">
            <a:extLst>
              <a:ext uri="{FF2B5EF4-FFF2-40B4-BE49-F238E27FC236}">
                <a16:creationId xmlns:a16="http://schemas.microsoft.com/office/drawing/2014/main" id="{6D553E81-C43E-29D1-01FF-F8710A35FFEA}"/>
              </a:ext>
            </a:extLst>
          </p:cNvPr>
          <p:cNvGrpSpPr/>
          <p:nvPr/>
        </p:nvGrpSpPr>
        <p:grpSpPr>
          <a:xfrm>
            <a:off x="6191947" y="780076"/>
            <a:ext cx="5865372" cy="4289184"/>
            <a:chOff x="0" y="0"/>
            <a:chExt cx="5527675" cy="4248150"/>
          </a:xfrm>
        </p:grpSpPr>
        <p:pic>
          <p:nvPicPr>
            <p:cNvPr id="3" name="Picture 2">
              <a:extLst>
                <a:ext uri="{FF2B5EF4-FFF2-40B4-BE49-F238E27FC236}">
                  <a16:creationId xmlns:a16="http://schemas.microsoft.com/office/drawing/2014/main" id="{B2F6FC4E-A83C-D43C-C3AA-3ADCC8C7E79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527675" cy="4248150"/>
            </a:xfrm>
            <a:prstGeom prst="rect">
              <a:avLst/>
            </a:prstGeom>
            <a:noFill/>
            <a:ln>
              <a:noFill/>
            </a:ln>
          </p:spPr>
        </p:pic>
        <p:sp>
          <p:nvSpPr>
            <p:cNvPr id="5" name="Oval 4">
              <a:extLst>
                <a:ext uri="{FF2B5EF4-FFF2-40B4-BE49-F238E27FC236}">
                  <a16:creationId xmlns:a16="http://schemas.microsoft.com/office/drawing/2014/main" id="{D6E6ECC4-BBB1-DB7B-6599-1A2C29298832}"/>
                </a:ext>
              </a:extLst>
            </p:cNvPr>
            <p:cNvSpPr/>
            <p:nvPr/>
          </p:nvSpPr>
          <p:spPr>
            <a:xfrm rot="18118143">
              <a:off x="1293495" y="2404745"/>
              <a:ext cx="1072672" cy="743914"/>
            </a:xfrm>
            <a:prstGeom prst="ellipse">
              <a:avLst/>
            </a:prstGeom>
            <a:noFill/>
            <a:ln>
              <a:solidFill>
                <a:srgbClr val="05AB0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Oval 5">
              <a:extLst>
                <a:ext uri="{FF2B5EF4-FFF2-40B4-BE49-F238E27FC236}">
                  <a16:creationId xmlns:a16="http://schemas.microsoft.com/office/drawing/2014/main" id="{FBFCF90D-00C1-6576-19A2-B964C00661A5}"/>
                </a:ext>
              </a:extLst>
            </p:cNvPr>
            <p:cNvSpPr/>
            <p:nvPr/>
          </p:nvSpPr>
          <p:spPr>
            <a:xfrm rot="18118143">
              <a:off x="1770114" y="1930525"/>
              <a:ext cx="1072672" cy="1059166"/>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Oval 23">
              <a:extLst>
                <a:ext uri="{FF2B5EF4-FFF2-40B4-BE49-F238E27FC236}">
                  <a16:creationId xmlns:a16="http://schemas.microsoft.com/office/drawing/2014/main" id="{B4AD70CD-F992-B823-0E4E-ACE5EE19D52B}"/>
                </a:ext>
              </a:extLst>
            </p:cNvPr>
            <p:cNvSpPr/>
            <p:nvPr/>
          </p:nvSpPr>
          <p:spPr>
            <a:xfrm rot="17417136">
              <a:off x="1343977" y="2399348"/>
              <a:ext cx="815501" cy="3695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5" name="Text Box 13">
            <a:extLst>
              <a:ext uri="{FF2B5EF4-FFF2-40B4-BE49-F238E27FC236}">
                <a16:creationId xmlns:a16="http://schemas.microsoft.com/office/drawing/2014/main" id="{AF8D9E6F-88B3-A972-DE2D-9D6BD8BE0970}"/>
              </a:ext>
            </a:extLst>
          </p:cNvPr>
          <p:cNvSpPr txBox="1"/>
          <p:nvPr/>
        </p:nvSpPr>
        <p:spPr>
          <a:xfrm>
            <a:off x="3778258" y="1113548"/>
            <a:ext cx="4129214" cy="60617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600" dirty="0">
                <a:solidFill>
                  <a:schemeClr val="accent2">
                    <a:lumMod val="50000"/>
                  </a:schemeClr>
                </a:solidFill>
                <a:effectLst/>
                <a:latin typeface="Georgia" panose="02040502050405020303" pitchFamily="18" charset="0"/>
                <a:ea typeface="Calibri" panose="020F0502020204030204" pitchFamily="34" charset="0"/>
                <a:cs typeface="Times New Roman" panose="02020603050405020304" pitchFamily="18" charset="0"/>
              </a:rPr>
              <a:t>General </a:t>
            </a:r>
            <a:r>
              <a:rPr lang="en-US" sz="1600" dirty="0">
                <a:solidFill>
                  <a:schemeClr val="accent2">
                    <a:lumMod val="50000"/>
                  </a:schemeClr>
                </a:solidFill>
                <a:latin typeface="Georgia" panose="02040502050405020303" pitchFamily="18" charset="0"/>
                <a:ea typeface="Calibri" panose="020F0502020204030204" pitchFamily="34" charset="0"/>
                <a:cs typeface="Times New Roman" panose="02020603050405020304" pitchFamily="18" charset="0"/>
              </a:rPr>
              <a:t>t</a:t>
            </a:r>
            <a:r>
              <a:rPr lang="en-US" sz="1600" dirty="0">
                <a:solidFill>
                  <a:schemeClr val="accent2">
                    <a:lumMod val="50000"/>
                  </a:schemeClr>
                </a:solidFill>
                <a:effectLst/>
                <a:latin typeface="Georgia" panose="02040502050405020303" pitchFamily="18" charset="0"/>
                <a:ea typeface="Calibri" panose="020F0502020204030204" pitchFamily="34" charset="0"/>
                <a:cs typeface="Times New Roman" panose="02020603050405020304" pitchFamily="18" charset="0"/>
              </a:rPr>
              <a:t>rend of mineralogical transformations due to reaction with fluids</a:t>
            </a:r>
          </a:p>
        </p:txBody>
      </p:sp>
      <p:sp>
        <p:nvSpPr>
          <p:cNvPr id="26" name="TextBox 25">
            <a:extLst>
              <a:ext uri="{FF2B5EF4-FFF2-40B4-BE49-F238E27FC236}">
                <a16:creationId xmlns:a16="http://schemas.microsoft.com/office/drawing/2014/main" id="{B0F8758E-E8D3-0D77-9E5D-34067CF60A50}"/>
              </a:ext>
            </a:extLst>
          </p:cNvPr>
          <p:cNvSpPr txBox="1"/>
          <p:nvPr/>
        </p:nvSpPr>
        <p:spPr>
          <a:xfrm>
            <a:off x="1" y="4959622"/>
            <a:ext cx="4476466" cy="1815882"/>
          </a:xfrm>
          <a:prstGeom prst="rect">
            <a:avLst/>
          </a:prstGeom>
          <a:noFill/>
        </p:spPr>
        <p:txBody>
          <a:bodyPr wrap="square" rtlCol="0">
            <a:spAutoFit/>
          </a:bodyPr>
          <a:lstStyle/>
          <a:p>
            <a:pPr marL="285750" indent="-285750" algn="just">
              <a:buFont typeface="Arial" panose="020B0604020202020204" pitchFamily="34" charset="0"/>
              <a:buChar char="•"/>
            </a:pPr>
            <a:endParaRPr lang="en-US" sz="1600" dirty="0">
              <a:latin typeface="Georgia" panose="02040502050405020303" pitchFamily="18" charset="0"/>
            </a:endParaRPr>
          </a:p>
          <a:p>
            <a:pPr marL="285750" indent="-285750" algn="just">
              <a:buFont typeface="Arial" panose="020B0604020202020204" pitchFamily="34" charset="0"/>
              <a:buChar char="•"/>
            </a:pPr>
            <a:r>
              <a:rPr lang="en-US" sz="1600" dirty="0">
                <a:latin typeface="Georgia" panose="02040502050405020303" pitchFamily="18" charset="0"/>
              </a:rPr>
              <a:t>High rate of feldspar, microcrystalline quartz and carbonate dissolution and </a:t>
            </a:r>
            <a:r>
              <a:rPr lang="en-US" sz="1600" dirty="0" err="1">
                <a:latin typeface="Georgia" panose="02040502050405020303" pitchFamily="18" charset="0"/>
              </a:rPr>
              <a:t>illite</a:t>
            </a:r>
            <a:r>
              <a:rPr lang="en-US" sz="1600" dirty="0">
                <a:latin typeface="Georgia" panose="02040502050405020303" pitchFamily="18" charset="0"/>
              </a:rPr>
              <a:t> formation in fracturing fluid shifts the mineralogy towards phyllosilicates</a:t>
            </a:r>
          </a:p>
          <a:p>
            <a:pPr marL="285750" indent="-285750" algn="just">
              <a:buFont typeface="Arial" panose="020B0604020202020204" pitchFamily="34" charset="0"/>
              <a:buChar char="•"/>
            </a:pPr>
            <a:endParaRPr lang="en-US" sz="1600" dirty="0">
              <a:latin typeface="Georgia" panose="02040502050405020303" pitchFamily="18" charset="0"/>
            </a:endParaRPr>
          </a:p>
          <a:p>
            <a:pPr algn="just"/>
            <a:endParaRPr lang="en-US" sz="1600" dirty="0">
              <a:latin typeface="Georgia" panose="02040502050405020303" pitchFamily="18" charset="0"/>
            </a:endParaRPr>
          </a:p>
        </p:txBody>
      </p:sp>
      <p:grpSp>
        <p:nvGrpSpPr>
          <p:cNvPr id="7" name="Group 6">
            <a:extLst>
              <a:ext uri="{FF2B5EF4-FFF2-40B4-BE49-F238E27FC236}">
                <a16:creationId xmlns:a16="http://schemas.microsoft.com/office/drawing/2014/main" id="{2D23F872-AFE3-65E5-2082-4A777A7545B2}"/>
              </a:ext>
            </a:extLst>
          </p:cNvPr>
          <p:cNvGrpSpPr/>
          <p:nvPr/>
        </p:nvGrpSpPr>
        <p:grpSpPr>
          <a:xfrm>
            <a:off x="-328063" y="771249"/>
            <a:ext cx="5861456" cy="4338808"/>
            <a:chOff x="0" y="0"/>
            <a:chExt cx="5130800" cy="3943350"/>
          </a:xfrm>
        </p:grpSpPr>
        <p:pic>
          <p:nvPicPr>
            <p:cNvPr id="8" name="Picture 7">
              <a:extLst>
                <a:ext uri="{FF2B5EF4-FFF2-40B4-BE49-F238E27FC236}">
                  <a16:creationId xmlns:a16="http://schemas.microsoft.com/office/drawing/2014/main" id="{80778EDD-4F5B-5E62-0CCD-847D2ACC91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130800" cy="3943350"/>
            </a:xfrm>
            <a:prstGeom prst="rect">
              <a:avLst/>
            </a:prstGeom>
            <a:noFill/>
            <a:ln>
              <a:noFill/>
            </a:ln>
          </p:spPr>
        </p:pic>
        <p:sp>
          <p:nvSpPr>
            <p:cNvPr id="9" name="Oval 8">
              <a:extLst>
                <a:ext uri="{FF2B5EF4-FFF2-40B4-BE49-F238E27FC236}">
                  <a16:creationId xmlns:a16="http://schemas.microsoft.com/office/drawing/2014/main" id="{15B2D91F-9C38-3D16-ACE9-A9793C5D0A1E}"/>
                </a:ext>
              </a:extLst>
            </p:cNvPr>
            <p:cNvSpPr/>
            <p:nvPr/>
          </p:nvSpPr>
          <p:spPr>
            <a:xfrm rot="18289962">
              <a:off x="1467167" y="1742123"/>
              <a:ext cx="905977" cy="297434"/>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Oval 9">
              <a:extLst>
                <a:ext uri="{FF2B5EF4-FFF2-40B4-BE49-F238E27FC236}">
                  <a16:creationId xmlns:a16="http://schemas.microsoft.com/office/drawing/2014/main" id="{064778D7-A9A7-A6F8-6C3B-7A9EC871AB23}"/>
                </a:ext>
              </a:extLst>
            </p:cNvPr>
            <p:cNvSpPr/>
            <p:nvPr/>
          </p:nvSpPr>
          <p:spPr>
            <a:xfrm rot="18118143">
              <a:off x="1447482" y="1825308"/>
              <a:ext cx="828250" cy="3593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Oval 10">
              <a:extLst>
                <a:ext uri="{FF2B5EF4-FFF2-40B4-BE49-F238E27FC236}">
                  <a16:creationId xmlns:a16="http://schemas.microsoft.com/office/drawing/2014/main" id="{F8573BA4-5370-E87A-3217-186A5534E351}"/>
                </a:ext>
              </a:extLst>
            </p:cNvPr>
            <p:cNvSpPr/>
            <p:nvPr/>
          </p:nvSpPr>
          <p:spPr>
            <a:xfrm rot="18118143">
              <a:off x="1131570" y="2315210"/>
              <a:ext cx="1139379" cy="437349"/>
            </a:xfrm>
            <a:prstGeom prst="ellipse">
              <a:avLst/>
            </a:prstGeom>
            <a:noFill/>
            <a:ln>
              <a:solidFill>
                <a:srgbClr val="05AB0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2" name="TextBox 11">
            <a:extLst>
              <a:ext uri="{FF2B5EF4-FFF2-40B4-BE49-F238E27FC236}">
                <a16:creationId xmlns:a16="http://schemas.microsoft.com/office/drawing/2014/main" id="{87677DA2-2BB0-3E40-C40B-F47765F48A21}"/>
              </a:ext>
            </a:extLst>
          </p:cNvPr>
          <p:cNvSpPr txBox="1"/>
          <p:nvPr/>
        </p:nvSpPr>
        <p:spPr>
          <a:xfrm>
            <a:off x="4954137" y="5110056"/>
            <a:ext cx="7103181" cy="1815882"/>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latin typeface="Georgia" panose="02040502050405020303" pitchFamily="18" charset="0"/>
              </a:rPr>
              <a:t>High rate of feldspar and microcrystalline quartz dissolution and formation of </a:t>
            </a:r>
            <a:r>
              <a:rPr lang="en-US" sz="1600" dirty="0" err="1">
                <a:latin typeface="Georgia" panose="02040502050405020303" pitchFamily="18" charset="0"/>
              </a:rPr>
              <a:t>illite</a:t>
            </a:r>
            <a:r>
              <a:rPr lang="en-US" sz="1600" dirty="0">
                <a:latin typeface="Georgia" panose="02040502050405020303" pitchFamily="18" charset="0"/>
              </a:rPr>
              <a:t> in produced fluid shifts the mineralogy towards phyllosilicates and carbonates in first 7-days of reaction</a:t>
            </a:r>
          </a:p>
          <a:p>
            <a:pPr marL="285750" indent="-285750" algn="just">
              <a:buFont typeface="Arial" panose="020B0604020202020204" pitchFamily="34" charset="0"/>
              <a:buChar char="•"/>
            </a:pPr>
            <a:endParaRPr lang="en-US" sz="1600" dirty="0">
              <a:latin typeface="Georgia" panose="02040502050405020303" pitchFamily="18" charset="0"/>
            </a:endParaRPr>
          </a:p>
          <a:p>
            <a:pPr marL="285750" indent="-285750" algn="just">
              <a:buFont typeface="Arial" panose="020B0604020202020204" pitchFamily="34" charset="0"/>
              <a:buChar char="•"/>
            </a:pPr>
            <a:r>
              <a:rPr lang="en-US" sz="1600" dirty="0">
                <a:latin typeface="Georgia" panose="02040502050405020303" pitchFamily="18" charset="0"/>
              </a:rPr>
              <a:t>Subsequent carbonate dissolution coupled with </a:t>
            </a:r>
            <a:r>
              <a:rPr lang="en-US" sz="1600" dirty="0" err="1">
                <a:latin typeface="Georgia" panose="02040502050405020303" pitchFamily="18" charset="0"/>
              </a:rPr>
              <a:t>illite</a:t>
            </a:r>
            <a:r>
              <a:rPr lang="en-US" sz="1600" dirty="0">
                <a:latin typeface="Georgia" panose="02040502050405020303" pitchFamily="18" charset="0"/>
              </a:rPr>
              <a:t> breakdown between 7 days and 30 days shifts the mineralogy towards phyllosilicate</a:t>
            </a:r>
          </a:p>
          <a:p>
            <a:pPr algn="just"/>
            <a:endParaRPr lang="en-US" sz="1600" dirty="0">
              <a:latin typeface="Georgia" panose="02040502050405020303" pitchFamily="18" charset="0"/>
            </a:endParaRPr>
          </a:p>
        </p:txBody>
      </p:sp>
      <p:sp>
        <p:nvSpPr>
          <p:cNvPr id="13" name="TextBox 12">
            <a:extLst>
              <a:ext uri="{FF2B5EF4-FFF2-40B4-BE49-F238E27FC236}">
                <a16:creationId xmlns:a16="http://schemas.microsoft.com/office/drawing/2014/main" id="{2E258E4C-39D8-C445-F01D-247D50565539}"/>
              </a:ext>
            </a:extLst>
          </p:cNvPr>
          <p:cNvSpPr txBox="1"/>
          <p:nvPr/>
        </p:nvSpPr>
        <p:spPr>
          <a:xfrm>
            <a:off x="128086" y="2139815"/>
            <a:ext cx="1839792" cy="646331"/>
          </a:xfrm>
          <a:prstGeom prst="rect">
            <a:avLst/>
          </a:prstGeom>
          <a:noFill/>
        </p:spPr>
        <p:txBody>
          <a:bodyPr wrap="square" rtlCol="0">
            <a:spAutoFit/>
          </a:bodyPr>
          <a:lstStyle/>
          <a:p>
            <a:pPr algn="ctr"/>
            <a:r>
              <a:rPr lang="en-US" b="1" dirty="0">
                <a:solidFill>
                  <a:schemeClr val="accent2"/>
                </a:solidFill>
                <a:latin typeface="Georgia" panose="02040502050405020303" pitchFamily="18" charset="0"/>
              </a:rPr>
              <a:t>Fracturing Fluid</a:t>
            </a:r>
          </a:p>
        </p:txBody>
      </p:sp>
      <p:sp>
        <p:nvSpPr>
          <p:cNvPr id="14" name="TextBox 13">
            <a:extLst>
              <a:ext uri="{FF2B5EF4-FFF2-40B4-BE49-F238E27FC236}">
                <a16:creationId xmlns:a16="http://schemas.microsoft.com/office/drawing/2014/main" id="{AB2BDB63-FFA2-A7DF-B733-267AF5460335}"/>
              </a:ext>
            </a:extLst>
          </p:cNvPr>
          <p:cNvSpPr txBox="1"/>
          <p:nvPr/>
        </p:nvSpPr>
        <p:spPr>
          <a:xfrm>
            <a:off x="10061279" y="2757648"/>
            <a:ext cx="1839792" cy="646331"/>
          </a:xfrm>
          <a:prstGeom prst="rect">
            <a:avLst/>
          </a:prstGeom>
          <a:noFill/>
        </p:spPr>
        <p:txBody>
          <a:bodyPr wrap="square" rtlCol="0">
            <a:spAutoFit/>
          </a:bodyPr>
          <a:lstStyle/>
          <a:p>
            <a:pPr algn="ctr"/>
            <a:r>
              <a:rPr lang="en-US" b="1" dirty="0">
                <a:solidFill>
                  <a:schemeClr val="accent2"/>
                </a:solidFill>
                <a:latin typeface="Georgia" panose="02040502050405020303" pitchFamily="18" charset="0"/>
              </a:rPr>
              <a:t>Produced Fluid</a:t>
            </a:r>
          </a:p>
        </p:txBody>
      </p:sp>
      <p:pic>
        <p:nvPicPr>
          <p:cNvPr id="51" name="Audio 50">
            <a:hlinkClick r:id="" action="ppaction://media"/>
            <a:extLst>
              <a:ext uri="{FF2B5EF4-FFF2-40B4-BE49-F238E27FC236}">
                <a16:creationId xmlns:a16="http://schemas.microsoft.com/office/drawing/2014/main" id="{82984C09-F953-EDF4-727A-4BB85D13078E}"/>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355098243"/>
      </p:ext>
    </p:extLst>
  </p:cSld>
  <p:clrMapOvr>
    <a:masterClrMapping/>
  </p:clrMapOvr>
  <mc:AlternateContent xmlns:mc="http://schemas.openxmlformats.org/markup-compatibility/2006" xmlns:p14="http://schemas.microsoft.com/office/powerpoint/2010/main">
    <mc:Choice Requires="p14">
      <p:transition spd="slow" p14:dur="2000" advTm="43381"/>
    </mc:Choice>
    <mc:Fallback xmlns="">
      <p:transition spd="slow" advTm="433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38026</TotalTime>
  <Words>2027</Words>
  <Application>Microsoft Office PowerPoint</Application>
  <PresentationFormat>Widescreen</PresentationFormat>
  <Paragraphs>251</Paragraphs>
  <Slides>19</Slides>
  <Notes>1</Notes>
  <HiddenSlides>0</HiddenSlides>
  <MMClips>18</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19</vt:i4>
      </vt:variant>
    </vt:vector>
  </HeadingPairs>
  <TitlesOfParts>
    <vt:vector size="32" baseType="lpstr">
      <vt:lpstr>Arial</vt:lpstr>
      <vt:lpstr>Calibri</vt:lpstr>
      <vt:lpstr>Calibri Light</vt:lpstr>
      <vt:lpstr>Cambria</vt:lpstr>
      <vt:lpstr>Georgia</vt:lpstr>
      <vt:lpstr>Libre Franklin</vt:lpstr>
      <vt:lpstr>Montserrat</vt:lpstr>
      <vt:lpstr>Montserrat SemiBold</vt:lpstr>
      <vt:lpstr>Symbol</vt:lpstr>
      <vt:lpstr>Times New Roman</vt:lpstr>
      <vt:lpstr>Wingdings</vt:lpstr>
      <vt:lpstr>Office Theme</vt:lpstr>
      <vt:lpstr>3_Office Theme</vt:lpstr>
      <vt:lpstr>Subsurface Geochemical Rock-Fluid Reactions in Caney Shale of Southern Oklahoma </vt:lpstr>
      <vt:lpstr>PowerPoint Presentation</vt:lpstr>
      <vt:lpstr>PRESENTATION OUTLINE</vt:lpstr>
      <vt:lpstr>INTRODUCTION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RESULTS – Model of Experiment</vt:lpstr>
      <vt:lpstr>RESULTS – Model of Experiment</vt:lpstr>
      <vt:lpstr>CONCLUSIONS </vt:lpstr>
      <vt:lpstr>REFERENCES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Fluid induced elemental alterations of Caney Shale</dc:title>
  <dc:creator>Awejori</dc:creator>
  <cp:lastModifiedBy>Gabriel Awejori</cp:lastModifiedBy>
  <cp:revision>147</cp:revision>
  <dcterms:created xsi:type="dcterms:W3CDTF">2022-06-04T19:18:51Z</dcterms:created>
  <dcterms:modified xsi:type="dcterms:W3CDTF">2023-12-13T07:32:47Z</dcterms:modified>
</cp:coreProperties>
</file>