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2" r:id="rId2"/>
    <p:sldId id="258" r:id="rId3"/>
    <p:sldId id="864" r:id="rId4"/>
    <p:sldId id="865" r:id="rId5"/>
    <p:sldId id="866" r:id="rId6"/>
    <p:sldId id="810" r:id="rId7"/>
    <p:sldId id="833" r:id="rId8"/>
    <p:sldId id="835" r:id="rId9"/>
    <p:sldId id="834" r:id="rId10"/>
    <p:sldId id="867" r:id="rId11"/>
    <p:sldId id="869" r:id="rId12"/>
    <p:sldId id="870" r:id="rId13"/>
    <p:sldId id="874" r:id="rId14"/>
    <p:sldId id="875" r:id="rId15"/>
    <p:sldId id="876" r:id="rId16"/>
    <p:sldId id="871" r:id="rId17"/>
    <p:sldId id="872" r:id="rId18"/>
    <p:sldId id="275" r:id="rId19"/>
    <p:sldId id="276" r:id="rId20"/>
    <p:sldId id="87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r>
              <a:rPr lang="en-US" b="1">
                <a:solidFill>
                  <a:sysClr val="windowText" lastClr="000000"/>
                </a:solidFill>
                <a:latin typeface="Cambria" panose="02040503050406030204" pitchFamily="18" charset="0"/>
                <a:ea typeface="Cambria" panose="02040503050406030204" pitchFamily="18" charset="0"/>
              </a:rPr>
              <a:t>Ca Concentration</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endParaRPr lang="en-US"/>
        </a:p>
      </c:txPr>
    </c:title>
    <c:autoTitleDeleted val="0"/>
    <c:plotArea>
      <c:layout/>
      <c:barChart>
        <c:barDir val="col"/>
        <c:grouping val="clustered"/>
        <c:varyColors val="0"/>
        <c:ser>
          <c:idx val="0"/>
          <c:order val="0"/>
          <c:tx>
            <c:strRef>
              <c:f>'All Plots'!$A$59</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plus>
            <c:min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minus>
            <c:spPr>
              <a:noFill/>
              <a:ln w="9525" cap="flat" cmpd="sng" algn="ctr">
                <a:solidFill>
                  <a:schemeClr val="tx1">
                    <a:lumMod val="65000"/>
                    <a:lumOff val="35000"/>
                  </a:schemeClr>
                </a:solidFill>
                <a:round/>
              </a:ln>
              <a:effectLst/>
            </c:spPr>
          </c:errBars>
          <c:cat>
            <c:strRef>
              <c:f>'All Plots'!$B$58:$I$58</c:f>
              <c:strCache>
                <c:ptCount val="8"/>
                <c:pt idx="0">
                  <c:v>W11</c:v>
                </c:pt>
                <c:pt idx="1">
                  <c:v>W12</c:v>
                </c:pt>
                <c:pt idx="2">
                  <c:v>W13</c:v>
                </c:pt>
                <c:pt idx="3">
                  <c:v>W14</c:v>
                </c:pt>
                <c:pt idx="4">
                  <c:v>W15</c:v>
                </c:pt>
                <c:pt idx="5">
                  <c:v>W21</c:v>
                </c:pt>
                <c:pt idx="6">
                  <c:v>W22</c:v>
                </c:pt>
                <c:pt idx="7">
                  <c:v>W23</c:v>
                </c:pt>
              </c:strCache>
            </c:strRef>
          </c:cat>
          <c:val>
            <c:numRef>
              <c:f>'All Plots'!$B$59:$I$59</c:f>
              <c:numCache>
                <c:formatCode>0.00</c:formatCode>
                <c:ptCount val="8"/>
                <c:pt idx="0">
                  <c:v>494052.25768299995</c:v>
                </c:pt>
                <c:pt idx="1">
                  <c:v>494052.25768299995</c:v>
                </c:pt>
                <c:pt idx="2">
                  <c:v>494052.25768299995</c:v>
                </c:pt>
                <c:pt idx="3">
                  <c:v>494052.25768299995</c:v>
                </c:pt>
                <c:pt idx="4">
                  <c:v>494052.25768299995</c:v>
                </c:pt>
                <c:pt idx="5">
                  <c:v>494052.25768299995</c:v>
                </c:pt>
                <c:pt idx="6">
                  <c:v>494052.25768299995</c:v>
                </c:pt>
                <c:pt idx="7">
                  <c:v>494052.25768299995</c:v>
                </c:pt>
              </c:numCache>
            </c:numRef>
          </c:val>
          <c:extLst>
            <c:ext xmlns:c16="http://schemas.microsoft.com/office/drawing/2014/chart" uri="{C3380CC4-5D6E-409C-BE32-E72D297353CC}">
              <c16:uniqueId val="{00000000-71C7-4051-9A1C-52D71EB09353}"/>
            </c:ext>
          </c:extLst>
        </c:ser>
        <c:ser>
          <c:idx val="1"/>
          <c:order val="1"/>
          <c:tx>
            <c:strRef>
              <c:f>'All Plots'!$A$60</c:f>
              <c:strCache>
                <c:ptCount val="1"/>
                <c:pt idx="0">
                  <c:v>7 days</c:v>
                </c:pt>
              </c:strCache>
            </c:strRef>
          </c:tx>
          <c:spPr>
            <a:solidFill>
              <a:srgbClr val="0070C0"/>
            </a:solidFill>
            <a:ln>
              <a:noFill/>
            </a:ln>
            <a:effectLst/>
          </c:spPr>
          <c:invertIfNegative val="0"/>
          <c:errBars>
            <c:errBarType val="both"/>
            <c:errValType val="cust"/>
            <c:noEndCap val="0"/>
            <c:pl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plus>
            <c:min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minus>
            <c:spPr>
              <a:noFill/>
              <a:ln w="9525" cap="flat" cmpd="sng" algn="ctr">
                <a:solidFill>
                  <a:schemeClr val="tx1">
                    <a:lumMod val="65000"/>
                    <a:lumOff val="35000"/>
                  </a:schemeClr>
                </a:solidFill>
                <a:round/>
              </a:ln>
              <a:effectLst/>
            </c:spPr>
          </c:errBars>
          <c:cat>
            <c:strRef>
              <c:f>'All Plots'!$B$58:$I$58</c:f>
              <c:strCache>
                <c:ptCount val="8"/>
                <c:pt idx="0">
                  <c:v>W11</c:v>
                </c:pt>
                <c:pt idx="1">
                  <c:v>W12</c:v>
                </c:pt>
                <c:pt idx="2">
                  <c:v>W13</c:v>
                </c:pt>
                <c:pt idx="3">
                  <c:v>W14</c:v>
                </c:pt>
                <c:pt idx="4">
                  <c:v>W15</c:v>
                </c:pt>
                <c:pt idx="5">
                  <c:v>W21</c:v>
                </c:pt>
                <c:pt idx="6">
                  <c:v>W22</c:v>
                </c:pt>
                <c:pt idx="7">
                  <c:v>W23</c:v>
                </c:pt>
              </c:strCache>
            </c:strRef>
          </c:cat>
          <c:val>
            <c:numRef>
              <c:f>'All Plots'!$B$60:$I$60</c:f>
              <c:numCache>
                <c:formatCode>0.00</c:formatCode>
                <c:ptCount val="8"/>
                <c:pt idx="0">
                  <c:v>406614.83208800002</c:v>
                </c:pt>
                <c:pt idx="1">
                  <c:v>441292.56186800002</c:v>
                </c:pt>
                <c:pt idx="2">
                  <c:v>403210.51473699999</c:v>
                </c:pt>
                <c:pt idx="3">
                  <c:v>466723.92453700001</c:v>
                </c:pt>
                <c:pt idx="4">
                  <c:v>394016.08228199999</c:v>
                </c:pt>
                <c:pt idx="5">
                  <c:v>421729.78280799999</c:v>
                </c:pt>
                <c:pt idx="6">
                  <c:v>428776.64681099996</c:v>
                </c:pt>
                <c:pt idx="7">
                  <c:v>463751.39787300007</c:v>
                </c:pt>
              </c:numCache>
            </c:numRef>
          </c:val>
          <c:extLst>
            <c:ext xmlns:c16="http://schemas.microsoft.com/office/drawing/2014/chart" uri="{C3380CC4-5D6E-409C-BE32-E72D297353CC}">
              <c16:uniqueId val="{00000001-71C7-4051-9A1C-52D71EB09353}"/>
            </c:ext>
          </c:extLst>
        </c:ser>
        <c:ser>
          <c:idx val="2"/>
          <c:order val="2"/>
          <c:tx>
            <c:strRef>
              <c:f>'All Plots'!$A$61</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plus>
            <c:min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minus>
            <c:spPr>
              <a:noFill/>
              <a:ln w="9525" cap="flat" cmpd="sng" algn="ctr">
                <a:solidFill>
                  <a:schemeClr val="tx1">
                    <a:lumMod val="65000"/>
                    <a:lumOff val="35000"/>
                  </a:schemeClr>
                </a:solidFill>
                <a:round/>
              </a:ln>
              <a:effectLst/>
            </c:spPr>
          </c:errBars>
          <c:cat>
            <c:strRef>
              <c:f>'All Plots'!$B$58:$I$58</c:f>
              <c:strCache>
                <c:ptCount val="8"/>
                <c:pt idx="0">
                  <c:v>W11</c:v>
                </c:pt>
                <c:pt idx="1">
                  <c:v>W12</c:v>
                </c:pt>
                <c:pt idx="2">
                  <c:v>W13</c:v>
                </c:pt>
                <c:pt idx="3">
                  <c:v>W14</c:v>
                </c:pt>
                <c:pt idx="4">
                  <c:v>W15</c:v>
                </c:pt>
                <c:pt idx="5">
                  <c:v>W21</c:v>
                </c:pt>
                <c:pt idx="6">
                  <c:v>W22</c:v>
                </c:pt>
                <c:pt idx="7">
                  <c:v>W23</c:v>
                </c:pt>
              </c:strCache>
            </c:strRef>
          </c:cat>
          <c:val>
            <c:numRef>
              <c:f>'All Plots'!$B$61:$I$61</c:f>
              <c:numCache>
                <c:formatCode>0.00</c:formatCode>
                <c:ptCount val="8"/>
                <c:pt idx="0">
                  <c:v>431069.70431900001</c:v>
                </c:pt>
                <c:pt idx="1">
                  <c:v>412014.70629799995</c:v>
                </c:pt>
                <c:pt idx="2">
                  <c:v>410863.82415500004</c:v>
                </c:pt>
                <c:pt idx="3">
                  <c:v>439798.57180700003</c:v>
                </c:pt>
                <c:pt idx="4">
                  <c:v>474640.57890699996</c:v>
                </c:pt>
                <c:pt idx="5">
                  <c:v>438092.80803199997</c:v>
                </c:pt>
                <c:pt idx="6">
                  <c:v>456574.88550199999</c:v>
                </c:pt>
                <c:pt idx="7">
                  <c:v>469422.02615099994</c:v>
                </c:pt>
              </c:numCache>
            </c:numRef>
          </c:val>
          <c:extLst>
            <c:ext xmlns:c16="http://schemas.microsoft.com/office/drawing/2014/chart" uri="{C3380CC4-5D6E-409C-BE32-E72D297353CC}">
              <c16:uniqueId val="{00000002-71C7-4051-9A1C-52D71EB0935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a:solidFill>
                      <a:schemeClr val="tx1"/>
                    </a:solidFill>
                    <a:latin typeface="Cambria" panose="02040503050406030204" pitchFamily="18" charset="0"/>
                    <a:ea typeface="Cambria" panose="02040503050406030204" pitchFamily="18" charset="0"/>
                  </a:rPr>
                  <a:t>Sample</a:t>
                </a:r>
              </a:p>
            </c:rich>
          </c:tx>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555849736"/>
        <c:crosses val="autoZero"/>
        <c:auto val="1"/>
        <c:lblAlgn val="ctr"/>
        <c:lblOffset val="100"/>
        <c:noMultiLvlLbl val="0"/>
      </c:catAx>
      <c:valAx>
        <c:axId val="555849736"/>
        <c:scaling>
          <c:orientation val="minMax"/>
          <c:max val="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a:solidFill>
                      <a:schemeClr val="tx1"/>
                    </a:solidFill>
                    <a:latin typeface="Cambria" panose="02040503050406030204" pitchFamily="18" charset="0"/>
                    <a:ea typeface="Cambria" panose="02040503050406030204" pitchFamily="18" charset="0"/>
                  </a:rPr>
                  <a:t>Concentration</a:t>
                </a:r>
                <a:r>
                  <a:rPr lang="en-US" sz="1050" b="1" baseline="0">
                    <a:solidFill>
                      <a:schemeClr val="tx1"/>
                    </a:solidFill>
                    <a:latin typeface="Cambria" panose="02040503050406030204" pitchFamily="18" charset="0"/>
                    <a:ea typeface="Cambria" panose="02040503050406030204" pitchFamily="18" charset="0"/>
                  </a:rPr>
                  <a:t> (ppb)</a:t>
                </a:r>
                <a:endParaRPr lang="en-US" sz="1050" b="1">
                  <a:solidFill>
                    <a:schemeClr val="tx1"/>
                  </a:solidFill>
                  <a:latin typeface="Cambria" panose="02040503050406030204" pitchFamily="18" charset="0"/>
                  <a:ea typeface="Cambria" panose="02040503050406030204" pitchFamily="18" charset="0"/>
                </a:endParaRPr>
              </a:p>
            </c:rich>
          </c:tx>
          <c:overlay val="0"/>
          <c:spPr>
            <a:noFill/>
            <a:ln>
              <a:noFill/>
            </a:ln>
            <a:effectLst/>
          </c:spPr>
          <c:txPr>
            <a:bodyPr rot="-5400000" spcFirstLastPara="1" vertOverflow="ellipsis" vert="horz" wrap="square" anchor="ctr" anchorCtr="1"/>
            <a:lstStyle/>
            <a:p>
              <a:pPr>
                <a:defRPr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555848656"/>
        <c:crosses val="autoZero"/>
        <c:crossBetween val="between"/>
        <c:majorUnit val="100000"/>
        <c:dispUnits>
          <c:builtInUnit val="hundredThousands"/>
          <c:dispUnitsLbl>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dispUnitsLbl>
        </c:dispUnits>
      </c:valAx>
      <c:spPr>
        <a:noFill/>
        <a:ln>
          <a:noFill/>
        </a:ln>
        <a:effectLst/>
      </c:spPr>
    </c:plotArea>
    <c:legend>
      <c:legendPos val="b"/>
      <c:layout>
        <c:manualLayout>
          <c:xMode val="edge"/>
          <c:yMode val="edge"/>
          <c:x val="0.25631630612491257"/>
          <c:y val="0.83900413247147754"/>
          <c:w val="0.46870917751328173"/>
          <c:h val="8.4337276673379327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r>
              <a:rPr lang="en-US" b="1" dirty="0">
                <a:solidFill>
                  <a:sysClr val="windowText" lastClr="000000"/>
                </a:solidFill>
                <a:latin typeface="Cambria" panose="02040503050406030204" pitchFamily="18" charset="0"/>
                <a:ea typeface="Cambria" panose="02040503050406030204" pitchFamily="18" charset="0"/>
              </a:rPr>
              <a:t>Si Concentration</a:t>
            </a:r>
          </a:p>
        </c:rich>
      </c:tx>
      <c:layout>
        <c:manualLayout>
          <c:xMode val="edge"/>
          <c:yMode val="edge"/>
          <c:x val="0.36037031318797569"/>
          <c:y val="5.2172497139288988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Cambria" panose="02040503050406030204" pitchFamily="18" charset="0"/>
              <a:ea typeface="Cambria" panose="02040503050406030204" pitchFamily="18" charset="0"/>
              <a:cs typeface="+mn-cs"/>
            </a:defRPr>
          </a:pPr>
          <a:endParaRPr lang="en-US"/>
        </a:p>
      </c:txPr>
    </c:title>
    <c:autoTitleDeleted val="0"/>
    <c:plotArea>
      <c:layout/>
      <c:barChart>
        <c:barDir val="col"/>
        <c:grouping val="clustered"/>
        <c:varyColors val="0"/>
        <c:ser>
          <c:idx val="0"/>
          <c:order val="0"/>
          <c:tx>
            <c:strRef>
              <c:f>'All Plots'!$A$41</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plus>
            <c:min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minus>
            <c:spPr>
              <a:noFill/>
              <a:ln w="9525" cap="flat" cmpd="sng" algn="ctr">
                <a:solidFill>
                  <a:schemeClr val="tx1">
                    <a:lumMod val="65000"/>
                    <a:lumOff val="35000"/>
                  </a:schemeClr>
                </a:solidFill>
                <a:round/>
              </a:ln>
              <a:effectLst/>
            </c:spPr>
          </c:errBars>
          <c:cat>
            <c:strRef>
              <c:f>'All Plots'!$B$40:$I$40</c:f>
              <c:strCache>
                <c:ptCount val="8"/>
                <c:pt idx="0">
                  <c:v>W11</c:v>
                </c:pt>
                <c:pt idx="1">
                  <c:v>W12</c:v>
                </c:pt>
                <c:pt idx="2">
                  <c:v>W13</c:v>
                </c:pt>
                <c:pt idx="3">
                  <c:v>W14</c:v>
                </c:pt>
                <c:pt idx="4">
                  <c:v>W15</c:v>
                </c:pt>
                <c:pt idx="5">
                  <c:v>W21</c:v>
                </c:pt>
                <c:pt idx="6">
                  <c:v>W22</c:v>
                </c:pt>
                <c:pt idx="7">
                  <c:v>W23</c:v>
                </c:pt>
              </c:strCache>
            </c:strRef>
          </c:cat>
          <c:val>
            <c:numRef>
              <c:f>'All Plots'!$B$41:$I$41</c:f>
              <c:numCache>
                <c:formatCode>0.00</c:formatCode>
                <c:ptCount val="8"/>
                <c:pt idx="0">
                  <c:v>22182.635389999999</c:v>
                </c:pt>
                <c:pt idx="1">
                  <c:v>22182.635389999999</c:v>
                </c:pt>
                <c:pt idx="2">
                  <c:v>22182.635389999999</c:v>
                </c:pt>
                <c:pt idx="3">
                  <c:v>22182.635389999999</c:v>
                </c:pt>
                <c:pt idx="4">
                  <c:v>22182.635389999999</c:v>
                </c:pt>
                <c:pt idx="5">
                  <c:v>22182.635389999999</c:v>
                </c:pt>
                <c:pt idx="6">
                  <c:v>22182.635389999999</c:v>
                </c:pt>
                <c:pt idx="7">
                  <c:v>22182.635389999999</c:v>
                </c:pt>
              </c:numCache>
            </c:numRef>
          </c:val>
          <c:extLst>
            <c:ext xmlns:c16="http://schemas.microsoft.com/office/drawing/2014/chart" uri="{C3380CC4-5D6E-409C-BE32-E72D297353CC}">
              <c16:uniqueId val="{00000000-1D32-4FA1-AE7A-F165EAE057B3}"/>
            </c:ext>
          </c:extLst>
        </c:ser>
        <c:ser>
          <c:idx val="1"/>
          <c:order val="1"/>
          <c:tx>
            <c:strRef>
              <c:f>'All Plots'!$A$42</c:f>
              <c:strCache>
                <c:ptCount val="1"/>
                <c:pt idx="0">
                  <c:v>7 days</c:v>
                </c:pt>
              </c:strCache>
            </c:strRef>
          </c:tx>
          <c:spPr>
            <a:solidFill>
              <a:schemeClr val="accent1"/>
            </a:solidFill>
            <a:ln>
              <a:noFill/>
            </a:ln>
            <a:effectLst/>
          </c:spPr>
          <c:invertIfNegative val="0"/>
          <c:errBars>
            <c:errBarType val="both"/>
            <c:errValType val="cust"/>
            <c:noEndCap val="0"/>
            <c:pl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plus>
            <c:min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minus>
            <c:spPr>
              <a:noFill/>
              <a:ln w="9525" cap="flat" cmpd="sng" algn="ctr">
                <a:solidFill>
                  <a:schemeClr val="tx1">
                    <a:lumMod val="65000"/>
                    <a:lumOff val="35000"/>
                  </a:schemeClr>
                </a:solidFill>
                <a:round/>
              </a:ln>
              <a:effectLst/>
            </c:spPr>
          </c:errBars>
          <c:cat>
            <c:strRef>
              <c:f>'All Plots'!$B$40:$I$40</c:f>
              <c:strCache>
                <c:ptCount val="8"/>
                <c:pt idx="0">
                  <c:v>W11</c:v>
                </c:pt>
                <c:pt idx="1">
                  <c:v>W12</c:v>
                </c:pt>
                <c:pt idx="2">
                  <c:v>W13</c:v>
                </c:pt>
                <c:pt idx="3">
                  <c:v>W14</c:v>
                </c:pt>
                <c:pt idx="4">
                  <c:v>W15</c:v>
                </c:pt>
                <c:pt idx="5">
                  <c:v>W21</c:v>
                </c:pt>
                <c:pt idx="6">
                  <c:v>W22</c:v>
                </c:pt>
                <c:pt idx="7">
                  <c:v>W23</c:v>
                </c:pt>
              </c:strCache>
            </c:strRef>
          </c:cat>
          <c:val>
            <c:numRef>
              <c:f>'All Plots'!$B$42:$I$42</c:f>
              <c:numCache>
                <c:formatCode>0.00</c:formatCode>
                <c:ptCount val="8"/>
                <c:pt idx="0">
                  <c:v>26156.748307999998</c:v>
                </c:pt>
                <c:pt idx="1">
                  <c:v>39861.673989000003</c:v>
                </c:pt>
                <c:pt idx="2">
                  <c:v>34208.981845000002</c:v>
                </c:pt>
                <c:pt idx="3">
                  <c:v>26551.161898999999</c:v>
                </c:pt>
                <c:pt idx="4">
                  <c:v>22421.146109000001</c:v>
                </c:pt>
                <c:pt idx="5">
                  <c:v>26178.564782000001</c:v>
                </c:pt>
                <c:pt idx="6">
                  <c:v>40650.582907000004</c:v>
                </c:pt>
                <c:pt idx="7">
                  <c:v>24740.688297000001</c:v>
                </c:pt>
              </c:numCache>
            </c:numRef>
          </c:val>
          <c:extLst>
            <c:ext xmlns:c16="http://schemas.microsoft.com/office/drawing/2014/chart" uri="{C3380CC4-5D6E-409C-BE32-E72D297353CC}">
              <c16:uniqueId val="{00000001-1D32-4FA1-AE7A-F165EAE057B3}"/>
            </c:ext>
          </c:extLst>
        </c:ser>
        <c:ser>
          <c:idx val="2"/>
          <c:order val="2"/>
          <c:tx>
            <c:strRef>
              <c:f>'All Plots'!$A$43</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plus>
            <c:min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minus>
            <c:spPr>
              <a:noFill/>
              <a:ln w="9525" cap="flat" cmpd="sng" algn="ctr">
                <a:solidFill>
                  <a:schemeClr val="tx1">
                    <a:lumMod val="65000"/>
                    <a:lumOff val="35000"/>
                  </a:schemeClr>
                </a:solidFill>
                <a:round/>
              </a:ln>
              <a:effectLst/>
            </c:spPr>
          </c:errBars>
          <c:cat>
            <c:strRef>
              <c:f>'All Plots'!$B$40:$I$40</c:f>
              <c:strCache>
                <c:ptCount val="8"/>
                <c:pt idx="0">
                  <c:v>W11</c:v>
                </c:pt>
                <c:pt idx="1">
                  <c:v>W12</c:v>
                </c:pt>
                <c:pt idx="2">
                  <c:v>W13</c:v>
                </c:pt>
                <c:pt idx="3">
                  <c:v>W14</c:v>
                </c:pt>
                <c:pt idx="4">
                  <c:v>W15</c:v>
                </c:pt>
                <c:pt idx="5">
                  <c:v>W21</c:v>
                </c:pt>
                <c:pt idx="6">
                  <c:v>W22</c:v>
                </c:pt>
                <c:pt idx="7">
                  <c:v>W23</c:v>
                </c:pt>
              </c:strCache>
            </c:strRef>
          </c:cat>
          <c:val>
            <c:numRef>
              <c:f>'All Plots'!$B$43:$I$43</c:f>
              <c:numCache>
                <c:formatCode>0.00</c:formatCode>
                <c:ptCount val="8"/>
                <c:pt idx="0">
                  <c:v>55978.787322000004</c:v>
                </c:pt>
                <c:pt idx="1">
                  <c:v>56257.737199999996</c:v>
                </c:pt>
                <c:pt idx="2">
                  <c:v>61934.853236000003</c:v>
                </c:pt>
                <c:pt idx="3">
                  <c:v>49012.858876999999</c:v>
                </c:pt>
                <c:pt idx="4">
                  <c:v>42277.265571999997</c:v>
                </c:pt>
                <c:pt idx="5">
                  <c:v>49179.569278999996</c:v>
                </c:pt>
                <c:pt idx="6">
                  <c:v>49306.798474999996</c:v>
                </c:pt>
                <c:pt idx="7">
                  <c:v>51828.439087000006</c:v>
                </c:pt>
              </c:numCache>
            </c:numRef>
          </c:val>
          <c:extLst>
            <c:ext xmlns:c16="http://schemas.microsoft.com/office/drawing/2014/chart" uri="{C3380CC4-5D6E-409C-BE32-E72D297353CC}">
              <c16:uniqueId val="{00000002-1D32-4FA1-AE7A-F165EAE057B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i="0" u="none" strike="noStrike" kern="1200" baseline="0">
                    <a:solidFill>
                      <a:schemeClr val="tx1"/>
                    </a:solidFill>
                    <a:latin typeface="Cambria" panose="02040503050406030204"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555849736"/>
        <c:crosses val="autoZero"/>
        <c:auto val="1"/>
        <c:lblAlgn val="ctr"/>
        <c:lblOffset val="100"/>
        <c:noMultiLvlLbl val="0"/>
      </c:catAx>
      <c:valAx>
        <c:axId val="555849736"/>
        <c:scaling>
          <c:orientation val="minMax"/>
          <c:max val="7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a:solidFill>
                      <a:schemeClr val="tx1"/>
                    </a:solidFill>
                    <a:latin typeface="Cambria" panose="02040503050406030204" pitchFamily="18" charset="0"/>
                    <a:ea typeface="Cambria" panose="02040503050406030204" pitchFamily="18" charset="0"/>
                    <a:cs typeface="+mn-cs"/>
                  </a:rPr>
                  <a:t>Concentration (ppb)</a:t>
                </a:r>
              </a:p>
            </c:rich>
          </c:tx>
          <c:layout>
            <c:manualLayout>
              <c:xMode val="edge"/>
              <c:yMode val="edge"/>
              <c:x val="6.1002178649237473E-2"/>
              <c:y val="0.17271486703295716"/>
            </c:manualLayout>
          </c:layout>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555848656"/>
        <c:crosses val="autoZero"/>
        <c:crossBetween val="between"/>
        <c:majorUnit val="10000"/>
        <c:dispUnits>
          <c:builtInUnit val="tenThousands"/>
          <c:dispUnitsLbl>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dispUnitsLbl>
        </c:dispUnits>
      </c:valAx>
      <c:spPr>
        <a:noFill/>
        <a:ln>
          <a:noFill/>
        </a:ln>
        <a:effectLst/>
      </c:spPr>
    </c:plotArea>
    <c:legend>
      <c:legendPos val="b"/>
      <c:layout>
        <c:manualLayout>
          <c:xMode val="edge"/>
          <c:yMode val="edge"/>
          <c:x val="0.28108234836658491"/>
          <c:y val="0.84062403833800903"/>
          <c:w val="0.43783530326683023"/>
          <c:h val="8.3488693095752409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Cambria" panose="02040503050406030204" pitchFamily="18" charset="0"/>
                <a:ea typeface="Cambria" panose="02040503050406030204" pitchFamily="18" charset="0"/>
                <a:cs typeface="+mn-cs"/>
              </a:defRPr>
            </a:pPr>
            <a:r>
              <a:rPr lang="en-US">
                <a:solidFill>
                  <a:schemeClr val="tx1"/>
                </a:solidFill>
              </a:rPr>
              <a:t>Al Concentration</a:t>
            </a:r>
          </a:p>
        </c:rich>
      </c:tx>
      <c:layout>
        <c:manualLayout>
          <c:xMode val="edge"/>
          <c:yMode val="edge"/>
          <c:x val="0.33372637944066508"/>
          <c:y val="5.7584337060319596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Cambria" panose="02040503050406030204" pitchFamily="18" charset="0"/>
              <a:ea typeface="Cambria" panose="02040503050406030204" pitchFamily="18" charset="0"/>
              <a:cs typeface="+mn-cs"/>
            </a:defRPr>
          </a:pPr>
          <a:endParaRPr lang="en-US"/>
        </a:p>
      </c:txPr>
    </c:title>
    <c:autoTitleDeleted val="0"/>
    <c:plotArea>
      <c:layout/>
      <c:barChart>
        <c:barDir val="col"/>
        <c:grouping val="clustered"/>
        <c:varyColors val="0"/>
        <c:ser>
          <c:idx val="0"/>
          <c:order val="0"/>
          <c:tx>
            <c:strRef>
              <c:f>'All Plots'!$A$35</c:f>
              <c:strCache>
                <c:ptCount val="1"/>
                <c:pt idx="0">
                  <c:v>0 days</c:v>
                </c:pt>
              </c:strCache>
            </c:strRef>
          </c:tx>
          <c:spPr>
            <a:solidFill>
              <a:schemeClr val="bg1">
                <a:lumMod val="50000"/>
              </a:schemeClr>
            </a:solidFill>
            <a:ln>
              <a:noFill/>
            </a:ln>
            <a:effectLst/>
          </c:spPr>
          <c:invertIfNegative val="0"/>
          <c:errBars>
            <c:errBarType val="both"/>
            <c:errValType val="cust"/>
            <c:noEndCap val="0"/>
            <c:pl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plus>
            <c:min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minus>
            <c:spPr>
              <a:noFill/>
              <a:ln w="9525" cap="flat" cmpd="sng" algn="ctr">
                <a:solidFill>
                  <a:schemeClr val="tx1">
                    <a:lumMod val="65000"/>
                    <a:lumOff val="35000"/>
                  </a:schemeClr>
                </a:solidFill>
                <a:round/>
              </a:ln>
              <a:effectLst/>
            </c:spPr>
          </c:errBars>
          <c:cat>
            <c:strRef>
              <c:f>'All Plots'!$B$34:$I$34</c:f>
              <c:strCache>
                <c:ptCount val="8"/>
                <c:pt idx="0">
                  <c:v>W11</c:v>
                </c:pt>
                <c:pt idx="1">
                  <c:v>W12</c:v>
                </c:pt>
                <c:pt idx="2">
                  <c:v>W13</c:v>
                </c:pt>
                <c:pt idx="3">
                  <c:v>W14</c:v>
                </c:pt>
                <c:pt idx="4">
                  <c:v>W15</c:v>
                </c:pt>
                <c:pt idx="5">
                  <c:v>W21</c:v>
                </c:pt>
                <c:pt idx="6">
                  <c:v>W22</c:v>
                </c:pt>
                <c:pt idx="7">
                  <c:v>W23</c:v>
                </c:pt>
              </c:strCache>
            </c:strRef>
          </c:cat>
          <c:val>
            <c:numRef>
              <c:f>'All Plots'!$B$35:$I$35</c:f>
              <c:numCache>
                <c:formatCode>0.00</c:formatCode>
                <c:ptCount val="8"/>
                <c:pt idx="0">
                  <c:v>107.78259299999999</c:v>
                </c:pt>
                <c:pt idx="1">
                  <c:v>107.78259299999999</c:v>
                </c:pt>
                <c:pt idx="2">
                  <c:v>107.78259299999999</c:v>
                </c:pt>
                <c:pt idx="3">
                  <c:v>107.78259299999999</c:v>
                </c:pt>
                <c:pt idx="4">
                  <c:v>107.78259299999999</c:v>
                </c:pt>
                <c:pt idx="5">
                  <c:v>107.78259299999999</c:v>
                </c:pt>
                <c:pt idx="6">
                  <c:v>107.78259299999999</c:v>
                </c:pt>
                <c:pt idx="7">
                  <c:v>107.78259299999999</c:v>
                </c:pt>
              </c:numCache>
            </c:numRef>
          </c:val>
          <c:extLst>
            <c:ext xmlns:c16="http://schemas.microsoft.com/office/drawing/2014/chart" uri="{C3380CC4-5D6E-409C-BE32-E72D297353CC}">
              <c16:uniqueId val="{00000000-B304-4668-948E-88E2AF184A07}"/>
            </c:ext>
          </c:extLst>
        </c:ser>
        <c:ser>
          <c:idx val="1"/>
          <c:order val="1"/>
          <c:tx>
            <c:strRef>
              <c:f>'All Plots'!$A$36</c:f>
              <c:strCache>
                <c:ptCount val="1"/>
                <c:pt idx="0">
                  <c:v>7 days</c:v>
                </c:pt>
              </c:strCache>
            </c:strRef>
          </c:tx>
          <c:spPr>
            <a:solidFill>
              <a:schemeClr val="accent1"/>
            </a:solidFill>
            <a:ln>
              <a:noFill/>
            </a:ln>
            <a:effectLst/>
          </c:spPr>
          <c:invertIfNegative val="0"/>
          <c:errBars>
            <c:errBarType val="both"/>
            <c:errValType val="cust"/>
            <c:noEndCap val="0"/>
            <c:pl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plus>
            <c:min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minus>
            <c:spPr>
              <a:noFill/>
              <a:ln w="9525" cap="flat" cmpd="sng" algn="ctr">
                <a:solidFill>
                  <a:schemeClr val="tx1">
                    <a:lumMod val="65000"/>
                    <a:lumOff val="35000"/>
                  </a:schemeClr>
                </a:solidFill>
                <a:round/>
              </a:ln>
              <a:effectLst/>
            </c:spPr>
          </c:errBars>
          <c:cat>
            <c:strRef>
              <c:f>'All Plots'!$B$34:$I$34</c:f>
              <c:strCache>
                <c:ptCount val="8"/>
                <c:pt idx="0">
                  <c:v>W11</c:v>
                </c:pt>
                <c:pt idx="1">
                  <c:v>W12</c:v>
                </c:pt>
                <c:pt idx="2">
                  <c:v>W13</c:v>
                </c:pt>
                <c:pt idx="3">
                  <c:v>W14</c:v>
                </c:pt>
                <c:pt idx="4">
                  <c:v>W15</c:v>
                </c:pt>
                <c:pt idx="5">
                  <c:v>W21</c:v>
                </c:pt>
                <c:pt idx="6">
                  <c:v>W22</c:v>
                </c:pt>
                <c:pt idx="7">
                  <c:v>W23</c:v>
                </c:pt>
              </c:strCache>
            </c:strRef>
          </c:cat>
          <c:val>
            <c:numRef>
              <c:f>'All Plots'!$B$36:$I$36</c:f>
              <c:numCache>
                <c:formatCode>0.00</c:formatCode>
                <c:ptCount val="8"/>
                <c:pt idx="0">
                  <c:v>170.41360400000002</c:v>
                </c:pt>
                <c:pt idx="1">
                  <c:v>343.741308</c:v>
                </c:pt>
                <c:pt idx="2">
                  <c:v>171.29244500000001</c:v>
                </c:pt>
                <c:pt idx="3">
                  <c:v>162.84034800000001</c:v>
                </c:pt>
                <c:pt idx="4">
                  <c:v>103.894757</c:v>
                </c:pt>
                <c:pt idx="5">
                  <c:v>159.94440800000001</c:v>
                </c:pt>
                <c:pt idx="6">
                  <c:v>156.15930399999999</c:v>
                </c:pt>
                <c:pt idx="7">
                  <c:v>146.51871199999999</c:v>
                </c:pt>
              </c:numCache>
            </c:numRef>
          </c:val>
          <c:extLst>
            <c:ext xmlns:c16="http://schemas.microsoft.com/office/drawing/2014/chart" uri="{C3380CC4-5D6E-409C-BE32-E72D297353CC}">
              <c16:uniqueId val="{00000001-B304-4668-948E-88E2AF184A07}"/>
            </c:ext>
          </c:extLst>
        </c:ser>
        <c:ser>
          <c:idx val="2"/>
          <c:order val="2"/>
          <c:tx>
            <c:strRef>
              <c:f>'All Plots'!$A$37</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plus>
            <c:min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minus>
            <c:spPr>
              <a:noFill/>
              <a:ln w="9525" cap="flat" cmpd="sng" algn="ctr">
                <a:solidFill>
                  <a:schemeClr val="tx1">
                    <a:lumMod val="65000"/>
                    <a:lumOff val="35000"/>
                  </a:schemeClr>
                </a:solidFill>
                <a:round/>
              </a:ln>
              <a:effectLst/>
            </c:spPr>
          </c:errBars>
          <c:cat>
            <c:strRef>
              <c:f>'All Plots'!$B$34:$I$34</c:f>
              <c:strCache>
                <c:ptCount val="8"/>
                <c:pt idx="0">
                  <c:v>W11</c:v>
                </c:pt>
                <c:pt idx="1">
                  <c:v>W12</c:v>
                </c:pt>
                <c:pt idx="2">
                  <c:v>W13</c:v>
                </c:pt>
                <c:pt idx="3">
                  <c:v>W14</c:v>
                </c:pt>
                <c:pt idx="4">
                  <c:v>W15</c:v>
                </c:pt>
                <c:pt idx="5">
                  <c:v>W21</c:v>
                </c:pt>
                <c:pt idx="6">
                  <c:v>W22</c:v>
                </c:pt>
                <c:pt idx="7">
                  <c:v>W23</c:v>
                </c:pt>
              </c:strCache>
            </c:strRef>
          </c:cat>
          <c:val>
            <c:numRef>
              <c:f>'All Plots'!$B$37:$I$37</c:f>
              <c:numCache>
                <c:formatCode>0.00</c:formatCode>
                <c:ptCount val="8"/>
                <c:pt idx="0">
                  <c:v>118.62438</c:v>
                </c:pt>
                <c:pt idx="1">
                  <c:v>102.672411</c:v>
                </c:pt>
                <c:pt idx="2">
                  <c:v>101.36178</c:v>
                </c:pt>
                <c:pt idx="3">
                  <c:v>90.431198999999992</c:v>
                </c:pt>
                <c:pt idx="4">
                  <c:v>91.880633000000003</c:v>
                </c:pt>
                <c:pt idx="5">
                  <c:v>99.331406999999999</c:v>
                </c:pt>
                <c:pt idx="6">
                  <c:v>87.345267000000007</c:v>
                </c:pt>
                <c:pt idx="7">
                  <c:v>84.658297000000005</c:v>
                </c:pt>
              </c:numCache>
            </c:numRef>
          </c:val>
          <c:extLst>
            <c:ext xmlns:c16="http://schemas.microsoft.com/office/drawing/2014/chart" uri="{C3380CC4-5D6E-409C-BE32-E72D297353CC}">
              <c16:uniqueId val="{00000002-B304-4668-948E-88E2AF184A07}"/>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100" b="1" i="0" u="none" strike="noStrike" kern="1200" baseline="0">
                    <a:solidFill>
                      <a:schemeClr val="tx1"/>
                    </a:solidFill>
                    <a:latin typeface="Cambria" panose="02040503050406030204"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r>
                  <a:rPr lang="en-US" sz="1050" b="1" i="0" u="none" strike="noStrike" kern="1200" baseline="0">
                    <a:solidFill>
                      <a:schemeClr val="tx1"/>
                    </a:solidFill>
                    <a:latin typeface="Cambria" panose="02040503050406030204" pitchFamily="18" charset="0"/>
                    <a:ea typeface="Cambria" panose="02040503050406030204" pitchFamily="18" charset="0"/>
                    <a:cs typeface="+mn-cs"/>
                  </a:rPr>
                  <a:t>Concentration (ppb)</a:t>
                </a:r>
              </a:p>
            </c:rich>
          </c:tx>
          <c:overlay val="0"/>
          <c:spPr>
            <a:noFill/>
            <a:ln>
              <a:noFill/>
            </a:ln>
            <a:effectLst/>
          </c:spPr>
          <c:txPr>
            <a:bodyPr rot="-5400000" spcFirstLastPara="1" vertOverflow="ellipsis" vert="horz" wrap="square" anchor="ctr" anchorCtr="1"/>
            <a:lstStyle/>
            <a:p>
              <a:pPr algn="ctr" rtl="0">
                <a:defRPr lang="en-US" sz="105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crossAx val="555848656"/>
        <c:crosses val="autoZero"/>
        <c:crossBetween val="between"/>
        <c:majorUnit val="40"/>
      </c:valAx>
      <c:spPr>
        <a:noFill/>
        <a:ln>
          <a:noFill/>
        </a:ln>
        <a:effectLst/>
      </c:spPr>
    </c:plotArea>
    <c:legend>
      <c:legendPos val="b"/>
      <c:layout>
        <c:manualLayout>
          <c:xMode val="edge"/>
          <c:yMode val="edge"/>
          <c:x val="0.26610007082448028"/>
          <c:y val="0.84354970408678742"/>
          <c:w val="0.45570613197159882"/>
          <c:h val="8.4469874587812896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Cambria" panose="02040503050406030204"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latin typeface="Cambria" panose="02040503050406030204" pitchFamily="18" charset="0"/>
          <a:ea typeface="Cambria" panose="020405030504060302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3T05:28:58.374"/>
    </inkml:context>
    <inkml:brush xml:id="br0">
      <inkml:brushProperty name="width" value="0.2" units="cm"/>
      <inkml:brushProperty name="height" value="0.2" units="cm"/>
    </inkml:brush>
  </inkml:definitions>
  <inkml:trace contextRef="#ctx0" brushRef="#br0">9390 0 24575,'0'793'0,"-1"-779"0,-2-1 0,-1 1 0,1-1 0,-3 0 0,1 0 0,-2 0 0,1-2 0,-1 2 0,-2-1 0,0 0 0,0-1 0,-13 11 0,-42 66 0,51-68 0,-2-2 0,0 0 0,-1 0 0,-2-1 0,1 0 0,-1-1 0,-2-2 0,-27 17 0,45-30 0,-5 4 0,-2-1 0,2 1 0,-2-1 0,0 0 0,-1-1 0,1 1 0,0-2 0,-1 1 0,1-2 0,-1 0 0,-18 3 0,-122-8 0,124 2 0,-1 1 0,1-1 0,-1 4 0,-49 4 0,-8 11 0,-175 32 0,163-33 0,54-9 0,-2-1 0,-69 3 0,-67-12 0,-148 4 0,188 16 0,87-9 0,-89 4 0,-5-15 0,69 2 0,2 1 0,-146 17 0,67 10 0,14-1 0,-222 15 0,246-37 0,-140-9 0,236 1 0,2 0 0,-1 0 0,1-1 0,1-2 0,-1 1 0,-32-17 0,31 14 0,3 1 0,-2 0 0,0 2 0,0-1 0,-2 2 0,-38-5 0,-419 4 0,246 10 0,-2381-4 0,2569 3 0,1 1 0,-76 14 0,72-9 0,31-4 0,0 0 0,0 1 0,0 0 0,1 2 0,0-2 0,-27 20 0,-33 16 0,51-33 0,1-2 0,-2 1 0,0-1 0,0-2 0,0 0 0,0-2 0,-35 2 0,-191-8 0,103-1 0,111 2 0,-1-1 0,1-2 0,2-2 0,-52-12 0,49 9 0,1 2 0,-1 0 0,-76-4 0,-224 15-1365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650EFA-BCDA-45C7-B72A-9A71A0FCC4CC}" type="datetimeFigureOut">
              <a:rPr lang="en-US" smtClean="0"/>
              <a:t>25-Aug-23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A69D9E-2481-4185-BB11-3C4FA477B77F}" type="slidenum">
              <a:rPr lang="en-US" smtClean="0"/>
              <a:t>‹#›</a:t>
            </a:fld>
            <a:endParaRPr lang="en-US"/>
          </a:p>
        </p:txBody>
      </p:sp>
    </p:spTree>
    <p:extLst>
      <p:ext uri="{BB962C8B-B14F-4D97-AF65-F5344CB8AC3E}">
        <p14:creationId xmlns:p14="http://schemas.microsoft.com/office/powerpoint/2010/main" val="2351265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20483F-633A-4D4D-A948-CDCE67B5AC41}"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7019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3CA8E-70FB-76C5-69D8-97C96BB4DC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EDA986-F27F-AAA0-7DA5-784C6E1FB3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834823-F4A4-86EB-AF93-872B6CCA2C4C}"/>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43354243-899B-A40A-D896-A85CB04FAE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16B58-C392-122E-EC2B-A54B7B6FD529}"/>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39161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E0D21-044D-18D9-9620-EF12D842BE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166A45-58E3-C814-88A7-2FFB33A0F8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96D325-808B-F016-24EF-D8D4DFE7265F}"/>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A34B25D6-B52B-27E5-326E-C503D3B1F8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96D37B-B136-445F-633F-F9B60256893D}"/>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577696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F21D06-1D65-65C6-2D13-FF14899E79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D4B2FC-F8F3-E7F1-0EF2-A1948B2F53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096260-37D7-C940-AD6F-8D3C16434051}"/>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4CD79B7A-E9BE-2C11-22E8-AB44454A5F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FA53A9-1F4F-CDB4-81B0-A9E990083502}"/>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737788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A8B9B-4C26-09DD-C591-844D7451FF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61A30A-1AB4-C5B0-1282-D451EFCD32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AB6FDD-2C4D-20F8-B191-ECB40BCA7777}"/>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B107C2A5-CEDD-7BDE-4E6B-7301D079C3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7DBB7F-5A36-44F3-E17A-E747C91F3EC6}"/>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98655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3005-CD13-B2A9-C4D2-227FE8B0F6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1B850F-CC0F-3CA5-4729-A68604C7C0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2AA4CA-AC74-6DBC-964E-1F61BC3EB730}"/>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834DAEA4-CBED-7CB5-3730-A44B34C80E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E32F05-6E03-DE4E-11ED-E81884FEB041}"/>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495331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BC3D7-BC5F-13D8-7B38-CC98050F5C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5DC1CA-A77F-CEFB-6A94-D585E6B9F0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F19FC0-913F-0264-C7EF-8C765E4D5F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D66987-2746-783A-C0B6-088C022AAB17}"/>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6" name="Footer Placeholder 5">
            <a:extLst>
              <a:ext uri="{FF2B5EF4-FFF2-40B4-BE49-F238E27FC236}">
                <a16:creationId xmlns:a16="http://schemas.microsoft.com/office/drawing/2014/main" id="{C51D177B-EBF1-C56B-E606-4E5DC0B5C0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44BFF3-9DB9-2E0A-B014-E679498C87DF}"/>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351271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A06AB-A14A-8AA2-E9E7-8C26486F21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8B763A-EFC3-91C8-445D-39C3BA3C1A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7AD7E6-BA8B-59A4-E7C1-DD03BDB7BF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B1244E-F97C-5A12-A49B-0C2087E2A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97E9EA-0B20-2E12-F3DC-6E671D2D5E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E84B1C-96B0-EFCB-41F6-000E41F23635}"/>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8" name="Footer Placeholder 7">
            <a:extLst>
              <a:ext uri="{FF2B5EF4-FFF2-40B4-BE49-F238E27FC236}">
                <a16:creationId xmlns:a16="http://schemas.microsoft.com/office/drawing/2014/main" id="{482B75E6-2A8C-9BC7-DEE0-A20D75B52D4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A2CBB2-7C42-81A3-80AC-1339308A6C0E}"/>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4066002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62E2A-2E13-3AAD-FE1C-55713FEEA6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0D01A48-9FFE-EE72-F6ED-D5F671B0C117}"/>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4" name="Footer Placeholder 3">
            <a:extLst>
              <a:ext uri="{FF2B5EF4-FFF2-40B4-BE49-F238E27FC236}">
                <a16:creationId xmlns:a16="http://schemas.microsoft.com/office/drawing/2014/main" id="{BC826D53-9BC5-BF01-20A1-DDA8D8EC5B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B87D4A-B423-FC45-0C5A-C272EF78FEDD}"/>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182693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6AA7C6-E2D6-A24F-0E7C-69A9492AD9AE}"/>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3" name="Footer Placeholder 2">
            <a:extLst>
              <a:ext uri="{FF2B5EF4-FFF2-40B4-BE49-F238E27FC236}">
                <a16:creationId xmlns:a16="http://schemas.microsoft.com/office/drawing/2014/main" id="{29ABB08C-E6E6-704E-E60D-28D5D2B8505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A0090E-B022-F4CB-43D5-B68AF38357DE}"/>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607621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6F874-221C-23B1-46BA-4D3D43DFB3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59429F4-7B41-F0AA-4A9B-34B03EE55B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F5C251-CDCE-008D-6A9F-B5F4AED991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A6FFD9-030A-C403-C5CB-CD0AE507CF4B}"/>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6" name="Footer Placeholder 5">
            <a:extLst>
              <a:ext uri="{FF2B5EF4-FFF2-40B4-BE49-F238E27FC236}">
                <a16:creationId xmlns:a16="http://schemas.microsoft.com/office/drawing/2014/main" id="{D06F82A8-0232-EF55-7A70-34D8746436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5287E4-AABC-8022-94DE-13A9B3EEED41}"/>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1323473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00A4C-DCEC-A0E5-0B06-931B9FB0CE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C71C9B-4444-513A-BEE5-6DFD6142B0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9B2E27-4651-F759-7502-A3BF87FBBF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636A05-A7A7-5DEE-2BD9-710DB948F7BF}"/>
              </a:ext>
            </a:extLst>
          </p:cNvPr>
          <p:cNvSpPr>
            <a:spLocks noGrp="1"/>
          </p:cNvSpPr>
          <p:nvPr>
            <p:ph type="dt" sz="half" idx="10"/>
          </p:nvPr>
        </p:nvSpPr>
        <p:spPr/>
        <p:txBody>
          <a:bodyPr/>
          <a:lstStyle/>
          <a:p>
            <a:fld id="{A303B2AB-66BF-4AAE-9EFC-2D5DFA8BEA95}" type="datetimeFigureOut">
              <a:rPr lang="en-US" smtClean="0"/>
              <a:t>25-Aug-23</a:t>
            </a:fld>
            <a:endParaRPr lang="en-US"/>
          </a:p>
        </p:txBody>
      </p:sp>
      <p:sp>
        <p:nvSpPr>
          <p:cNvPr id="6" name="Footer Placeholder 5">
            <a:extLst>
              <a:ext uri="{FF2B5EF4-FFF2-40B4-BE49-F238E27FC236}">
                <a16:creationId xmlns:a16="http://schemas.microsoft.com/office/drawing/2014/main" id="{B23F7C8D-E88A-5362-6E40-9A71DE3AE7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8F3EAC-E7BD-DFAC-A1BD-E70A966D6C36}"/>
              </a:ext>
            </a:extLst>
          </p:cNvPr>
          <p:cNvSpPr>
            <a:spLocks noGrp="1"/>
          </p:cNvSpPr>
          <p:nvPr>
            <p:ph type="sldNum" sz="quarter" idx="12"/>
          </p:nvPr>
        </p:nvSpPr>
        <p:spPr/>
        <p:txBody>
          <a:bodyPr/>
          <a:lstStyle/>
          <a:p>
            <a:fld id="{F0ACC13A-7D43-4C82-BCD6-79960142CD82}" type="slidenum">
              <a:rPr lang="en-US" smtClean="0"/>
              <a:t>‹#›</a:t>
            </a:fld>
            <a:endParaRPr lang="en-US"/>
          </a:p>
        </p:txBody>
      </p:sp>
    </p:spTree>
    <p:extLst>
      <p:ext uri="{BB962C8B-B14F-4D97-AF65-F5344CB8AC3E}">
        <p14:creationId xmlns:p14="http://schemas.microsoft.com/office/powerpoint/2010/main" val="22835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504FDC-E18F-EBB8-BABE-2924BE07BD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3497E37-115C-AB71-71FE-8A5F3FCA21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746260-6E66-4E54-CC6A-1E889E0CD2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03B2AB-66BF-4AAE-9EFC-2D5DFA8BEA95}" type="datetimeFigureOut">
              <a:rPr lang="en-US" smtClean="0"/>
              <a:t>25-Aug-23</a:t>
            </a:fld>
            <a:endParaRPr lang="en-US"/>
          </a:p>
        </p:txBody>
      </p:sp>
      <p:sp>
        <p:nvSpPr>
          <p:cNvPr id="5" name="Footer Placeholder 4">
            <a:extLst>
              <a:ext uri="{FF2B5EF4-FFF2-40B4-BE49-F238E27FC236}">
                <a16:creationId xmlns:a16="http://schemas.microsoft.com/office/drawing/2014/main" id="{31AC3BB3-BDA5-C175-4F5E-1A7570FC60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F49D96-1FDB-E56F-7610-F469919E27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CC13A-7D43-4C82-BCD6-79960142CD82}" type="slidenum">
              <a:rPr lang="en-US" smtClean="0"/>
              <a:t>‹#›</a:t>
            </a:fld>
            <a:endParaRPr lang="en-US"/>
          </a:p>
        </p:txBody>
      </p:sp>
    </p:spTree>
    <p:extLst>
      <p:ext uri="{BB962C8B-B14F-4D97-AF65-F5344CB8AC3E}">
        <p14:creationId xmlns:p14="http://schemas.microsoft.com/office/powerpoint/2010/main" val="36840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em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doi.org/10.1016/j.fuel.2022.12536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mileva.radonjic@okstate.edu" TargetMode="External"/><Relationship Id="rId2" Type="http://schemas.openxmlformats.org/officeDocument/2006/relationships/hyperlink" Target="mailto:gabriel.awejori@okstate.ed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NULL"/><Relationship Id="rId5" Type="http://schemas.openxmlformats.org/officeDocument/2006/relationships/customXml" Target="../ink/ink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3124" y="792869"/>
            <a:ext cx="9244542" cy="954107"/>
          </a:xfrm>
        </p:spPr>
        <p:txBody>
          <a:bodyPr>
            <a:noAutofit/>
          </a:bodyPr>
          <a:lstStyle/>
          <a:p>
            <a:pPr marL="0" marR="0" algn="ctr">
              <a:lnSpc>
                <a:spcPct val="100000"/>
              </a:lnSpc>
              <a:spcBef>
                <a:spcPts val="0"/>
              </a:spcBef>
              <a:spcAft>
                <a:spcPts val="800"/>
              </a:spcAft>
            </a:pP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Subsurface Geochemical Rock-Fluid Interactions in Caney Shale, South-Central Oklahoma Oil Province (SCOOP)</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459287" y="2566056"/>
            <a:ext cx="11273425" cy="4291944"/>
          </a:xfrm>
          <a:prstGeom prst="rect">
            <a:avLst/>
          </a:prstGeom>
          <a:noFill/>
          <a:ln>
            <a:noFill/>
          </a:ln>
        </p:spPr>
        <p:txBody>
          <a:bodyPr wrap="square" rtlCol="0">
            <a:spAutoFit/>
          </a:bodyPr>
          <a:lstStyle/>
          <a:p>
            <a:pPr algn="ctr">
              <a:lnSpc>
                <a:spcPct val="150000"/>
              </a:lnSpc>
            </a:pPr>
            <a:r>
              <a:rPr lang="en-US" sz="2000" b="1" dirty="0">
                <a:effectLst/>
                <a:latin typeface="Times New Roman" panose="02020603050405020304" pitchFamily="18" charset="0"/>
                <a:ea typeface="Calibri" panose="020F0502020204030204" pitchFamily="34" charset="0"/>
              </a:rPr>
              <a:t>Gabriel Awejori</a:t>
            </a:r>
            <a:r>
              <a:rPr lang="en-US" sz="2000" b="1" baseline="30000" dirty="0">
                <a:effectLst/>
                <a:latin typeface="Times New Roman" panose="02020603050405020304" pitchFamily="18" charset="0"/>
                <a:ea typeface="Calibri" panose="020F0502020204030204" pitchFamily="34" charset="0"/>
              </a:rPr>
              <a:t>1</a:t>
            </a:r>
            <a:r>
              <a:rPr lang="en-US" sz="2000" b="1" dirty="0">
                <a:effectLst/>
                <a:latin typeface="Times New Roman" panose="02020603050405020304" pitchFamily="18" charset="0"/>
                <a:ea typeface="Calibri" panose="020F0502020204030204" pitchFamily="34" charset="0"/>
              </a:rPr>
              <a:t>, </a:t>
            </a:r>
            <a:r>
              <a:rPr lang="en-US" sz="2000" b="1" dirty="0" err="1">
                <a:effectLst/>
                <a:latin typeface="Times New Roman" panose="02020603050405020304" pitchFamily="18" charset="0"/>
                <a:ea typeface="Calibri" panose="020F0502020204030204" pitchFamily="34" charset="0"/>
              </a:rPr>
              <a:t>Wenming</a:t>
            </a:r>
            <a:r>
              <a:rPr lang="en-US" sz="2000" b="1" dirty="0">
                <a:effectLst/>
                <a:latin typeface="Times New Roman" panose="02020603050405020304" pitchFamily="18" charset="0"/>
                <a:ea typeface="Calibri" panose="020F0502020204030204" pitchFamily="34" charset="0"/>
              </a:rPr>
              <a:t> Dong</a:t>
            </a:r>
            <a:r>
              <a:rPr lang="en-US" sz="2000" b="1" baseline="30000" dirty="0">
                <a:effectLst/>
                <a:latin typeface="Times New Roman" panose="02020603050405020304" pitchFamily="18" charset="0"/>
                <a:ea typeface="Calibri" panose="020F0502020204030204" pitchFamily="34" charset="0"/>
              </a:rPr>
              <a:t>2</a:t>
            </a:r>
            <a:r>
              <a:rPr lang="en-US" sz="2000" b="1" dirty="0">
                <a:effectLst/>
                <a:latin typeface="Times New Roman" panose="02020603050405020304" pitchFamily="18" charset="0"/>
                <a:ea typeface="Calibri" panose="020F0502020204030204" pitchFamily="34" charset="0"/>
              </a:rPr>
              <a:t>, Christine Doughty</a:t>
            </a:r>
            <a:r>
              <a:rPr lang="en-US" sz="2000" b="1" baseline="30000" dirty="0">
                <a:effectLst/>
                <a:latin typeface="Times New Roman" panose="02020603050405020304" pitchFamily="18" charset="0"/>
                <a:ea typeface="Calibri" panose="020F0502020204030204" pitchFamily="34" charset="0"/>
              </a:rPr>
              <a:t>2</a:t>
            </a:r>
            <a:r>
              <a:rPr lang="en-US" sz="2000" b="1" dirty="0">
                <a:effectLst/>
                <a:latin typeface="Times New Roman" panose="02020603050405020304" pitchFamily="18" charset="0"/>
                <a:ea typeface="Calibri" panose="020F0502020204030204" pitchFamily="34" charset="0"/>
              </a:rPr>
              <a:t>, Nicolas Spycher</a:t>
            </a:r>
            <a:r>
              <a:rPr lang="en-US" sz="2000" b="1" baseline="30000" dirty="0">
                <a:latin typeface="Times New Roman" panose="02020603050405020304" pitchFamily="18" charset="0"/>
                <a:ea typeface="Calibri" panose="020F0502020204030204" pitchFamily="34" charset="0"/>
              </a:rPr>
              <a:t>2</a:t>
            </a:r>
            <a:r>
              <a:rPr lang="en-US" sz="2000" b="1" dirty="0">
                <a:latin typeface="Times New Roman" panose="02020603050405020304" pitchFamily="18" charset="0"/>
                <a:ea typeface="Calibri" panose="020F0502020204030204" pitchFamily="34" charset="0"/>
              </a:rPr>
              <a:t> , </a:t>
            </a:r>
            <a:r>
              <a:rPr lang="en-US" sz="2000" b="1" u="sng" dirty="0" err="1">
                <a:latin typeface="Times New Roman" panose="02020603050405020304" pitchFamily="18" charset="0"/>
                <a:ea typeface="Calibri" panose="020F0502020204030204" pitchFamily="34" charset="0"/>
              </a:rPr>
              <a:t>Fengyang</a:t>
            </a:r>
            <a:r>
              <a:rPr lang="en-US" sz="2000" b="1" u="sng" dirty="0">
                <a:latin typeface="Times New Roman" panose="02020603050405020304" pitchFamily="18" charset="0"/>
                <a:ea typeface="Calibri" panose="020F0502020204030204" pitchFamily="34" charset="0"/>
              </a:rPr>
              <a:t> Xiong</a:t>
            </a:r>
            <a:r>
              <a:rPr lang="en-US" sz="2000" b="1" u="sng" baseline="30000" dirty="0">
                <a:latin typeface="Times New Roman" panose="02020603050405020304" pitchFamily="18" charset="0"/>
                <a:ea typeface="Calibri" panose="020F0502020204030204" pitchFamily="34" charset="0"/>
              </a:rPr>
              <a:t>1</a:t>
            </a:r>
            <a:r>
              <a:rPr lang="en-US" sz="2000" b="1" u="sng" dirty="0">
                <a:latin typeface="Times New Roman" panose="02020603050405020304" pitchFamily="18" charset="0"/>
                <a:ea typeface="Calibri" panose="020F0502020204030204" pitchFamily="34" charset="0"/>
              </a:rPr>
              <a:t> </a:t>
            </a:r>
            <a:r>
              <a:rPr lang="en-US" sz="2000" b="1" dirty="0">
                <a:effectLst/>
                <a:latin typeface="Times New Roman" panose="02020603050405020304" pitchFamily="18" charset="0"/>
                <a:ea typeface="Calibri" panose="020F0502020204030204" pitchFamily="34" charset="0"/>
              </a:rPr>
              <a:t>and </a:t>
            </a:r>
            <a:r>
              <a:rPr lang="en-US" sz="2000" b="1" dirty="0" err="1">
                <a:effectLst/>
                <a:latin typeface="Times New Roman" panose="02020603050405020304" pitchFamily="18" charset="0"/>
                <a:ea typeface="Calibri" panose="020F0502020204030204" pitchFamily="34" charset="0"/>
              </a:rPr>
              <a:t>Mileva</a:t>
            </a:r>
            <a:r>
              <a:rPr lang="en-US" sz="2000" b="1" dirty="0">
                <a:effectLst/>
                <a:latin typeface="Times New Roman" panose="02020603050405020304" pitchFamily="18" charset="0"/>
                <a:ea typeface="Calibri" panose="020F0502020204030204" pitchFamily="34" charset="0"/>
              </a:rPr>
              <a:t> Radonjic</a:t>
            </a:r>
            <a:r>
              <a:rPr lang="en-US" sz="2000" b="1" baseline="30000" dirty="0">
                <a:effectLst/>
                <a:latin typeface="Times New Roman" panose="02020603050405020304" pitchFamily="18" charset="0"/>
                <a:ea typeface="Calibri" panose="020F0502020204030204" pitchFamily="34" charset="0"/>
              </a:rPr>
              <a:t>1,3</a:t>
            </a:r>
            <a:endParaRPr lang="en-US" sz="2000" b="1" dirty="0">
              <a:effectLst/>
              <a:latin typeface="Times New Roman" panose="02020603050405020304" pitchFamily="18" charset="0"/>
              <a:ea typeface="Calibri" panose="020F0502020204030204" pitchFamily="34" charset="0"/>
            </a:endParaRPr>
          </a:p>
          <a:p>
            <a:pPr marL="0" marR="0" algn="ctr">
              <a:lnSpc>
                <a:spcPct val="115000"/>
              </a:lnSpc>
              <a:spcBef>
                <a:spcPts val="0"/>
              </a:spcBef>
              <a:spcAft>
                <a:spcPts val="0"/>
              </a:spcAft>
            </a:pPr>
            <a:r>
              <a:rPr lang="en-US" sz="1400" baseline="30000" dirty="0">
                <a:effectLst/>
                <a:latin typeface="Times New Roman" panose="02020603050405020304" pitchFamily="18" charset="0"/>
                <a:ea typeface="Times New Roman" panose="02020603050405020304" pitchFamily="18" charset="0"/>
              </a:rPr>
              <a:t>1</a:t>
            </a:r>
            <a:r>
              <a:rPr lang="en-US" sz="1400" dirty="0">
                <a:effectLst/>
                <a:latin typeface="Times New Roman" panose="02020603050405020304" pitchFamily="18" charset="0"/>
                <a:ea typeface="Times New Roman" panose="02020603050405020304" pitchFamily="18" charset="0"/>
              </a:rPr>
              <a:t>Geomimicry and Barrier Materials Labs, School of Chemical Engineering, Oklahoma State University, Stillwater, OK 74078, USA</a:t>
            </a:r>
          </a:p>
          <a:p>
            <a:pPr marL="0" marR="0" algn="ctr">
              <a:lnSpc>
                <a:spcPct val="115000"/>
              </a:lnSpc>
              <a:spcBef>
                <a:spcPts val="0"/>
              </a:spcBef>
              <a:spcAft>
                <a:spcPts val="0"/>
              </a:spcAft>
            </a:pPr>
            <a:r>
              <a:rPr lang="en-US" sz="1400" baseline="30000" dirty="0">
                <a:effectLst/>
                <a:latin typeface="Times New Roman" panose="02020603050405020304" pitchFamily="18" charset="0"/>
                <a:ea typeface="Times New Roman" panose="02020603050405020304" pitchFamily="18" charset="0"/>
              </a:rPr>
              <a:t>2</a:t>
            </a:r>
            <a:r>
              <a:rPr lang="en-US" sz="1400" dirty="0">
                <a:solidFill>
                  <a:srgbClr val="000000"/>
                </a:solidFill>
                <a:effectLst/>
                <a:latin typeface="Times New Roman" panose="02020603050405020304" pitchFamily="18" charset="0"/>
                <a:ea typeface="Times New Roman" panose="02020603050405020304" pitchFamily="18" charset="0"/>
              </a:rPr>
              <a:t>Energy Geosciences Division, Lawrence Berkeley National Laboratory, 1 Cyclotron Road, Berkeley, CA 94720, USA</a:t>
            </a:r>
            <a:endParaRPr lang="en-US" sz="1400" dirty="0">
              <a:effectLst/>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r>
              <a:rPr lang="en-US" sz="1400" baseline="30000" dirty="0">
                <a:effectLst/>
                <a:latin typeface="Times New Roman" panose="02020603050405020304" pitchFamily="18" charset="0"/>
                <a:ea typeface="Times New Roman" panose="02020603050405020304" pitchFamily="18" charset="0"/>
              </a:rPr>
              <a:t>3</a:t>
            </a:r>
            <a:r>
              <a:rPr lang="en-US" sz="1400" dirty="0">
                <a:effectLst/>
                <a:latin typeface="Times New Roman" panose="02020603050405020304" pitchFamily="18" charset="0"/>
                <a:ea typeface="Times New Roman" panose="02020603050405020304" pitchFamily="18" charset="0"/>
              </a:rPr>
              <a:t>Boone Pickens School of Geology, Oklahoma State University, Stillwater, OK 74078, USA</a:t>
            </a:r>
          </a:p>
          <a:p>
            <a:pPr marL="0" marR="0" algn="ctr">
              <a:lnSpc>
                <a:spcPct val="115000"/>
              </a:lnSpc>
              <a:spcBef>
                <a:spcPts val="0"/>
              </a:spcBef>
              <a:spcAft>
                <a:spcPts val="0"/>
              </a:spcAft>
            </a:pPr>
            <a:endParaRPr lang="en-US" sz="1400" dirty="0">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endParaRPr lang="en-US" sz="1400" dirty="0">
              <a:effectLst/>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endParaRPr lang="en-US" sz="1400" dirty="0">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endParaRPr lang="en-US" sz="1400" dirty="0">
              <a:effectLst/>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endParaRPr lang="en-US" sz="1400" dirty="0">
              <a:latin typeface="Times New Roman" panose="02020603050405020304" pitchFamily="18" charset="0"/>
              <a:ea typeface="Times New Roman" panose="02020603050405020304" pitchFamily="18" charset="0"/>
            </a:endParaRPr>
          </a:p>
          <a:p>
            <a:pPr marL="0" marR="0" algn="ctr">
              <a:lnSpc>
                <a:spcPct val="115000"/>
              </a:lnSpc>
              <a:spcBef>
                <a:spcPts val="0"/>
              </a:spcBef>
              <a:spcAft>
                <a:spcPts val="0"/>
              </a:spcAft>
            </a:pPr>
            <a:endParaRPr lang="en-US" sz="1400" dirty="0">
              <a:effectLst/>
              <a:latin typeface="Times New Roman" panose="02020603050405020304" pitchFamily="18" charset="0"/>
              <a:ea typeface="Times New Roman" panose="02020603050405020304" pitchFamily="18" charset="0"/>
            </a:endParaRPr>
          </a:p>
          <a:p>
            <a:pPr algn="ctr"/>
            <a:endParaRPr lang="en-US" sz="1200" dirty="0">
              <a:solidFill>
                <a:prstClr val="black"/>
              </a:solidFill>
              <a:latin typeface="Georgia" panose="02040502050405020303" pitchFamily="18" charset="0"/>
              <a:cs typeface="Times New Roman" panose="02020603050405020304" pitchFamily="18" charset="0"/>
            </a:endParaRPr>
          </a:p>
          <a:p>
            <a:pPr algn="ctr"/>
            <a:endParaRPr lang="en-US" sz="1400" b="1"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endParaRPr>
          </a:p>
          <a:p>
            <a:pPr algn="ctr"/>
            <a:r>
              <a:rPr lang="en-US" sz="1400" b="1"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DOE Award DE-FE0031776 from the Office of Fossil Energy in Partnership with  </a:t>
            </a:r>
            <a:r>
              <a:rPr lang="en-US" sz="1400"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Industry Partner, OGS, OSU Geology, OSU Chem. Engineering, University of Pittsburgh, Lawrence Berkeley National Lab and DOE NETL.</a:t>
            </a:r>
            <a:endParaRPr lang="en-US" sz="1400" dirty="0">
              <a:solidFill>
                <a:srgbClr val="ED7D31">
                  <a:lumMod val="75000"/>
                </a:srgbClr>
              </a:solidFill>
              <a:latin typeface="Georgia" panose="02040502050405020303" pitchFamily="18" charset="0"/>
              <a:cs typeface="Times New Roman" panose="02020603050405020304" pitchFamily="18" charset="0"/>
            </a:endParaRPr>
          </a:p>
          <a:p>
            <a:pPr algn="ctr"/>
            <a:endParaRPr lang="en-US" sz="1400" dirty="0">
              <a:solidFill>
                <a:prstClr val="black"/>
              </a:solidFill>
              <a:latin typeface="Georgia" panose="02040502050405020303" pitchFamily="18" charset="0"/>
              <a:cs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98078" y="231129"/>
            <a:ext cx="1195046" cy="1205393"/>
          </a:xfrm>
          <a:prstGeom prst="rect">
            <a:avLst/>
          </a:prstGeom>
        </p:spPr>
      </p:pic>
      <p:pic>
        <p:nvPicPr>
          <p:cNvPr id="6" name="Picture 5">
            <a:extLst>
              <a:ext uri="{FF2B5EF4-FFF2-40B4-BE49-F238E27FC236}">
                <a16:creationId xmlns:a16="http://schemas.microsoft.com/office/drawing/2014/main" id="{6EA3CD87-FB18-C929-B2FF-C972457157AC}"/>
              </a:ext>
            </a:extLst>
          </p:cNvPr>
          <p:cNvPicPr>
            <a:picLocks noChangeAspect="1"/>
          </p:cNvPicPr>
          <p:nvPr/>
        </p:nvPicPr>
        <p:blipFill>
          <a:blip r:embed="rId2"/>
          <a:stretch>
            <a:fillRect/>
          </a:stretch>
        </p:blipFill>
        <p:spPr>
          <a:xfrm>
            <a:off x="10537666" y="231130"/>
            <a:ext cx="1195046" cy="1205393"/>
          </a:xfrm>
          <a:prstGeom prst="rect">
            <a:avLst/>
          </a:prstGeom>
        </p:spPr>
      </p:pic>
    </p:spTree>
    <p:extLst>
      <p:ext uri="{BB962C8B-B14F-4D97-AF65-F5344CB8AC3E}">
        <p14:creationId xmlns:p14="http://schemas.microsoft.com/office/powerpoint/2010/main" val="504300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6697"/>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C19B52B3-08E6-E718-396E-1A702B63C984}"/>
              </a:ext>
            </a:extLst>
          </p:cNvPr>
          <p:cNvSpPr>
            <a:spLocks noGrp="1"/>
          </p:cNvSpPr>
          <p:nvPr>
            <p:ph type="title"/>
          </p:nvPr>
        </p:nvSpPr>
        <p:spPr>
          <a:xfrm>
            <a:off x="996707" y="139948"/>
            <a:ext cx="10112571"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Comparison of  XRD Diffractograms</a:t>
            </a:r>
          </a:p>
        </p:txBody>
      </p:sp>
      <p:sp>
        <p:nvSpPr>
          <p:cNvPr id="3" name="Rectangle 2">
            <a:extLst>
              <a:ext uri="{FF2B5EF4-FFF2-40B4-BE49-F238E27FC236}">
                <a16:creationId xmlns:a16="http://schemas.microsoft.com/office/drawing/2014/main" id="{FFBA6C0C-B07D-71FD-7C72-7945DADC7791}"/>
              </a:ext>
            </a:extLst>
          </p:cNvPr>
          <p:cNvSpPr/>
          <p:nvPr/>
        </p:nvSpPr>
        <p:spPr>
          <a:xfrm>
            <a:off x="5993419" y="4468628"/>
            <a:ext cx="5637145" cy="2400657"/>
          </a:xfrm>
          <a:prstGeom prst="rect">
            <a:avLst/>
          </a:prstGeom>
        </p:spPr>
        <p:txBody>
          <a:bodyPr wrap="square">
            <a:spAutoFit/>
          </a:bodyPr>
          <a:lstStyle/>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Amorphous content generated after reaction  is observed in the clay portions of the diffractogram</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Large increase in amorphous content occurs in first 7 days of reaction</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High amorphous compositions in the clay section possibly due to deflocculation and dispersal of </a:t>
            </a:r>
            <a:r>
              <a:rPr lang="en-US" dirty="0" err="1">
                <a:latin typeface="Georgia" panose="02040502050405020303" pitchFamily="18" charset="0"/>
                <a:ea typeface="Calibri" panose="020F0502020204030204" pitchFamily="34" charset="0"/>
              </a:rPr>
              <a:t>illite</a:t>
            </a:r>
            <a:endParaRPr lang="en-US" dirty="0">
              <a:latin typeface="Georgia" panose="02040502050405020303" pitchFamily="18" charset="0"/>
            </a:endParaRPr>
          </a:p>
        </p:txBody>
      </p:sp>
      <p:sp>
        <p:nvSpPr>
          <p:cNvPr id="5" name="TextBox 4">
            <a:extLst>
              <a:ext uri="{FF2B5EF4-FFF2-40B4-BE49-F238E27FC236}">
                <a16:creationId xmlns:a16="http://schemas.microsoft.com/office/drawing/2014/main" id="{1F729393-8ECD-514E-6136-ADE4396D6D7E}"/>
              </a:ext>
            </a:extLst>
          </p:cNvPr>
          <p:cNvSpPr txBox="1"/>
          <p:nvPr/>
        </p:nvSpPr>
        <p:spPr>
          <a:xfrm>
            <a:off x="5670466" y="3902750"/>
            <a:ext cx="6453777" cy="523220"/>
          </a:xfrm>
          <a:prstGeom prst="rect">
            <a:avLst/>
          </a:prstGeom>
          <a:solidFill>
            <a:schemeClr val="accent4">
              <a:lumMod val="40000"/>
              <a:lumOff val="60000"/>
            </a:schemeClr>
          </a:solidFill>
        </p:spPr>
        <p:txBody>
          <a:bodyPr wrap="square" rtlCol="0">
            <a:spAutoFit/>
          </a:bodyPr>
          <a:lstStyle/>
          <a:p>
            <a:r>
              <a:rPr lang="en-US" sz="1400" b="1" dirty="0">
                <a:latin typeface="Georgia" panose="02040502050405020303" pitchFamily="18" charset="0"/>
              </a:rPr>
              <a:t>Graph shows XRD diffractograms (</a:t>
            </a:r>
            <a:r>
              <a:rPr lang="en-US" sz="1400" b="1" dirty="0">
                <a:solidFill>
                  <a:srgbClr val="0070C0"/>
                </a:solidFill>
                <a:latin typeface="Georgia" panose="02040502050405020303" pitchFamily="18" charset="0"/>
              </a:rPr>
              <a:t>right: zoomed-in</a:t>
            </a:r>
            <a:r>
              <a:rPr lang="en-US" sz="1400" b="1" dirty="0">
                <a:latin typeface="Georgia" panose="02040502050405020303" pitchFamily="18" charset="0"/>
              </a:rPr>
              <a:t>) of unreacted and reacted samples from W2</a:t>
            </a:r>
          </a:p>
        </p:txBody>
      </p:sp>
      <p:sp>
        <p:nvSpPr>
          <p:cNvPr id="6" name="TextBox 5">
            <a:extLst>
              <a:ext uri="{FF2B5EF4-FFF2-40B4-BE49-F238E27FC236}">
                <a16:creationId xmlns:a16="http://schemas.microsoft.com/office/drawing/2014/main" id="{EB3716B0-8BB9-36CA-330C-9FC90412C4AF}"/>
              </a:ext>
            </a:extLst>
          </p:cNvPr>
          <p:cNvSpPr txBox="1"/>
          <p:nvPr/>
        </p:nvSpPr>
        <p:spPr>
          <a:xfrm>
            <a:off x="195269" y="5331519"/>
            <a:ext cx="5851130" cy="1384995"/>
          </a:xfrm>
          <a:prstGeom prst="rect">
            <a:avLst/>
          </a:prstGeom>
          <a:noFill/>
        </p:spPr>
        <p:txBody>
          <a:bodyPr wrap="square" rtlCol="0">
            <a:spAutoFit/>
          </a:bodyPr>
          <a:lstStyle/>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Peak intensities of quartz and carbonates show significant reductions after 7 days reaction</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Reduction mainly due to breakdown of the minerals </a:t>
            </a:r>
          </a:p>
          <a:p>
            <a:pPr marL="342900" indent="-342900" algn="just">
              <a:buFont typeface="Arial" panose="020B0604020202020204" pitchFamily="34" charset="0"/>
              <a:buChar char="•"/>
            </a:pPr>
            <a:endParaRPr lang="en-US" dirty="0">
              <a:latin typeface="Georgia" panose="02040502050405020303" pitchFamily="18" charset="0"/>
              <a:ea typeface="Calibri" panose="020F0502020204030204" pitchFamily="34" charset="0"/>
            </a:endParaRPr>
          </a:p>
        </p:txBody>
      </p:sp>
      <p:grpSp>
        <p:nvGrpSpPr>
          <p:cNvPr id="7" name="Group 6">
            <a:extLst>
              <a:ext uri="{FF2B5EF4-FFF2-40B4-BE49-F238E27FC236}">
                <a16:creationId xmlns:a16="http://schemas.microsoft.com/office/drawing/2014/main" id="{322591A8-94A1-09FF-213A-91087D73A4CE}"/>
              </a:ext>
            </a:extLst>
          </p:cNvPr>
          <p:cNvGrpSpPr/>
          <p:nvPr/>
        </p:nvGrpSpPr>
        <p:grpSpPr>
          <a:xfrm>
            <a:off x="-178574" y="946759"/>
            <a:ext cx="6680546" cy="4752975"/>
            <a:chOff x="0" y="0"/>
            <a:chExt cx="4114800" cy="3162300"/>
          </a:xfrm>
        </p:grpSpPr>
        <p:pic>
          <p:nvPicPr>
            <p:cNvPr id="8" name="Picture 7">
              <a:extLst>
                <a:ext uri="{FF2B5EF4-FFF2-40B4-BE49-F238E27FC236}">
                  <a16:creationId xmlns:a16="http://schemas.microsoft.com/office/drawing/2014/main" id="{4A99CB1B-DAC3-140B-374E-26B747DEE3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grpSp>
          <p:nvGrpSpPr>
            <p:cNvPr id="9" name="Group 8">
              <a:extLst>
                <a:ext uri="{FF2B5EF4-FFF2-40B4-BE49-F238E27FC236}">
                  <a16:creationId xmlns:a16="http://schemas.microsoft.com/office/drawing/2014/main" id="{9F2B97D0-2CC7-1C9D-3600-8B1406D1E2A2}"/>
                </a:ext>
              </a:extLst>
            </p:cNvPr>
            <p:cNvGrpSpPr/>
            <p:nvPr/>
          </p:nvGrpSpPr>
          <p:grpSpPr>
            <a:xfrm>
              <a:off x="723900" y="581025"/>
              <a:ext cx="3023097" cy="1809751"/>
              <a:chOff x="0" y="0"/>
              <a:chExt cx="5684020" cy="3127184"/>
            </a:xfrm>
          </p:grpSpPr>
          <p:grpSp>
            <p:nvGrpSpPr>
              <p:cNvPr id="10" name="Group 9">
                <a:extLst>
                  <a:ext uri="{FF2B5EF4-FFF2-40B4-BE49-F238E27FC236}">
                    <a16:creationId xmlns:a16="http://schemas.microsoft.com/office/drawing/2014/main" id="{4F00A50C-3256-C77A-69D8-0F200B65CB09}"/>
                  </a:ext>
                </a:extLst>
              </p:cNvPr>
              <p:cNvGrpSpPr/>
              <p:nvPr/>
            </p:nvGrpSpPr>
            <p:grpSpPr>
              <a:xfrm>
                <a:off x="0" y="0"/>
                <a:ext cx="4161976" cy="3021991"/>
                <a:chOff x="0" y="0"/>
                <a:chExt cx="4161976" cy="3021991"/>
              </a:xfrm>
            </p:grpSpPr>
            <p:grpSp>
              <p:nvGrpSpPr>
                <p:cNvPr id="12" name="Group 11">
                  <a:extLst>
                    <a:ext uri="{FF2B5EF4-FFF2-40B4-BE49-F238E27FC236}">
                      <a16:creationId xmlns:a16="http://schemas.microsoft.com/office/drawing/2014/main" id="{D6850847-DA55-FA91-3E2E-9535ED53AEE2}"/>
                    </a:ext>
                  </a:extLst>
                </p:cNvPr>
                <p:cNvGrpSpPr/>
                <p:nvPr/>
              </p:nvGrpSpPr>
              <p:grpSpPr>
                <a:xfrm>
                  <a:off x="0" y="0"/>
                  <a:ext cx="4161976" cy="3021991"/>
                  <a:chOff x="0" y="0"/>
                  <a:chExt cx="4161976" cy="3021991"/>
                </a:xfrm>
              </p:grpSpPr>
              <p:sp>
                <p:nvSpPr>
                  <p:cNvPr id="14" name="TextBox 8">
                    <a:extLst>
                      <a:ext uri="{FF2B5EF4-FFF2-40B4-BE49-F238E27FC236}">
                        <a16:creationId xmlns:a16="http://schemas.microsoft.com/office/drawing/2014/main" id="{E4CBBC1B-F0F5-AB2F-0159-C68F8897425A}"/>
                      </a:ext>
                    </a:extLst>
                  </p:cNvPr>
                  <p:cNvSpPr txBox="1"/>
                  <p:nvPr/>
                </p:nvSpPr>
                <p:spPr>
                  <a:xfrm>
                    <a:off x="0" y="2334890"/>
                    <a:ext cx="426694"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i/s</a:t>
                    </a:r>
                    <a:endParaRPr lang="en-US" sz="1200">
                      <a:effectLst/>
                      <a:latin typeface="Times New Roman" panose="02020603050405020304" pitchFamily="18" charset="0"/>
                      <a:ea typeface="Times New Roman" panose="02020603050405020304" pitchFamily="18" charset="0"/>
                    </a:endParaRPr>
                  </a:p>
                </p:txBody>
              </p:sp>
              <p:sp>
                <p:nvSpPr>
                  <p:cNvPr id="16" name="TextBox 9">
                    <a:extLst>
                      <a:ext uri="{FF2B5EF4-FFF2-40B4-BE49-F238E27FC236}">
                        <a16:creationId xmlns:a16="http://schemas.microsoft.com/office/drawing/2014/main" id="{E9EF1E40-8E85-82EE-4A4B-921B284173B0}"/>
                      </a:ext>
                    </a:extLst>
                  </p:cNvPr>
                  <p:cNvSpPr txBox="1"/>
                  <p:nvPr/>
                </p:nvSpPr>
                <p:spPr>
                  <a:xfrm>
                    <a:off x="838540" y="2482633"/>
                    <a:ext cx="253505"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a:t>
                    </a:r>
                    <a:endParaRPr lang="en-US" sz="1200">
                      <a:effectLst/>
                      <a:latin typeface="Times New Roman" panose="02020603050405020304" pitchFamily="18" charset="0"/>
                      <a:ea typeface="Times New Roman" panose="02020603050405020304" pitchFamily="18" charset="0"/>
                    </a:endParaRPr>
                  </a:p>
                </p:txBody>
              </p:sp>
              <p:sp>
                <p:nvSpPr>
                  <p:cNvPr id="17" name="TextBox 10">
                    <a:extLst>
                      <a:ext uri="{FF2B5EF4-FFF2-40B4-BE49-F238E27FC236}">
                        <a16:creationId xmlns:a16="http://schemas.microsoft.com/office/drawing/2014/main" id="{623D9AA3-CF7C-D516-BF42-9E1DA4CB1638}"/>
                      </a:ext>
                    </a:extLst>
                  </p:cNvPr>
                  <p:cNvSpPr txBox="1"/>
                  <p:nvPr/>
                </p:nvSpPr>
                <p:spPr>
                  <a:xfrm>
                    <a:off x="1112846" y="0"/>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18" name="TextBox 11">
                    <a:extLst>
                      <a:ext uri="{FF2B5EF4-FFF2-40B4-BE49-F238E27FC236}">
                        <a16:creationId xmlns:a16="http://schemas.microsoft.com/office/drawing/2014/main" id="{615E7BEC-915B-255A-04D6-F4DECC039911}"/>
                      </a:ext>
                    </a:extLst>
                  </p:cNvPr>
                  <p:cNvSpPr txBox="1"/>
                  <p:nvPr/>
                </p:nvSpPr>
                <p:spPr>
                  <a:xfrm>
                    <a:off x="3909097" y="2527961"/>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19" name="TextBox 12">
                    <a:extLst>
                      <a:ext uri="{FF2B5EF4-FFF2-40B4-BE49-F238E27FC236}">
                        <a16:creationId xmlns:a16="http://schemas.microsoft.com/office/drawing/2014/main" id="{2F0EEDB6-9B97-68E0-87D7-1BF51A17F58E}"/>
                      </a:ext>
                    </a:extLst>
                  </p:cNvPr>
                  <p:cNvSpPr txBox="1"/>
                  <p:nvPr/>
                </p:nvSpPr>
                <p:spPr>
                  <a:xfrm>
                    <a:off x="1454759" y="1130425"/>
                    <a:ext cx="1138927"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h/ps</a:t>
                    </a:r>
                    <a:endParaRPr lang="en-US" sz="1200">
                      <a:effectLst/>
                      <a:latin typeface="Times New Roman" panose="02020603050405020304" pitchFamily="18" charset="0"/>
                      <a:ea typeface="Times New Roman" panose="02020603050405020304" pitchFamily="18" charset="0"/>
                    </a:endParaRPr>
                  </a:p>
                </p:txBody>
              </p:sp>
              <p:sp>
                <p:nvSpPr>
                  <p:cNvPr id="20" name="TextBox 13">
                    <a:extLst>
                      <a:ext uri="{FF2B5EF4-FFF2-40B4-BE49-F238E27FC236}">
                        <a16:creationId xmlns:a16="http://schemas.microsoft.com/office/drawing/2014/main" id="{29A2F0C0-87ED-78B7-E830-08651FF79591}"/>
                      </a:ext>
                    </a:extLst>
                  </p:cNvPr>
                  <p:cNvSpPr txBox="1"/>
                  <p:nvPr/>
                </p:nvSpPr>
                <p:spPr>
                  <a:xfrm>
                    <a:off x="1855342" y="2519554"/>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d</a:t>
                    </a:r>
                    <a:endParaRPr lang="en-US" sz="1200">
                      <a:effectLst/>
                      <a:latin typeface="Times New Roman" panose="02020603050405020304" pitchFamily="18" charset="0"/>
                      <a:ea typeface="Times New Roman" panose="02020603050405020304" pitchFamily="18" charset="0"/>
                    </a:endParaRPr>
                  </a:p>
                </p:txBody>
              </p:sp>
              <p:sp>
                <p:nvSpPr>
                  <p:cNvPr id="21" name="TextBox 14">
                    <a:extLst>
                      <a:ext uri="{FF2B5EF4-FFF2-40B4-BE49-F238E27FC236}">
                        <a16:creationId xmlns:a16="http://schemas.microsoft.com/office/drawing/2014/main" id="{60BCB1C3-5804-402C-87A2-170E9DE3E9A2}"/>
                      </a:ext>
                    </a:extLst>
                  </p:cNvPr>
                  <p:cNvSpPr txBox="1"/>
                  <p:nvPr/>
                </p:nvSpPr>
                <p:spPr>
                  <a:xfrm>
                    <a:off x="1447411" y="2334890"/>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22" name="TextBox 15">
                    <a:extLst>
                      <a:ext uri="{FF2B5EF4-FFF2-40B4-BE49-F238E27FC236}">
                        <a16:creationId xmlns:a16="http://schemas.microsoft.com/office/drawing/2014/main" id="{BB612D85-0223-FE0F-2EF8-DBD2F0294D67}"/>
                      </a:ext>
                    </a:extLst>
                  </p:cNvPr>
                  <p:cNvSpPr txBox="1"/>
                  <p:nvPr/>
                </p:nvSpPr>
                <p:spPr>
                  <a:xfrm>
                    <a:off x="2097925" y="2467180"/>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13" name="TextBox 7">
                  <a:extLst>
                    <a:ext uri="{FF2B5EF4-FFF2-40B4-BE49-F238E27FC236}">
                      <a16:creationId xmlns:a16="http://schemas.microsoft.com/office/drawing/2014/main" id="{B5C43488-CBE9-EDD9-67AC-4D5BA4F95986}"/>
                    </a:ext>
                  </a:extLst>
                </p:cNvPr>
                <p:cNvSpPr txBox="1"/>
                <p:nvPr/>
              </p:nvSpPr>
              <p:spPr>
                <a:xfrm>
                  <a:off x="2747183" y="2484901"/>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11" name="TextBox 5">
                <a:extLst>
                  <a:ext uri="{FF2B5EF4-FFF2-40B4-BE49-F238E27FC236}">
                    <a16:creationId xmlns:a16="http://schemas.microsoft.com/office/drawing/2014/main" id="{A916AE0E-327A-CC69-2FE1-CB2994DCE2AF}"/>
                  </a:ext>
                </a:extLst>
              </p:cNvPr>
              <p:cNvSpPr txBox="1"/>
              <p:nvPr/>
            </p:nvSpPr>
            <p:spPr>
              <a:xfrm>
                <a:off x="4571874" y="2633154"/>
                <a:ext cx="111214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h/ps</a:t>
                </a:r>
                <a:endParaRPr lang="en-US" sz="1200">
                  <a:effectLst/>
                  <a:latin typeface="Times New Roman" panose="02020603050405020304" pitchFamily="18" charset="0"/>
                  <a:ea typeface="Times New Roman" panose="02020603050405020304" pitchFamily="18" charset="0"/>
                </a:endParaRPr>
              </a:p>
            </p:txBody>
          </p:sp>
        </p:grpSp>
      </p:grpSp>
      <p:grpSp>
        <p:nvGrpSpPr>
          <p:cNvPr id="23" name="Group 22">
            <a:extLst>
              <a:ext uri="{FF2B5EF4-FFF2-40B4-BE49-F238E27FC236}">
                <a16:creationId xmlns:a16="http://schemas.microsoft.com/office/drawing/2014/main" id="{202D0C29-81C5-D000-080B-10BC9FD745F5}"/>
              </a:ext>
            </a:extLst>
          </p:cNvPr>
          <p:cNvGrpSpPr/>
          <p:nvPr/>
        </p:nvGrpSpPr>
        <p:grpSpPr>
          <a:xfrm>
            <a:off x="5549445" y="684069"/>
            <a:ext cx="4979530" cy="3569722"/>
            <a:chOff x="0" y="0"/>
            <a:chExt cx="4114800" cy="3162300"/>
          </a:xfrm>
        </p:grpSpPr>
        <p:pic>
          <p:nvPicPr>
            <p:cNvPr id="24" name="Picture 23">
              <a:extLst>
                <a:ext uri="{FF2B5EF4-FFF2-40B4-BE49-F238E27FC236}">
                  <a16:creationId xmlns:a16="http://schemas.microsoft.com/office/drawing/2014/main" id="{92044D69-9542-CA34-84D2-1476169409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grpSp>
          <p:nvGrpSpPr>
            <p:cNvPr id="25" name="Group 24">
              <a:extLst>
                <a:ext uri="{FF2B5EF4-FFF2-40B4-BE49-F238E27FC236}">
                  <a16:creationId xmlns:a16="http://schemas.microsoft.com/office/drawing/2014/main" id="{3BF8059D-2630-3521-242F-F3638CF05AA4}"/>
                </a:ext>
              </a:extLst>
            </p:cNvPr>
            <p:cNvGrpSpPr/>
            <p:nvPr/>
          </p:nvGrpSpPr>
          <p:grpSpPr>
            <a:xfrm>
              <a:off x="914400" y="438149"/>
              <a:ext cx="2553587" cy="1381124"/>
              <a:chOff x="0" y="1224110"/>
              <a:chExt cx="4026787" cy="1775006"/>
            </a:xfrm>
          </p:grpSpPr>
          <p:grpSp>
            <p:nvGrpSpPr>
              <p:cNvPr id="26" name="Group 25">
                <a:extLst>
                  <a:ext uri="{FF2B5EF4-FFF2-40B4-BE49-F238E27FC236}">
                    <a16:creationId xmlns:a16="http://schemas.microsoft.com/office/drawing/2014/main" id="{A284CC33-B00E-9320-AF19-D90E8DAEC422}"/>
                  </a:ext>
                </a:extLst>
              </p:cNvPr>
              <p:cNvGrpSpPr/>
              <p:nvPr/>
            </p:nvGrpSpPr>
            <p:grpSpPr>
              <a:xfrm>
                <a:off x="0" y="1224110"/>
                <a:ext cx="4026787" cy="1666982"/>
                <a:chOff x="0" y="1224110"/>
                <a:chExt cx="4026787" cy="1666982"/>
              </a:xfrm>
            </p:grpSpPr>
            <p:grpSp>
              <p:nvGrpSpPr>
                <p:cNvPr id="28" name="Group 27">
                  <a:extLst>
                    <a:ext uri="{FF2B5EF4-FFF2-40B4-BE49-F238E27FC236}">
                      <a16:creationId xmlns:a16="http://schemas.microsoft.com/office/drawing/2014/main" id="{CD9BBFBC-6CD1-015D-6B50-2F6E7618182B}"/>
                    </a:ext>
                  </a:extLst>
                </p:cNvPr>
                <p:cNvGrpSpPr/>
                <p:nvPr/>
              </p:nvGrpSpPr>
              <p:grpSpPr>
                <a:xfrm>
                  <a:off x="0" y="1798919"/>
                  <a:ext cx="4026787" cy="1092173"/>
                  <a:chOff x="0" y="1798919"/>
                  <a:chExt cx="4026787" cy="1092173"/>
                </a:xfrm>
              </p:grpSpPr>
              <p:sp>
                <p:nvSpPr>
                  <p:cNvPr id="30" name="TextBox 8">
                    <a:extLst>
                      <a:ext uri="{FF2B5EF4-FFF2-40B4-BE49-F238E27FC236}">
                        <a16:creationId xmlns:a16="http://schemas.microsoft.com/office/drawing/2014/main" id="{D0B777EB-A91B-9F2C-39A3-CD1B9FDB07B6}"/>
                      </a:ext>
                    </a:extLst>
                  </p:cNvPr>
                  <p:cNvSpPr txBox="1"/>
                  <p:nvPr/>
                </p:nvSpPr>
                <p:spPr>
                  <a:xfrm>
                    <a:off x="0" y="2158302"/>
                    <a:ext cx="426694"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i/s</a:t>
                    </a:r>
                    <a:endParaRPr lang="en-US" sz="1200">
                      <a:effectLst/>
                      <a:latin typeface="Times New Roman" panose="02020603050405020304" pitchFamily="18" charset="0"/>
                      <a:ea typeface="Times New Roman" panose="02020603050405020304" pitchFamily="18" charset="0"/>
                    </a:endParaRPr>
                  </a:p>
                </p:txBody>
              </p:sp>
              <p:sp>
                <p:nvSpPr>
                  <p:cNvPr id="31" name="TextBox 9">
                    <a:extLst>
                      <a:ext uri="{FF2B5EF4-FFF2-40B4-BE49-F238E27FC236}">
                        <a16:creationId xmlns:a16="http://schemas.microsoft.com/office/drawing/2014/main" id="{A2A4230E-8F04-743D-5C75-A891DA885F68}"/>
                      </a:ext>
                    </a:extLst>
                  </p:cNvPr>
                  <p:cNvSpPr txBox="1"/>
                  <p:nvPr/>
                </p:nvSpPr>
                <p:spPr>
                  <a:xfrm>
                    <a:off x="838539" y="2284697"/>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a:t>
                    </a:r>
                    <a:endParaRPr lang="en-US" sz="1200">
                      <a:effectLst/>
                      <a:latin typeface="Times New Roman" panose="02020603050405020304" pitchFamily="18" charset="0"/>
                      <a:ea typeface="Times New Roman" panose="02020603050405020304" pitchFamily="18" charset="0"/>
                    </a:endParaRPr>
                  </a:p>
                </p:txBody>
              </p:sp>
              <p:sp>
                <p:nvSpPr>
                  <p:cNvPr id="32" name="TextBox 10">
                    <a:extLst>
                      <a:ext uri="{FF2B5EF4-FFF2-40B4-BE49-F238E27FC236}">
                        <a16:creationId xmlns:a16="http://schemas.microsoft.com/office/drawing/2014/main" id="{8E646EA9-FF88-7704-76F6-F8215A1F06BF}"/>
                      </a:ext>
                    </a:extLst>
                  </p:cNvPr>
                  <p:cNvSpPr txBox="1"/>
                  <p:nvPr/>
                </p:nvSpPr>
                <p:spPr>
                  <a:xfrm>
                    <a:off x="3346147" y="2435107"/>
                    <a:ext cx="253506" cy="366395"/>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p:txBody>
              </p:sp>
              <p:sp>
                <p:nvSpPr>
                  <p:cNvPr id="33" name="TextBox 11">
                    <a:extLst>
                      <a:ext uri="{FF2B5EF4-FFF2-40B4-BE49-F238E27FC236}">
                        <a16:creationId xmlns:a16="http://schemas.microsoft.com/office/drawing/2014/main" id="{6D997217-E617-7AD0-FB1E-840DE294C0D3}"/>
                      </a:ext>
                    </a:extLst>
                  </p:cNvPr>
                  <p:cNvSpPr txBox="1"/>
                  <p:nvPr/>
                </p:nvSpPr>
                <p:spPr>
                  <a:xfrm>
                    <a:off x="3773908" y="2151905"/>
                    <a:ext cx="252879"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35" name="TextBox 13">
                    <a:extLst>
                      <a:ext uri="{FF2B5EF4-FFF2-40B4-BE49-F238E27FC236}">
                        <a16:creationId xmlns:a16="http://schemas.microsoft.com/office/drawing/2014/main" id="{9AED69E4-6D99-B0F6-4ABD-59E3D0CAEE7F}"/>
                      </a:ext>
                    </a:extLst>
                  </p:cNvPr>
                  <p:cNvSpPr txBox="1"/>
                  <p:nvPr/>
                </p:nvSpPr>
                <p:spPr>
                  <a:xfrm>
                    <a:off x="2054010" y="2524697"/>
                    <a:ext cx="252879" cy="366395"/>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ii</a:t>
                    </a:r>
                    <a:endParaRPr lang="en-US" sz="1200">
                      <a:effectLst/>
                      <a:latin typeface="Times New Roman" panose="02020603050405020304" pitchFamily="18" charset="0"/>
                      <a:ea typeface="Times New Roman" panose="02020603050405020304" pitchFamily="18" charset="0"/>
                    </a:endParaRPr>
                  </a:p>
                </p:txBody>
              </p:sp>
              <p:sp>
                <p:nvSpPr>
                  <p:cNvPr id="36" name="TextBox 15">
                    <a:extLst>
                      <a:ext uri="{FF2B5EF4-FFF2-40B4-BE49-F238E27FC236}">
                        <a16:creationId xmlns:a16="http://schemas.microsoft.com/office/drawing/2014/main" id="{DCFDA54F-17B0-AF5D-3E63-D80006677D02}"/>
                      </a:ext>
                    </a:extLst>
                  </p:cNvPr>
                  <p:cNvSpPr txBox="1"/>
                  <p:nvPr/>
                </p:nvSpPr>
                <p:spPr>
                  <a:xfrm>
                    <a:off x="2203060" y="1798919"/>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29" name="TextBox 7">
                  <a:extLst>
                    <a:ext uri="{FF2B5EF4-FFF2-40B4-BE49-F238E27FC236}">
                      <a16:creationId xmlns:a16="http://schemas.microsoft.com/office/drawing/2014/main" id="{3973E49B-866B-B7BC-FBE6-4A0E9F833784}"/>
                    </a:ext>
                  </a:extLst>
                </p:cNvPr>
                <p:cNvSpPr txBox="1"/>
                <p:nvPr/>
              </p:nvSpPr>
              <p:spPr>
                <a:xfrm>
                  <a:off x="3092640" y="1224110"/>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27" name="TextBox 5">
                <a:extLst>
                  <a:ext uri="{FF2B5EF4-FFF2-40B4-BE49-F238E27FC236}">
                    <a16:creationId xmlns:a16="http://schemas.microsoft.com/office/drawing/2014/main" id="{77015DC0-CF6E-699E-9491-0E2623C7B8BB}"/>
                  </a:ext>
                </a:extLst>
              </p:cNvPr>
              <p:cNvSpPr txBox="1"/>
              <p:nvPr/>
            </p:nvSpPr>
            <p:spPr>
              <a:xfrm>
                <a:off x="3492725" y="2632722"/>
                <a:ext cx="416550" cy="366394"/>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grpSp>
      <p:grpSp>
        <p:nvGrpSpPr>
          <p:cNvPr id="37" name="Group 36">
            <a:extLst>
              <a:ext uri="{FF2B5EF4-FFF2-40B4-BE49-F238E27FC236}">
                <a16:creationId xmlns:a16="http://schemas.microsoft.com/office/drawing/2014/main" id="{4424E04F-EFB7-2F42-4C13-746387EF5AD6}"/>
              </a:ext>
            </a:extLst>
          </p:cNvPr>
          <p:cNvGrpSpPr/>
          <p:nvPr/>
        </p:nvGrpSpPr>
        <p:grpSpPr>
          <a:xfrm>
            <a:off x="1030826" y="1095726"/>
            <a:ext cx="6689143" cy="3719047"/>
            <a:chOff x="1027083" y="966539"/>
            <a:chExt cx="6689143" cy="3719047"/>
          </a:xfrm>
        </p:grpSpPr>
        <p:sp>
          <p:nvSpPr>
            <p:cNvPr id="38" name="Oval 37">
              <a:extLst>
                <a:ext uri="{FF2B5EF4-FFF2-40B4-BE49-F238E27FC236}">
                  <a16:creationId xmlns:a16="http://schemas.microsoft.com/office/drawing/2014/main" id="{432A98EE-9E05-1A92-FE5B-83C431766107}"/>
                </a:ext>
              </a:extLst>
            </p:cNvPr>
            <p:cNvSpPr/>
            <p:nvPr/>
          </p:nvSpPr>
          <p:spPr>
            <a:xfrm rot="928882">
              <a:off x="6479431" y="1626718"/>
              <a:ext cx="1236795" cy="1877791"/>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CD0EDF4-7163-1E97-AAF2-ADEAEB376CDB}"/>
                </a:ext>
              </a:extLst>
            </p:cNvPr>
            <p:cNvSpPr/>
            <p:nvPr/>
          </p:nvSpPr>
          <p:spPr>
            <a:xfrm>
              <a:off x="1027083" y="3300591"/>
              <a:ext cx="1483285" cy="1384995"/>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75B3DACC-378D-E70A-DA99-87D3BC5541B4}"/>
                </a:ext>
              </a:extLst>
            </p:cNvPr>
            <p:cNvCxnSpPr>
              <a:cxnSpLocks/>
            </p:cNvCxnSpPr>
            <p:nvPr/>
          </p:nvCxnSpPr>
          <p:spPr>
            <a:xfrm flipV="1">
              <a:off x="2510368" y="966539"/>
              <a:ext cx="3876784" cy="233405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84C426E-3010-F312-EEB9-4F17FBA39159}"/>
                </a:ext>
              </a:extLst>
            </p:cNvPr>
            <p:cNvCxnSpPr/>
            <p:nvPr/>
          </p:nvCxnSpPr>
          <p:spPr>
            <a:xfrm flipV="1">
              <a:off x="2510368" y="3479076"/>
              <a:ext cx="3974481" cy="12065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2152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extBox 1">
            <a:extLst>
              <a:ext uri="{FF2B5EF4-FFF2-40B4-BE49-F238E27FC236}">
                <a16:creationId xmlns:a16="http://schemas.microsoft.com/office/drawing/2014/main" id="{04E5A2ED-AE9F-C93E-D4D6-A8300C5091D3}"/>
              </a:ext>
            </a:extLst>
          </p:cNvPr>
          <p:cNvSpPr txBox="1"/>
          <p:nvPr/>
        </p:nvSpPr>
        <p:spPr>
          <a:xfrm>
            <a:off x="424759" y="811066"/>
            <a:ext cx="11066656" cy="6063198"/>
          </a:xfrm>
          <a:prstGeom prst="rect">
            <a:avLst/>
          </a:prstGeom>
          <a:noFill/>
        </p:spPr>
        <p:txBody>
          <a:bodyPr wrap="square">
            <a:spAutoFit/>
          </a:bodyPr>
          <a:lstStyle/>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Following slide </a:t>
            </a:r>
            <a:r>
              <a:rPr lang="en-US" dirty="0">
                <a:latin typeface="Georgia" panose="02040502050405020303" pitchFamily="18" charset="0"/>
                <a:ea typeface="Times New Roman" panose="02020603050405020304" pitchFamily="18" charset="0"/>
              </a:rPr>
              <a:t>compares e</a:t>
            </a:r>
            <a:r>
              <a:rPr lang="en-US" dirty="0">
                <a:effectLst/>
                <a:latin typeface="Georgia" panose="02040502050405020303" pitchFamily="18" charset="0"/>
                <a:ea typeface="Times New Roman" panose="02020603050405020304" pitchFamily="18" charset="0"/>
              </a:rPr>
              <a:t>lemental concentrations of spots selected on unreacted and reacted samples  </a:t>
            </a:r>
          </a:p>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Microanalysis of all the samples are carried out under the same set of conditions </a:t>
            </a:r>
          </a:p>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Spectrum 6 in all samples is selected to record data for substrate used to hold samples – mainly carbon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Left:</a:t>
            </a:r>
            <a:r>
              <a:rPr lang="en-US" dirty="0">
                <a:effectLst/>
                <a:latin typeface="Georgia" panose="02040502050405020303" pitchFamily="18" charset="0"/>
                <a:ea typeface="Times New Roman" panose="02020603050405020304" pitchFamily="18" charset="0"/>
              </a:rPr>
              <a:t> Unreacted sample have highest concentrations (highest peaks) of elements forming the major minerals in samples- oxygen, silicon, aluminum and calcium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Middle:</a:t>
            </a:r>
            <a:r>
              <a:rPr lang="en-US" dirty="0">
                <a:effectLst/>
                <a:latin typeface="Georgia" panose="02040502050405020303" pitchFamily="18" charset="0"/>
                <a:ea typeface="Times New Roman" panose="02020603050405020304" pitchFamily="18" charset="0"/>
              </a:rPr>
              <a:t>  Samples reacted for 7 days show moderate concentrations for major elements in samples. This indicates mineral breakdown or transformation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Right:</a:t>
            </a:r>
            <a:r>
              <a:rPr lang="en-US" dirty="0">
                <a:effectLst/>
                <a:latin typeface="Georgia" panose="02040502050405020303" pitchFamily="18" charset="0"/>
                <a:ea typeface="Times New Roman" panose="02020603050405020304" pitchFamily="18" charset="0"/>
              </a:rPr>
              <a:t> Samples reacted for 30 days show similar concentrations of major elements as 7 days reacted samples. This is because the reactions and transformation of minerals within these periods are relatively </a:t>
            </a:r>
            <a:r>
              <a:rPr lang="en-US" dirty="0">
                <a:latin typeface="Georgia" panose="02040502050405020303" pitchFamily="18" charset="0"/>
                <a:ea typeface="Times New Roman" panose="02020603050405020304" pitchFamily="18" charset="0"/>
              </a:rPr>
              <a:t>less</a:t>
            </a:r>
            <a:endParaRPr lang="en-US" dirty="0">
              <a:effectLst/>
              <a:latin typeface="Georgia" panose="02040502050405020303" pitchFamily="18" charset="0"/>
              <a:ea typeface="Times New Roman" panose="02020603050405020304" pitchFamily="18" charset="0"/>
            </a:endParaRPr>
          </a:p>
          <a:p>
            <a:pPr marL="342900" indent="-342900" algn="just">
              <a:spcAft>
                <a:spcPts val="1200"/>
              </a:spcAft>
              <a:buFont typeface="Arial" panose="020B0604020202020204" pitchFamily="34" charset="0"/>
              <a:buChar char="•"/>
            </a:pPr>
            <a:r>
              <a:rPr lang="en-US" b="1" u="sng" dirty="0">
                <a:solidFill>
                  <a:srgbClr val="0070C0"/>
                </a:solidFill>
                <a:latin typeface="Georgia" panose="02040502050405020303" pitchFamily="18" charset="0"/>
                <a:ea typeface="Times New Roman" panose="02020603050405020304" pitchFamily="18" charset="0"/>
              </a:rPr>
              <a:t>Note:</a:t>
            </a:r>
            <a:r>
              <a:rPr lang="en-US" dirty="0">
                <a:latin typeface="Georgia" panose="02040502050405020303" pitchFamily="18" charset="0"/>
                <a:ea typeface="Times New Roman" panose="02020603050405020304" pitchFamily="18" charset="0"/>
              </a:rPr>
              <a:t> </a:t>
            </a:r>
          </a:p>
          <a:p>
            <a:pPr marL="342900" indent="-342900" algn="just">
              <a:spcAft>
                <a:spcPts val="1200"/>
              </a:spcAft>
              <a:buFont typeface="Arial" panose="020B0604020202020204" pitchFamily="34" charset="0"/>
              <a:buChar char="•"/>
            </a:pPr>
            <a:r>
              <a:rPr lang="en-US" dirty="0">
                <a:latin typeface="Georgia" panose="02040502050405020303" pitchFamily="18" charset="0"/>
                <a:ea typeface="Times New Roman" panose="02020603050405020304" pitchFamily="18" charset="0"/>
              </a:rPr>
              <a:t>The shortfall of these measurements is inability to repeat spot analyses on the exact particles for both pre-reaction samples and post-reaction samples</a:t>
            </a:r>
          </a:p>
          <a:p>
            <a:pPr marL="342900" indent="-342900" algn="just">
              <a:spcAft>
                <a:spcPts val="1200"/>
              </a:spcAft>
              <a:buFont typeface="Arial" panose="020B0604020202020204" pitchFamily="34" charset="0"/>
              <a:buChar char="•"/>
            </a:pPr>
            <a:r>
              <a:rPr lang="en-US" dirty="0">
                <a:latin typeface="Georgia" panose="02040502050405020303" pitchFamily="18" charset="0"/>
                <a:ea typeface="Times New Roman" panose="02020603050405020304" pitchFamily="18" charset="0"/>
              </a:rPr>
              <a:t>However, since particles in powders have comparable mineralogy, multiple spots helps to minimize errors from heterogeneity</a:t>
            </a:r>
          </a:p>
          <a:p>
            <a:pPr marL="457200" marR="0" indent="-457200" algn="just">
              <a:spcBef>
                <a:spcPts val="0"/>
              </a:spcBef>
              <a:spcAft>
                <a:spcPts val="1200"/>
              </a:spcAft>
              <a:buFont typeface="Arial" panose="020B0604020202020204" pitchFamily="34" charset="0"/>
              <a:buChar char="•"/>
            </a:pPr>
            <a:endParaRPr lang="en-US" sz="2800" dirty="0">
              <a:effectLst/>
              <a:latin typeface="Georgia" panose="02040502050405020303" pitchFamily="18" charset="0"/>
              <a:ea typeface="Times New Roman" panose="02020603050405020304" pitchFamily="18" charset="0"/>
            </a:endParaRPr>
          </a:p>
        </p:txBody>
      </p:sp>
      <p:sp>
        <p:nvSpPr>
          <p:cNvPr id="3" name="Title 1">
            <a:extLst>
              <a:ext uri="{FF2B5EF4-FFF2-40B4-BE49-F238E27FC236}">
                <a16:creationId xmlns:a16="http://schemas.microsoft.com/office/drawing/2014/main" id="{A0C82CE1-21EE-4DDA-6300-905A468DC624}"/>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SEM micrographs and EDS Plots</a:t>
            </a:r>
          </a:p>
        </p:txBody>
      </p:sp>
    </p:spTree>
    <p:extLst>
      <p:ext uri="{BB962C8B-B14F-4D97-AF65-F5344CB8AC3E}">
        <p14:creationId xmlns:p14="http://schemas.microsoft.com/office/powerpoint/2010/main" val="1840567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SEM micrographs and EDS Plots</a:t>
            </a:r>
          </a:p>
        </p:txBody>
      </p:sp>
      <p:grpSp>
        <p:nvGrpSpPr>
          <p:cNvPr id="15" name="Group 14">
            <a:extLst>
              <a:ext uri="{FF2B5EF4-FFF2-40B4-BE49-F238E27FC236}">
                <a16:creationId xmlns:a16="http://schemas.microsoft.com/office/drawing/2014/main" id="{05C46BB5-DE0A-31E6-A751-D014AF984C04}"/>
              </a:ext>
            </a:extLst>
          </p:cNvPr>
          <p:cNvGrpSpPr/>
          <p:nvPr/>
        </p:nvGrpSpPr>
        <p:grpSpPr>
          <a:xfrm>
            <a:off x="-159742" y="3401117"/>
            <a:ext cx="4418334" cy="3429000"/>
            <a:chOff x="0" y="0"/>
            <a:chExt cx="3619500" cy="2676525"/>
          </a:xfrm>
        </p:grpSpPr>
        <p:grpSp>
          <p:nvGrpSpPr>
            <p:cNvPr id="57" name="Group 56">
              <a:extLst>
                <a:ext uri="{FF2B5EF4-FFF2-40B4-BE49-F238E27FC236}">
                  <a16:creationId xmlns:a16="http://schemas.microsoft.com/office/drawing/2014/main" id="{93DA1083-7927-74A7-461A-99BCEC90DCC2}"/>
                </a:ext>
              </a:extLst>
            </p:cNvPr>
            <p:cNvGrpSpPr/>
            <p:nvPr/>
          </p:nvGrpSpPr>
          <p:grpSpPr>
            <a:xfrm>
              <a:off x="0" y="0"/>
              <a:ext cx="3619500" cy="2676525"/>
              <a:chOff x="0" y="0"/>
              <a:chExt cx="4114800" cy="3162300"/>
            </a:xfrm>
          </p:grpSpPr>
          <p:pic>
            <p:nvPicPr>
              <p:cNvPr id="71" name="Picture 70">
                <a:extLst>
                  <a:ext uri="{FF2B5EF4-FFF2-40B4-BE49-F238E27FC236}">
                    <a16:creationId xmlns:a16="http://schemas.microsoft.com/office/drawing/2014/main" id="{A3F74CEB-DA20-59BF-A9F9-83479ABEFC1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72" name="Text Box 118">
                <a:extLst>
                  <a:ext uri="{FF2B5EF4-FFF2-40B4-BE49-F238E27FC236}">
                    <a16:creationId xmlns:a16="http://schemas.microsoft.com/office/drawing/2014/main" id="{9F46A2DE-1EBE-7656-C28C-6E362238CA63}"/>
                  </a:ext>
                </a:extLst>
              </p:cNvPr>
              <p:cNvSpPr txBox="1"/>
              <p:nvPr/>
            </p:nvSpPr>
            <p:spPr>
              <a:xfrm>
                <a:off x="1082174" y="178167"/>
                <a:ext cx="2060911" cy="4095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a:effectLst/>
                    <a:latin typeface="Times New Roman" panose="02020603050405020304" pitchFamily="18" charset="0"/>
                    <a:ea typeface="Times New Roman" panose="02020603050405020304" pitchFamily="18" charset="0"/>
                  </a:rPr>
                  <a:t>W22_Unreacted_Spot</a:t>
                </a:r>
                <a:endParaRPr lang="en-US" sz="1200">
                  <a:effectLst/>
                  <a:latin typeface="Times New Roman" panose="02020603050405020304" pitchFamily="18" charset="0"/>
                  <a:ea typeface="Times New Roman" panose="02020603050405020304" pitchFamily="18" charset="0"/>
                </a:endParaRPr>
              </a:p>
            </p:txBody>
          </p:sp>
        </p:grpSp>
        <p:grpSp>
          <p:nvGrpSpPr>
            <p:cNvPr id="58" name="Group 57">
              <a:extLst>
                <a:ext uri="{FF2B5EF4-FFF2-40B4-BE49-F238E27FC236}">
                  <a16:creationId xmlns:a16="http://schemas.microsoft.com/office/drawing/2014/main" id="{FE9C823F-D4E3-EDC5-3081-AA50136C7217}"/>
                </a:ext>
              </a:extLst>
            </p:cNvPr>
            <p:cNvGrpSpPr/>
            <p:nvPr/>
          </p:nvGrpSpPr>
          <p:grpSpPr>
            <a:xfrm>
              <a:off x="523875" y="371475"/>
              <a:ext cx="2569189" cy="741753"/>
              <a:chOff x="130540" y="332133"/>
              <a:chExt cx="2512704" cy="684770"/>
            </a:xfrm>
          </p:grpSpPr>
          <p:sp>
            <p:nvSpPr>
              <p:cNvPr id="59" name="TextBox 12">
                <a:extLst>
                  <a:ext uri="{FF2B5EF4-FFF2-40B4-BE49-F238E27FC236}">
                    <a16:creationId xmlns:a16="http://schemas.microsoft.com/office/drawing/2014/main" id="{44A0161F-9088-771F-DDE2-58818B1FC800}"/>
                  </a:ext>
                </a:extLst>
              </p:cNvPr>
              <p:cNvSpPr txBox="1"/>
              <p:nvPr/>
            </p:nvSpPr>
            <p:spPr>
              <a:xfrm>
                <a:off x="699451" y="527915"/>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60" name="TextBox 13">
                <a:extLst>
                  <a:ext uri="{FF2B5EF4-FFF2-40B4-BE49-F238E27FC236}">
                    <a16:creationId xmlns:a16="http://schemas.microsoft.com/office/drawing/2014/main" id="{D3D3376C-68FC-9705-54E7-66E1D2995188}"/>
                  </a:ext>
                </a:extLst>
              </p:cNvPr>
              <p:cNvSpPr txBox="1"/>
              <p:nvPr/>
            </p:nvSpPr>
            <p:spPr>
              <a:xfrm>
                <a:off x="325783" y="332133"/>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62" name="TextBox 14">
                <a:extLst>
                  <a:ext uri="{FF2B5EF4-FFF2-40B4-BE49-F238E27FC236}">
                    <a16:creationId xmlns:a16="http://schemas.microsoft.com/office/drawing/2014/main" id="{8019DC15-B35C-E422-D61B-3595F2AD284D}"/>
                  </a:ext>
                </a:extLst>
              </p:cNvPr>
              <p:cNvSpPr txBox="1"/>
              <p:nvPr/>
            </p:nvSpPr>
            <p:spPr>
              <a:xfrm>
                <a:off x="589331" y="622678"/>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63" name="TextBox 15">
                <a:extLst>
                  <a:ext uri="{FF2B5EF4-FFF2-40B4-BE49-F238E27FC236}">
                    <a16:creationId xmlns:a16="http://schemas.microsoft.com/office/drawing/2014/main" id="{6DDD2091-66FC-151C-0E4F-76237CEB14BA}"/>
                  </a:ext>
                </a:extLst>
              </p:cNvPr>
              <p:cNvSpPr txBox="1"/>
              <p:nvPr/>
            </p:nvSpPr>
            <p:spPr>
              <a:xfrm>
                <a:off x="1383780" y="769783"/>
                <a:ext cx="376986" cy="17663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64" name="TextBox 16">
                <a:extLst>
                  <a:ext uri="{FF2B5EF4-FFF2-40B4-BE49-F238E27FC236}">
                    <a16:creationId xmlns:a16="http://schemas.microsoft.com/office/drawing/2014/main" id="{FC9B7040-2CE6-F9D9-9B8B-274C432FD74F}"/>
                  </a:ext>
                </a:extLst>
              </p:cNvPr>
              <p:cNvSpPr txBox="1"/>
              <p:nvPr/>
            </p:nvSpPr>
            <p:spPr>
              <a:xfrm>
                <a:off x="1150433" y="765382"/>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65" name="TextBox 17">
                <a:extLst>
                  <a:ext uri="{FF2B5EF4-FFF2-40B4-BE49-F238E27FC236}">
                    <a16:creationId xmlns:a16="http://schemas.microsoft.com/office/drawing/2014/main" id="{5DF4A45F-A814-FB57-D218-CA0ED6FCADA1}"/>
                  </a:ext>
                </a:extLst>
              </p:cNvPr>
              <p:cNvSpPr txBox="1"/>
              <p:nvPr/>
            </p:nvSpPr>
            <p:spPr>
              <a:xfrm>
                <a:off x="505311" y="755171"/>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66" name="TextBox 18">
                <a:extLst>
                  <a:ext uri="{FF2B5EF4-FFF2-40B4-BE49-F238E27FC236}">
                    <a16:creationId xmlns:a16="http://schemas.microsoft.com/office/drawing/2014/main" id="{7D357FF3-EC1C-8994-984C-3209A9228D62}"/>
                  </a:ext>
                </a:extLst>
              </p:cNvPr>
              <p:cNvSpPr txBox="1"/>
              <p:nvPr/>
            </p:nvSpPr>
            <p:spPr>
              <a:xfrm>
                <a:off x="181399" y="544688"/>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67" name="TextBox 19">
                <a:extLst>
                  <a:ext uri="{FF2B5EF4-FFF2-40B4-BE49-F238E27FC236}">
                    <a16:creationId xmlns:a16="http://schemas.microsoft.com/office/drawing/2014/main" id="{681CAA91-F888-B526-8A48-C071E27F70B7}"/>
                  </a:ext>
                </a:extLst>
              </p:cNvPr>
              <p:cNvSpPr txBox="1"/>
              <p:nvPr/>
            </p:nvSpPr>
            <p:spPr>
              <a:xfrm>
                <a:off x="929079" y="755171"/>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68" name="TextBox 20">
                <a:extLst>
                  <a:ext uri="{FF2B5EF4-FFF2-40B4-BE49-F238E27FC236}">
                    <a16:creationId xmlns:a16="http://schemas.microsoft.com/office/drawing/2014/main" id="{4B779815-7284-8D65-6515-D264F2905FBC}"/>
                  </a:ext>
                </a:extLst>
              </p:cNvPr>
              <p:cNvSpPr txBox="1"/>
              <p:nvPr/>
            </p:nvSpPr>
            <p:spPr>
              <a:xfrm>
                <a:off x="2343085" y="769827"/>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69" name="TextBox 21">
                <a:extLst>
                  <a:ext uri="{FF2B5EF4-FFF2-40B4-BE49-F238E27FC236}">
                    <a16:creationId xmlns:a16="http://schemas.microsoft.com/office/drawing/2014/main" id="{6D0078A8-1699-B100-4911-478C8326FD93}"/>
                  </a:ext>
                </a:extLst>
              </p:cNvPr>
              <p:cNvSpPr txBox="1"/>
              <p:nvPr/>
            </p:nvSpPr>
            <p:spPr>
              <a:xfrm>
                <a:off x="404460" y="670526"/>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70" name="TextBox 22">
                <a:extLst>
                  <a:ext uri="{FF2B5EF4-FFF2-40B4-BE49-F238E27FC236}">
                    <a16:creationId xmlns:a16="http://schemas.microsoft.com/office/drawing/2014/main" id="{FFFB604F-0921-1B78-9A4C-D468782D84B2}"/>
                  </a:ext>
                </a:extLst>
              </p:cNvPr>
              <p:cNvSpPr txBox="1"/>
              <p:nvPr/>
            </p:nvSpPr>
            <p:spPr>
              <a:xfrm>
                <a:off x="130540" y="358788"/>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73" name="Group 72">
            <a:extLst>
              <a:ext uri="{FF2B5EF4-FFF2-40B4-BE49-F238E27FC236}">
                <a16:creationId xmlns:a16="http://schemas.microsoft.com/office/drawing/2014/main" id="{593FEE22-D33D-53A0-5369-E879704E238C}"/>
              </a:ext>
            </a:extLst>
          </p:cNvPr>
          <p:cNvGrpSpPr/>
          <p:nvPr/>
        </p:nvGrpSpPr>
        <p:grpSpPr>
          <a:xfrm>
            <a:off x="3585829" y="3409968"/>
            <a:ext cx="4685887" cy="3422818"/>
            <a:chOff x="0" y="0"/>
            <a:chExt cx="3648075" cy="2743200"/>
          </a:xfrm>
        </p:grpSpPr>
        <p:grpSp>
          <p:nvGrpSpPr>
            <p:cNvPr id="74" name="Group 73">
              <a:extLst>
                <a:ext uri="{FF2B5EF4-FFF2-40B4-BE49-F238E27FC236}">
                  <a16:creationId xmlns:a16="http://schemas.microsoft.com/office/drawing/2014/main" id="{1A543B34-EB5C-5260-ADF0-7D27F4CB1EA4}"/>
                </a:ext>
              </a:extLst>
            </p:cNvPr>
            <p:cNvGrpSpPr/>
            <p:nvPr/>
          </p:nvGrpSpPr>
          <p:grpSpPr>
            <a:xfrm>
              <a:off x="0" y="0"/>
              <a:ext cx="3648075" cy="2743200"/>
              <a:chOff x="0" y="0"/>
              <a:chExt cx="4114800" cy="3162300"/>
            </a:xfrm>
          </p:grpSpPr>
          <p:pic>
            <p:nvPicPr>
              <p:cNvPr id="87" name="Picture 86">
                <a:extLst>
                  <a:ext uri="{FF2B5EF4-FFF2-40B4-BE49-F238E27FC236}">
                    <a16:creationId xmlns:a16="http://schemas.microsoft.com/office/drawing/2014/main" id="{C7441E5F-58AD-ADD2-3209-F54EC55D0B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88" name="Text Box 121">
                <a:extLst>
                  <a:ext uri="{FF2B5EF4-FFF2-40B4-BE49-F238E27FC236}">
                    <a16:creationId xmlns:a16="http://schemas.microsoft.com/office/drawing/2014/main" id="{472FB81C-F40F-CFF1-16CF-558E84C0C22B}"/>
                  </a:ext>
                </a:extLst>
              </p:cNvPr>
              <p:cNvSpPr txBox="1"/>
              <p:nvPr/>
            </p:nvSpPr>
            <p:spPr>
              <a:xfrm>
                <a:off x="1156728" y="208889"/>
                <a:ext cx="1812017" cy="5048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a:effectLst/>
                    <a:latin typeface="Times New Roman" panose="02020603050405020304" pitchFamily="18" charset="0"/>
                    <a:ea typeface="Times New Roman" panose="02020603050405020304" pitchFamily="18" charset="0"/>
                  </a:rPr>
                  <a:t>W22_7days_Spot</a:t>
                </a:r>
                <a:endParaRPr lang="en-US" sz="1200">
                  <a:effectLst/>
                  <a:latin typeface="Times New Roman" panose="02020603050405020304" pitchFamily="18" charset="0"/>
                  <a:ea typeface="Times New Roman" panose="02020603050405020304" pitchFamily="18" charset="0"/>
                </a:endParaRPr>
              </a:p>
            </p:txBody>
          </p:sp>
        </p:grpSp>
        <p:grpSp>
          <p:nvGrpSpPr>
            <p:cNvPr id="75" name="Group 74">
              <a:extLst>
                <a:ext uri="{FF2B5EF4-FFF2-40B4-BE49-F238E27FC236}">
                  <a16:creationId xmlns:a16="http://schemas.microsoft.com/office/drawing/2014/main" id="{072517F6-4E3A-6F6C-A472-F8A4083E8FBF}"/>
                </a:ext>
              </a:extLst>
            </p:cNvPr>
            <p:cNvGrpSpPr/>
            <p:nvPr/>
          </p:nvGrpSpPr>
          <p:grpSpPr>
            <a:xfrm>
              <a:off x="514349" y="619123"/>
              <a:ext cx="2607668" cy="545772"/>
              <a:chOff x="111942" y="539465"/>
              <a:chExt cx="2549823" cy="503811"/>
            </a:xfrm>
          </p:grpSpPr>
          <p:sp>
            <p:nvSpPr>
              <p:cNvPr id="76" name="TextBox 12">
                <a:extLst>
                  <a:ext uri="{FF2B5EF4-FFF2-40B4-BE49-F238E27FC236}">
                    <a16:creationId xmlns:a16="http://schemas.microsoft.com/office/drawing/2014/main" id="{B8A438A5-0875-9CC3-37CD-3E16BFE2CD5A}"/>
                  </a:ext>
                </a:extLst>
              </p:cNvPr>
              <p:cNvSpPr txBox="1"/>
              <p:nvPr/>
            </p:nvSpPr>
            <p:spPr>
              <a:xfrm>
                <a:off x="710197" y="651350"/>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77" name="TextBox 13">
                <a:extLst>
                  <a:ext uri="{FF2B5EF4-FFF2-40B4-BE49-F238E27FC236}">
                    <a16:creationId xmlns:a16="http://schemas.microsoft.com/office/drawing/2014/main" id="{8C2B9212-8C28-9EB1-68D6-3A7CB261CB4C}"/>
                  </a:ext>
                </a:extLst>
              </p:cNvPr>
              <p:cNvSpPr txBox="1"/>
              <p:nvPr/>
            </p:nvSpPr>
            <p:spPr>
              <a:xfrm>
                <a:off x="319993" y="643816"/>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78" name="TextBox 14">
                <a:extLst>
                  <a:ext uri="{FF2B5EF4-FFF2-40B4-BE49-F238E27FC236}">
                    <a16:creationId xmlns:a16="http://schemas.microsoft.com/office/drawing/2014/main" id="{5D46F008-8AAA-9804-A75D-AFB1198562E3}"/>
                  </a:ext>
                </a:extLst>
              </p:cNvPr>
              <p:cNvSpPr txBox="1"/>
              <p:nvPr/>
            </p:nvSpPr>
            <p:spPr>
              <a:xfrm>
                <a:off x="613889" y="749739"/>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79" name="TextBox 15">
                <a:extLst>
                  <a:ext uri="{FF2B5EF4-FFF2-40B4-BE49-F238E27FC236}">
                    <a16:creationId xmlns:a16="http://schemas.microsoft.com/office/drawing/2014/main" id="{A920A34B-7D72-36F1-C743-A5F78F1564E3}"/>
                  </a:ext>
                </a:extLst>
              </p:cNvPr>
              <p:cNvSpPr txBox="1"/>
              <p:nvPr/>
            </p:nvSpPr>
            <p:spPr>
              <a:xfrm>
                <a:off x="1368809" y="782154"/>
                <a:ext cx="358547"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80" name="TextBox 16">
                <a:extLst>
                  <a:ext uri="{FF2B5EF4-FFF2-40B4-BE49-F238E27FC236}">
                    <a16:creationId xmlns:a16="http://schemas.microsoft.com/office/drawing/2014/main" id="{0B607460-6179-9FED-E1A5-44404EFDAD6A}"/>
                  </a:ext>
                </a:extLst>
              </p:cNvPr>
              <p:cNvSpPr txBox="1"/>
              <p:nvPr/>
            </p:nvSpPr>
            <p:spPr>
              <a:xfrm>
                <a:off x="1168786" y="789897"/>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81" name="TextBox 17">
                <a:extLst>
                  <a:ext uri="{FF2B5EF4-FFF2-40B4-BE49-F238E27FC236}">
                    <a16:creationId xmlns:a16="http://schemas.microsoft.com/office/drawing/2014/main" id="{DA46C001-E2B7-AE94-6B13-2E9B71DE0580}"/>
                  </a:ext>
                </a:extLst>
              </p:cNvPr>
              <p:cNvSpPr txBox="1"/>
              <p:nvPr/>
            </p:nvSpPr>
            <p:spPr>
              <a:xfrm>
                <a:off x="460737" y="808888"/>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82" name="TextBox 18">
                <a:extLst>
                  <a:ext uri="{FF2B5EF4-FFF2-40B4-BE49-F238E27FC236}">
                    <a16:creationId xmlns:a16="http://schemas.microsoft.com/office/drawing/2014/main" id="{4BF5C308-562D-6F20-0F58-51E4C11ED751}"/>
                  </a:ext>
                </a:extLst>
              </p:cNvPr>
              <p:cNvSpPr txBox="1"/>
              <p:nvPr/>
            </p:nvSpPr>
            <p:spPr>
              <a:xfrm>
                <a:off x="190987" y="692096"/>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83" name="TextBox 19">
                <a:extLst>
                  <a:ext uri="{FF2B5EF4-FFF2-40B4-BE49-F238E27FC236}">
                    <a16:creationId xmlns:a16="http://schemas.microsoft.com/office/drawing/2014/main" id="{98E41E44-C58A-373F-4775-D697A2C04FBD}"/>
                  </a:ext>
                </a:extLst>
              </p:cNvPr>
              <p:cNvSpPr txBox="1"/>
              <p:nvPr/>
            </p:nvSpPr>
            <p:spPr>
              <a:xfrm>
                <a:off x="924584" y="793455"/>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84" name="TextBox 20">
                <a:extLst>
                  <a:ext uri="{FF2B5EF4-FFF2-40B4-BE49-F238E27FC236}">
                    <a16:creationId xmlns:a16="http://schemas.microsoft.com/office/drawing/2014/main" id="{594F67C0-048F-6D6E-4CD0-7AF43BC7667D}"/>
                  </a:ext>
                </a:extLst>
              </p:cNvPr>
              <p:cNvSpPr txBox="1"/>
              <p:nvPr/>
            </p:nvSpPr>
            <p:spPr>
              <a:xfrm>
                <a:off x="2361606" y="768853"/>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85" name="TextBox 21">
                <a:extLst>
                  <a:ext uri="{FF2B5EF4-FFF2-40B4-BE49-F238E27FC236}">
                    <a16:creationId xmlns:a16="http://schemas.microsoft.com/office/drawing/2014/main" id="{B39BACE7-39CA-2423-1FE5-31F412BD2FE5}"/>
                  </a:ext>
                </a:extLst>
              </p:cNvPr>
              <p:cNvSpPr txBox="1"/>
              <p:nvPr/>
            </p:nvSpPr>
            <p:spPr>
              <a:xfrm>
                <a:off x="355843" y="730788"/>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86" name="TextBox 22">
                <a:extLst>
                  <a:ext uri="{FF2B5EF4-FFF2-40B4-BE49-F238E27FC236}">
                    <a16:creationId xmlns:a16="http://schemas.microsoft.com/office/drawing/2014/main" id="{7EC607DA-676A-5F87-96F0-18F903DBFA42}"/>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89" name="Group 88">
            <a:extLst>
              <a:ext uri="{FF2B5EF4-FFF2-40B4-BE49-F238E27FC236}">
                <a16:creationId xmlns:a16="http://schemas.microsoft.com/office/drawing/2014/main" id="{0A1C483A-D4E4-1CE6-8477-E9C4E2690D49}"/>
              </a:ext>
            </a:extLst>
          </p:cNvPr>
          <p:cNvGrpSpPr/>
          <p:nvPr/>
        </p:nvGrpSpPr>
        <p:grpSpPr>
          <a:xfrm>
            <a:off x="7682091" y="3392765"/>
            <a:ext cx="4685887" cy="3429000"/>
            <a:chOff x="0" y="0"/>
            <a:chExt cx="3648075" cy="2819400"/>
          </a:xfrm>
        </p:grpSpPr>
        <p:grpSp>
          <p:nvGrpSpPr>
            <p:cNvPr id="90" name="Group 89">
              <a:extLst>
                <a:ext uri="{FF2B5EF4-FFF2-40B4-BE49-F238E27FC236}">
                  <a16:creationId xmlns:a16="http://schemas.microsoft.com/office/drawing/2014/main" id="{7203A97A-61F8-3964-62DB-CFF833EAF3C6}"/>
                </a:ext>
              </a:extLst>
            </p:cNvPr>
            <p:cNvGrpSpPr/>
            <p:nvPr/>
          </p:nvGrpSpPr>
          <p:grpSpPr>
            <a:xfrm>
              <a:off x="0" y="0"/>
              <a:ext cx="3648075" cy="2819400"/>
              <a:chOff x="0" y="0"/>
              <a:chExt cx="4114800" cy="3162300"/>
            </a:xfrm>
          </p:grpSpPr>
          <p:pic>
            <p:nvPicPr>
              <p:cNvPr id="103" name="Picture 102">
                <a:extLst>
                  <a:ext uri="{FF2B5EF4-FFF2-40B4-BE49-F238E27FC236}">
                    <a16:creationId xmlns:a16="http://schemas.microsoft.com/office/drawing/2014/main" id="{B521D6F5-BC1F-AD1B-5100-E7238BF0A9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104" name="Text Box 124">
                <a:extLst>
                  <a:ext uri="{FF2B5EF4-FFF2-40B4-BE49-F238E27FC236}">
                    <a16:creationId xmlns:a16="http://schemas.microsoft.com/office/drawing/2014/main" id="{2982BB32-6E14-2049-A670-B448713B7092}"/>
                  </a:ext>
                </a:extLst>
              </p:cNvPr>
              <p:cNvSpPr txBox="1"/>
              <p:nvPr/>
            </p:nvSpPr>
            <p:spPr>
              <a:xfrm>
                <a:off x="956327" y="203135"/>
                <a:ext cx="2031682" cy="5143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a:effectLst/>
                    <a:latin typeface="Times New Roman" panose="02020603050405020304" pitchFamily="18" charset="0"/>
                    <a:ea typeface="Times New Roman" panose="02020603050405020304" pitchFamily="18" charset="0"/>
                  </a:rPr>
                  <a:t>W22_30days_Spot</a:t>
                </a:r>
                <a:endParaRPr lang="en-US" sz="1200">
                  <a:effectLst/>
                  <a:latin typeface="Times New Roman" panose="02020603050405020304" pitchFamily="18" charset="0"/>
                  <a:ea typeface="Times New Roman" panose="02020603050405020304" pitchFamily="18" charset="0"/>
                </a:endParaRPr>
              </a:p>
            </p:txBody>
          </p:sp>
        </p:grpSp>
        <p:grpSp>
          <p:nvGrpSpPr>
            <p:cNvPr id="91" name="Group 90">
              <a:extLst>
                <a:ext uri="{FF2B5EF4-FFF2-40B4-BE49-F238E27FC236}">
                  <a16:creationId xmlns:a16="http://schemas.microsoft.com/office/drawing/2014/main" id="{94D8BEB5-629C-A005-51AC-74947A2B2845}"/>
                </a:ext>
              </a:extLst>
            </p:cNvPr>
            <p:cNvGrpSpPr/>
            <p:nvPr/>
          </p:nvGrpSpPr>
          <p:grpSpPr>
            <a:xfrm>
              <a:off x="523874" y="600074"/>
              <a:ext cx="2568935" cy="555839"/>
              <a:chOff x="111942" y="539465"/>
              <a:chExt cx="2511948" cy="513103"/>
            </a:xfrm>
          </p:grpSpPr>
          <p:sp>
            <p:nvSpPr>
              <p:cNvPr id="92" name="TextBox 12">
                <a:extLst>
                  <a:ext uri="{FF2B5EF4-FFF2-40B4-BE49-F238E27FC236}">
                    <a16:creationId xmlns:a16="http://schemas.microsoft.com/office/drawing/2014/main" id="{374929CB-1802-D0ED-A092-A005C6FCD0FF}"/>
                  </a:ext>
                </a:extLst>
              </p:cNvPr>
              <p:cNvSpPr txBox="1"/>
              <p:nvPr/>
            </p:nvSpPr>
            <p:spPr>
              <a:xfrm>
                <a:off x="710197" y="808827"/>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93" name="TextBox 13">
                <a:extLst>
                  <a:ext uri="{FF2B5EF4-FFF2-40B4-BE49-F238E27FC236}">
                    <a16:creationId xmlns:a16="http://schemas.microsoft.com/office/drawing/2014/main" id="{300C6E8A-C217-7CCD-60E7-E8D400BDD5E4}"/>
                  </a:ext>
                </a:extLst>
              </p:cNvPr>
              <p:cNvSpPr txBox="1"/>
              <p:nvPr/>
            </p:nvSpPr>
            <p:spPr>
              <a:xfrm>
                <a:off x="319993" y="643816"/>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94" name="TextBox 14">
                <a:extLst>
                  <a:ext uri="{FF2B5EF4-FFF2-40B4-BE49-F238E27FC236}">
                    <a16:creationId xmlns:a16="http://schemas.microsoft.com/office/drawing/2014/main" id="{70694494-8A4C-41E7-E857-339A887394E8}"/>
                  </a:ext>
                </a:extLst>
              </p:cNvPr>
              <p:cNvSpPr txBox="1"/>
              <p:nvPr/>
            </p:nvSpPr>
            <p:spPr>
              <a:xfrm>
                <a:off x="613889" y="749739"/>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95" name="TextBox 15">
                <a:extLst>
                  <a:ext uri="{FF2B5EF4-FFF2-40B4-BE49-F238E27FC236}">
                    <a16:creationId xmlns:a16="http://schemas.microsoft.com/office/drawing/2014/main" id="{C0B4A97A-C97E-4589-39BC-0CBB2382ADB1}"/>
                  </a:ext>
                </a:extLst>
              </p:cNvPr>
              <p:cNvSpPr txBox="1"/>
              <p:nvPr/>
            </p:nvSpPr>
            <p:spPr>
              <a:xfrm>
                <a:off x="1395575" y="836347"/>
                <a:ext cx="358547"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96" name="TextBox 16">
                <a:extLst>
                  <a:ext uri="{FF2B5EF4-FFF2-40B4-BE49-F238E27FC236}">
                    <a16:creationId xmlns:a16="http://schemas.microsoft.com/office/drawing/2014/main" id="{82C4C0F9-141C-7B00-40EE-3E25B559E009}"/>
                  </a:ext>
                </a:extLst>
              </p:cNvPr>
              <p:cNvSpPr txBox="1"/>
              <p:nvPr/>
            </p:nvSpPr>
            <p:spPr>
              <a:xfrm>
                <a:off x="1201501" y="826547"/>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97" name="TextBox 17">
                <a:extLst>
                  <a:ext uri="{FF2B5EF4-FFF2-40B4-BE49-F238E27FC236}">
                    <a16:creationId xmlns:a16="http://schemas.microsoft.com/office/drawing/2014/main" id="{ADDD5C20-F442-0DE2-2763-C6486094C238}"/>
                  </a:ext>
                </a:extLst>
              </p:cNvPr>
              <p:cNvSpPr txBox="1"/>
              <p:nvPr/>
            </p:nvSpPr>
            <p:spPr>
              <a:xfrm>
                <a:off x="460737" y="808888"/>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98" name="TextBox 18">
                <a:extLst>
                  <a:ext uri="{FF2B5EF4-FFF2-40B4-BE49-F238E27FC236}">
                    <a16:creationId xmlns:a16="http://schemas.microsoft.com/office/drawing/2014/main" id="{EE4A7761-A931-C05B-32AA-F1B5417281F1}"/>
                  </a:ext>
                </a:extLst>
              </p:cNvPr>
              <p:cNvSpPr txBox="1"/>
              <p:nvPr/>
            </p:nvSpPr>
            <p:spPr>
              <a:xfrm>
                <a:off x="166562" y="841865"/>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99" name="TextBox 19">
                <a:extLst>
                  <a:ext uri="{FF2B5EF4-FFF2-40B4-BE49-F238E27FC236}">
                    <a16:creationId xmlns:a16="http://schemas.microsoft.com/office/drawing/2014/main" id="{ED0874B6-7DE9-78FA-401A-7845A453C4A3}"/>
                  </a:ext>
                </a:extLst>
              </p:cNvPr>
              <p:cNvSpPr txBox="1"/>
              <p:nvPr/>
            </p:nvSpPr>
            <p:spPr>
              <a:xfrm>
                <a:off x="968223" y="816580"/>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100" name="TextBox 20">
                <a:extLst>
                  <a:ext uri="{FF2B5EF4-FFF2-40B4-BE49-F238E27FC236}">
                    <a16:creationId xmlns:a16="http://schemas.microsoft.com/office/drawing/2014/main" id="{53F21499-C9C1-22D2-952E-53B075B1E326}"/>
                  </a:ext>
                </a:extLst>
              </p:cNvPr>
              <p:cNvSpPr txBox="1"/>
              <p:nvPr/>
            </p:nvSpPr>
            <p:spPr>
              <a:xfrm>
                <a:off x="2323731" y="801336"/>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101" name="TextBox 21">
                <a:extLst>
                  <a:ext uri="{FF2B5EF4-FFF2-40B4-BE49-F238E27FC236}">
                    <a16:creationId xmlns:a16="http://schemas.microsoft.com/office/drawing/2014/main" id="{25CBB14D-B04A-A7B0-F5EA-4B29BBB6597C}"/>
                  </a:ext>
                </a:extLst>
              </p:cNvPr>
              <p:cNvSpPr txBox="1"/>
              <p:nvPr/>
            </p:nvSpPr>
            <p:spPr>
              <a:xfrm>
                <a:off x="355843" y="730788"/>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102" name="TextBox 22">
                <a:extLst>
                  <a:ext uri="{FF2B5EF4-FFF2-40B4-BE49-F238E27FC236}">
                    <a16:creationId xmlns:a16="http://schemas.microsoft.com/office/drawing/2014/main" id="{FCFB6563-7D26-3719-815E-E1CA83C71F4B}"/>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pic>
        <p:nvPicPr>
          <p:cNvPr id="105" name="Picture 104" descr="Graphical user interface, application&#10;&#10;Description automatically generated">
            <a:extLst>
              <a:ext uri="{FF2B5EF4-FFF2-40B4-BE49-F238E27FC236}">
                <a16:creationId xmlns:a16="http://schemas.microsoft.com/office/drawing/2014/main" id="{232C192E-72BF-F18B-0BD7-D4C3AF25BD86}"/>
              </a:ext>
            </a:extLst>
          </p:cNvPr>
          <p:cNvPicPr>
            <a:picLocks noChangeAspect="1"/>
          </p:cNvPicPr>
          <p:nvPr/>
        </p:nvPicPr>
        <p:blipFill rotWithShape="1">
          <a:blip r:embed="rId5">
            <a:extLst>
              <a:ext uri="{28A0092B-C50C-407E-A947-70E740481C1C}">
                <a14:useLocalDpi xmlns:a14="http://schemas.microsoft.com/office/drawing/2010/main" val="0"/>
              </a:ext>
            </a:extLst>
          </a:blip>
          <a:srcRect t="15433" b="15994"/>
          <a:stretch/>
        </p:blipFill>
        <p:spPr bwMode="auto">
          <a:xfrm>
            <a:off x="447563" y="831084"/>
            <a:ext cx="3657274" cy="2574876"/>
          </a:xfrm>
          <a:prstGeom prst="rect">
            <a:avLst/>
          </a:prstGeom>
          <a:ln>
            <a:noFill/>
          </a:ln>
          <a:extLst>
            <a:ext uri="{53640926-AAD7-44D8-BBD7-CCE9431645EC}">
              <a14:shadowObscured xmlns:a14="http://schemas.microsoft.com/office/drawing/2010/main"/>
            </a:ext>
          </a:extLst>
        </p:spPr>
      </p:pic>
      <p:pic>
        <p:nvPicPr>
          <p:cNvPr id="106" name="Picture 105" descr="Map&#10;&#10;Description automatically generated with low confidence">
            <a:extLst>
              <a:ext uri="{FF2B5EF4-FFF2-40B4-BE49-F238E27FC236}">
                <a16:creationId xmlns:a16="http://schemas.microsoft.com/office/drawing/2014/main" id="{EFC09F25-7ABC-3930-C77C-4CF50BA4BE54}"/>
              </a:ext>
            </a:extLst>
          </p:cNvPr>
          <p:cNvPicPr>
            <a:picLocks noChangeAspect="1"/>
          </p:cNvPicPr>
          <p:nvPr/>
        </p:nvPicPr>
        <p:blipFill rotWithShape="1">
          <a:blip r:embed="rId6">
            <a:extLst>
              <a:ext uri="{28A0092B-C50C-407E-A947-70E740481C1C}">
                <a14:useLocalDpi xmlns:a14="http://schemas.microsoft.com/office/drawing/2010/main" val="0"/>
              </a:ext>
            </a:extLst>
          </a:blip>
          <a:srcRect t="15433" b="16291"/>
          <a:stretch/>
        </p:blipFill>
        <p:spPr bwMode="auto">
          <a:xfrm>
            <a:off x="4335547" y="827938"/>
            <a:ext cx="3691870" cy="2577920"/>
          </a:xfrm>
          <a:prstGeom prst="rect">
            <a:avLst/>
          </a:prstGeom>
          <a:ln>
            <a:noFill/>
          </a:ln>
          <a:extLst>
            <a:ext uri="{53640926-AAD7-44D8-BBD7-CCE9431645EC}">
              <a14:shadowObscured xmlns:a14="http://schemas.microsoft.com/office/drawing/2010/main"/>
            </a:ext>
          </a:extLst>
        </p:spPr>
      </p:pic>
      <p:pic>
        <p:nvPicPr>
          <p:cNvPr id="107" name="Picture 106" descr="A picture containing map&#10;&#10;Description automatically generated">
            <a:extLst>
              <a:ext uri="{FF2B5EF4-FFF2-40B4-BE49-F238E27FC236}">
                <a16:creationId xmlns:a16="http://schemas.microsoft.com/office/drawing/2014/main" id="{C8A2C511-D784-1BA7-1EB6-7A4B16F4F251}"/>
              </a:ext>
            </a:extLst>
          </p:cNvPr>
          <p:cNvPicPr>
            <a:picLocks noChangeAspect="1"/>
          </p:cNvPicPr>
          <p:nvPr/>
        </p:nvPicPr>
        <p:blipFill rotWithShape="1">
          <a:blip r:embed="rId7">
            <a:extLst>
              <a:ext uri="{28A0092B-C50C-407E-A947-70E740481C1C}">
                <a14:useLocalDpi xmlns:a14="http://schemas.microsoft.com/office/drawing/2010/main" val="0"/>
              </a:ext>
            </a:extLst>
          </a:blip>
          <a:srcRect t="15433" b="16291"/>
          <a:stretch/>
        </p:blipFill>
        <p:spPr bwMode="auto">
          <a:xfrm>
            <a:off x="8271501" y="840885"/>
            <a:ext cx="3691871" cy="2588116"/>
          </a:xfrm>
          <a:prstGeom prst="rect">
            <a:avLst/>
          </a:prstGeom>
          <a:ln>
            <a:noFill/>
          </a:ln>
          <a:extLst>
            <a:ext uri="{53640926-AAD7-44D8-BBD7-CCE9431645EC}">
              <a14:shadowObscured xmlns:a14="http://schemas.microsoft.com/office/drawing/2010/main"/>
            </a:ext>
          </a:extLst>
        </p:spPr>
      </p:pic>
      <p:cxnSp>
        <p:nvCxnSpPr>
          <p:cNvPr id="108" name="Straight Arrow Connector 107">
            <a:extLst>
              <a:ext uri="{FF2B5EF4-FFF2-40B4-BE49-F238E27FC236}">
                <a16:creationId xmlns:a16="http://schemas.microsoft.com/office/drawing/2014/main" id="{C2711547-C322-227A-8504-33143757D35D}"/>
              </a:ext>
            </a:extLst>
          </p:cNvPr>
          <p:cNvCxnSpPr>
            <a:cxnSpLocks/>
          </p:cNvCxnSpPr>
          <p:nvPr/>
        </p:nvCxnSpPr>
        <p:spPr>
          <a:xfrm flipH="1">
            <a:off x="1418275" y="4081620"/>
            <a:ext cx="689223" cy="34852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B3108E4A-AB1A-EDF7-9CF5-3C414B0BA271}"/>
              </a:ext>
            </a:extLst>
          </p:cNvPr>
          <p:cNvCxnSpPr>
            <a:cxnSpLocks/>
          </p:cNvCxnSpPr>
          <p:nvPr/>
        </p:nvCxnSpPr>
        <p:spPr>
          <a:xfrm>
            <a:off x="1257350" y="3685374"/>
            <a:ext cx="13162" cy="5984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549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25-Aug-23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Chemical Composition of Caney-Produced Fluids  Effluent  (ICPMS)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1CB1EB80-279F-5A53-8FEA-A74E8F4428AE}"/>
              </a:ext>
            </a:extLst>
          </p:cNvPr>
          <p:cNvSpPr txBox="1"/>
          <p:nvPr/>
        </p:nvSpPr>
        <p:spPr>
          <a:xfrm>
            <a:off x="64935" y="3964794"/>
            <a:ext cx="4077044" cy="2862322"/>
          </a:xfrm>
          <a:prstGeom prst="rect">
            <a:avLst/>
          </a:prstGeom>
          <a:noFill/>
        </p:spPr>
        <p:txBody>
          <a:bodyPr wrap="square" rtlCol="0">
            <a:spAutoFit/>
          </a:bodyPr>
          <a:lstStyle/>
          <a:p>
            <a:pPr marL="285750" indent="-285750" algn="just">
              <a:buFont typeface="Arial" panose="020B0604020202020204" pitchFamily="34" charset="0"/>
              <a:buChar char="•"/>
            </a:pPr>
            <a:r>
              <a:rPr lang="en-US" dirty="0">
                <a:effectLst/>
                <a:latin typeface="Georgia" panose="02040502050405020303" pitchFamily="18" charset="0"/>
                <a:ea typeface="Cambria" panose="02040503050406030204" pitchFamily="18" charset="0"/>
              </a:rPr>
              <a:t>Due to approximate neutral pH, Ca concentrations relatively stable</a:t>
            </a:r>
          </a:p>
          <a:p>
            <a:pPr marL="285750" indent="-285750" algn="just">
              <a:buFont typeface="Arial" panose="020B0604020202020204" pitchFamily="34" charset="0"/>
              <a:buChar char="•"/>
            </a:pPr>
            <a:endParaRPr lang="en-US" sz="90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cs typeface="Times New Roman" panose="02020603050405020304" pitchFamily="18" charset="0"/>
              </a:rPr>
              <a:t>Dissolution of carbonates occur due to </a:t>
            </a:r>
            <a:r>
              <a:rPr lang="en-US" dirty="0">
                <a:effectLst/>
                <a:latin typeface="Georgia" panose="02040502050405020303" pitchFamily="18" charset="0"/>
                <a:ea typeface="Cambria" panose="02040503050406030204" pitchFamily="18" charset="0"/>
                <a:cs typeface="Times New Roman" panose="02020603050405020304" pitchFamily="18" charset="0"/>
              </a:rPr>
              <a:t>transient acidity caused by dissolution of pyrite</a:t>
            </a:r>
          </a:p>
          <a:p>
            <a:pPr marL="285750" indent="-285750" algn="just">
              <a:buFont typeface="Arial" panose="020B0604020202020204" pitchFamily="34" charset="0"/>
              <a:buChar char="•"/>
            </a:pPr>
            <a:endParaRPr lang="en-US" sz="90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dirty="0">
                <a:effectLst/>
                <a:latin typeface="Georgia" panose="02040502050405020303" pitchFamily="18" charset="0"/>
                <a:ea typeface="Cambria" panose="02040503050406030204" pitchFamily="18" charset="0"/>
                <a:cs typeface="Times New Roman" panose="02020603050405020304" pitchFamily="18" charset="0"/>
              </a:rPr>
              <a:t>Precipitation or cation exchange in clay sites </a:t>
            </a:r>
            <a:r>
              <a:rPr lang="en-US" dirty="0">
                <a:latin typeface="Georgia" panose="02040502050405020303" pitchFamily="18" charset="0"/>
                <a:ea typeface="Cambria" panose="02040503050406030204" pitchFamily="18" charset="0"/>
                <a:cs typeface="Times New Roman" panose="02020603050405020304" pitchFamily="18" charset="0"/>
              </a:rPr>
              <a:t>may lead to </a:t>
            </a:r>
            <a:r>
              <a:rPr lang="en-US" dirty="0">
                <a:effectLst/>
                <a:latin typeface="Georgia" panose="02040502050405020303" pitchFamily="18" charset="0"/>
                <a:ea typeface="Cambria" panose="02040503050406030204" pitchFamily="18" charset="0"/>
                <a:cs typeface="Times New Roman" panose="02020603050405020304" pitchFamily="18" charset="0"/>
              </a:rPr>
              <a:t>Ca uptake from effluent causing decreased Ca concentrations</a:t>
            </a:r>
          </a:p>
        </p:txBody>
      </p:sp>
      <p:sp>
        <p:nvSpPr>
          <p:cNvPr id="8" name="TextBox 7">
            <a:extLst>
              <a:ext uri="{FF2B5EF4-FFF2-40B4-BE49-F238E27FC236}">
                <a16:creationId xmlns:a16="http://schemas.microsoft.com/office/drawing/2014/main" id="{4F08B9FE-149C-72AB-5606-9ADE58D889D7}"/>
              </a:ext>
            </a:extLst>
          </p:cNvPr>
          <p:cNvSpPr txBox="1"/>
          <p:nvPr/>
        </p:nvSpPr>
        <p:spPr>
          <a:xfrm>
            <a:off x="4245357" y="3934027"/>
            <a:ext cx="4158486" cy="2908489"/>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The high Si concentrations cannot be explained only by the dissolution of quartz at the experiment conditions</a:t>
            </a:r>
          </a:p>
          <a:p>
            <a:pPr marL="285750" indent="-285750">
              <a:buFont typeface="Arial" panose="020B0604020202020204" pitchFamily="34" charset="0"/>
              <a:buChar char="•"/>
            </a:pPr>
            <a:endParaRPr lang="en-US" sz="900" dirty="0">
              <a:latin typeface="Georgia" panose="02040502050405020303" pitchFamily="18" charset="0"/>
            </a:endParaRPr>
          </a:p>
          <a:p>
            <a:pPr marL="285750" indent="-285750">
              <a:buFont typeface="Arial" panose="020B0604020202020204" pitchFamily="34" charset="0"/>
              <a:buChar char="•"/>
            </a:pPr>
            <a:r>
              <a:rPr lang="en-US" dirty="0">
                <a:latin typeface="Georgia" panose="02040502050405020303" pitchFamily="18" charset="0"/>
              </a:rPr>
              <a:t>Dissolved biogenic (microcrystalline quartz) or amorphous silica could explain high silica concentrations</a:t>
            </a:r>
          </a:p>
          <a:p>
            <a:pPr marL="285750" indent="-285750">
              <a:buFont typeface="Arial" panose="020B0604020202020204" pitchFamily="34" charset="0"/>
              <a:buChar char="•"/>
            </a:pPr>
            <a:endParaRPr lang="en-US" sz="1200" dirty="0">
              <a:latin typeface="Georgia" panose="02040502050405020303" pitchFamily="18" charset="0"/>
            </a:endParaRPr>
          </a:p>
          <a:p>
            <a:pPr marL="285750" indent="-285750">
              <a:buFont typeface="Arial" panose="020B0604020202020204" pitchFamily="34" charset="0"/>
              <a:buChar char="•"/>
            </a:pPr>
            <a:r>
              <a:rPr lang="en-US" dirty="0">
                <a:latin typeface="Georgia" panose="02040502050405020303" pitchFamily="18" charset="0"/>
              </a:rPr>
              <a:t>Dissolution of feldspar contributes to Si concentration in effluent</a:t>
            </a:r>
            <a:endParaRPr lang="en-US" sz="1200" dirty="0">
              <a:latin typeface="Georgia" panose="02040502050405020303" pitchFamily="18" charset="0"/>
            </a:endParaRPr>
          </a:p>
        </p:txBody>
      </p:sp>
      <p:sp>
        <p:nvSpPr>
          <p:cNvPr id="9" name="TextBox 8">
            <a:extLst>
              <a:ext uri="{FF2B5EF4-FFF2-40B4-BE49-F238E27FC236}">
                <a16:creationId xmlns:a16="http://schemas.microsoft.com/office/drawing/2014/main" id="{83E08C75-0B34-DB21-6ECE-A233F3DA8DDA}"/>
              </a:ext>
            </a:extLst>
          </p:cNvPr>
          <p:cNvSpPr txBox="1"/>
          <p:nvPr/>
        </p:nvSpPr>
        <p:spPr>
          <a:xfrm>
            <a:off x="8403843" y="4043879"/>
            <a:ext cx="3601563" cy="2862322"/>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Al is mainly from the dissolution of feldspars</a:t>
            </a:r>
          </a:p>
          <a:p>
            <a:pPr marL="285750" indent="-285750" algn="just">
              <a:buFont typeface="Arial" panose="020B0604020202020204" pitchFamily="34" charset="0"/>
              <a:buChar char="•"/>
            </a:pPr>
            <a:endParaRPr lang="en-US" sz="9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Al concentrations are very low due to uptake from fluid – </a:t>
            </a:r>
            <a:r>
              <a:rPr lang="en-US" dirty="0" err="1">
                <a:latin typeface="Georgia" panose="02040502050405020303" pitchFamily="18" charset="0"/>
                <a:ea typeface="Cambria" panose="02040503050406030204" pitchFamily="18" charset="0"/>
              </a:rPr>
              <a:t>illite</a:t>
            </a:r>
            <a:r>
              <a:rPr lang="en-US" dirty="0">
                <a:latin typeface="Georgia" panose="02040502050405020303" pitchFamily="18" charset="0"/>
                <a:ea typeface="Cambria" panose="02040503050406030204" pitchFamily="18" charset="0"/>
              </a:rPr>
              <a:t> and other Al-based mineral precipitation</a:t>
            </a:r>
          </a:p>
          <a:p>
            <a:pPr marL="285750" indent="-285750" algn="just">
              <a:buFont typeface="Arial" panose="020B0604020202020204" pitchFamily="34" charset="0"/>
              <a:buChar char="•"/>
            </a:pPr>
            <a:endParaRPr lang="en-US" sz="9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Similar trends observed for Magnesium (Mg) and Iron (Fe)</a:t>
            </a:r>
          </a:p>
        </p:txBody>
      </p:sp>
      <p:graphicFrame>
        <p:nvGraphicFramePr>
          <p:cNvPr id="10" name="Chart 9">
            <a:extLst>
              <a:ext uri="{FF2B5EF4-FFF2-40B4-BE49-F238E27FC236}">
                <a16:creationId xmlns:a16="http://schemas.microsoft.com/office/drawing/2014/main" id="{A88EF3CC-4FDE-5254-D205-D3ACF27559A2}"/>
              </a:ext>
            </a:extLst>
          </p:cNvPr>
          <p:cNvGraphicFramePr/>
          <p:nvPr>
            <p:extLst>
              <p:ext uri="{D42A27DB-BD31-4B8C-83A1-F6EECF244321}">
                <p14:modId xmlns:p14="http://schemas.microsoft.com/office/powerpoint/2010/main" val="139933114"/>
              </p:ext>
            </p:extLst>
          </p:nvPr>
        </p:nvGraphicFramePr>
        <p:xfrm>
          <a:off x="0" y="1359168"/>
          <a:ext cx="4038600" cy="268471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1AC5ACCC-801E-6839-EC8F-C0AC4AD73FD6}"/>
              </a:ext>
            </a:extLst>
          </p:cNvPr>
          <p:cNvGraphicFramePr/>
          <p:nvPr>
            <p:extLst>
              <p:ext uri="{D42A27DB-BD31-4B8C-83A1-F6EECF244321}">
                <p14:modId xmlns:p14="http://schemas.microsoft.com/office/powerpoint/2010/main" val="3942909298"/>
              </p:ext>
            </p:extLst>
          </p:nvPr>
        </p:nvGraphicFramePr>
        <p:xfrm>
          <a:off x="3769736" y="1256372"/>
          <a:ext cx="4371975" cy="26776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a:extLst>
              <a:ext uri="{FF2B5EF4-FFF2-40B4-BE49-F238E27FC236}">
                <a16:creationId xmlns:a16="http://schemas.microsoft.com/office/drawing/2014/main" id="{5972A581-E7C0-51F7-B4A5-B93D15A91D13}"/>
              </a:ext>
            </a:extLst>
          </p:cNvPr>
          <p:cNvGraphicFramePr/>
          <p:nvPr>
            <p:extLst>
              <p:ext uri="{D42A27DB-BD31-4B8C-83A1-F6EECF244321}">
                <p14:modId xmlns:p14="http://schemas.microsoft.com/office/powerpoint/2010/main" val="795357440"/>
              </p:ext>
            </p:extLst>
          </p:nvPr>
        </p:nvGraphicFramePr>
        <p:xfrm>
          <a:off x="8006355" y="1287474"/>
          <a:ext cx="4200525" cy="264655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01050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pic>
        <p:nvPicPr>
          <p:cNvPr id="3" name="Picture 2">
            <a:extLst>
              <a:ext uri="{FF2B5EF4-FFF2-40B4-BE49-F238E27FC236}">
                <a16:creationId xmlns:a16="http://schemas.microsoft.com/office/drawing/2014/main" id="{4470494A-AFF3-951B-D94F-0556CA8C737E}"/>
              </a:ext>
            </a:extLst>
          </p:cNvPr>
          <p:cNvPicPr>
            <a:picLocks noChangeAspect="1"/>
          </p:cNvPicPr>
          <p:nvPr/>
        </p:nvPicPr>
        <p:blipFill>
          <a:blip r:embed="rId2"/>
          <a:stretch>
            <a:fillRect/>
          </a:stretch>
        </p:blipFill>
        <p:spPr>
          <a:xfrm>
            <a:off x="172481" y="858132"/>
            <a:ext cx="9144000" cy="5973530"/>
          </a:xfrm>
          <a:prstGeom prst="rect">
            <a:avLst/>
          </a:prstGeom>
        </p:spPr>
      </p:pic>
      <p:pic>
        <p:nvPicPr>
          <p:cNvPr id="5" name="Picture 4">
            <a:extLst>
              <a:ext uri="{FF2B5EF4-FFF2-40B4-BE49-F238E27FC236}">
                <a16:creationId xmlns:a16="http://schemas.microsoft.com/office/drawing/2014/main" id="{9DFE31E0-5F7E-777F-6660-03BE3170EE22}"/>
              </a:ext>
            </a:extLst>
          </p:cNvPr>
          <p:cNvPicPr>
            <a:picLocks noChangeAspect="1"/>
          </p:cNvPicPr>
          <p:nvPr/>
        </p:nvPicPr>
        <p:blipFill>
          <a:blip r:embed="rId3"/>
          <a:stretch>
            <a:fillRect/>
          </a:stretch>
        </p:blipFill>
        <p:spPr>
          <a:xfrm>
            <a:off x="6221114" y="4773168"/>
            <a:ext cx="3095367" cy="2084832"/>
          </a:xfrm>
          <a:prstGeom prst="rect">
            <a:avLst/>
          </a:prstGeom>
        </p:spPr>
      </p:pic>
      <p:sp>
        <p:nvSpPr>
          <p:cNvPr id="6" name="TextBox 5">
            <a:extLst>
              <a:ext uri="{FF2B5EF4-FFF2-40B4-BE49-F238E27FC236}">
                <a16:creationId xmlns:a16="http://schemas.microsoft.com/office/drawing/2014/main" id="{CBC7B2C9-6DE8-B671-B0D6-839C14322A5C}"/>
              </a:ext>
            </a:extLst>
          </p:cNvPr>
          <p:cNvSpPr txBox="1"/>
          <p:nvPr/>
        </p:nvSpPr>
        <p:spPr>
          <a:xfrm>
            <a:off x="9316481" y="1091821"/>
            <a:ext cx="2639714" cy="4801314"/>
          </a:xfrm>
          <a:prstGeom prst="rect">
            <a:avLst/>
          </a:prstGeom>
          <a:noFill/>
        </p:spPr>
        <p:txBody>
          <a:bodyPr wrap="square" rtlCol="0">
            <a:spAutoFit/>
          </a:bodyPr>
          <a:lstStyle/>
          <a:p>
            <a:r>
              <a:rPr lang="en-US" dirty="0">
                <a:latin typeface="Georgia" panose="02040502050405020303" pitchFamily="18" charset="0"/>
              </a:rPr>
              <a:t>Modeling of experiment shows most elemental concentrations in effluent matching with ICP-MS results</a:t>
            </a:r>
          </a:p>
          <a:p>
            <a:endParaRPr lang="en-US" dirty="0">
              <a:latin typeface="Georgia" panose="02040502050405020303" pitchFamily="18" charset="0"/>
            </a:endParaRPr>
          </a:p>
          <a:p>
            <a:r>
              <a:rPr lang="en-US" dirty="0">
                <a:latin typeface="Georgia" panose="02040502050405020303" pitchFamily="18" charset="0"/>
              </a:rPr>
              <a:t>Due to limitations in complete characterization of rock and fluids, some assumptions were made in the model</a:t>
            </a:r>
          </a:p>
          <a:p>
            <a:endParaRPr lang="en-US" dirty="0">
              <a:latin typeface="Georgia" panose="02040502050405020303" pitchFamily="18" charset="0"/>
            </a:endParaRPr>
          </a:p>
          <a:p>
            <a:r>
              <a:rPr lang="en-US" dirty="0">
                <a:latin typeface="Georgia" panose="02040502050405020303" pitchFamily="18" charset="0"/>
              </a:rPr>
              <a:t>These assumptions and limitations of model are captured in the next slide</a:t>
            </a:r>
          </a:p>
        </p:txBody>
      </p:sp>
    </p:spTree>
    <p:extLst>
      <p:ext uri="{BB962C8B-B14F-4D97-AF65-F5344CB8AC3E}">
        <p14:creationId xmlns:p14="http://schemas.microsoft.com/office/powerpoint/2010/main" val="1392885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sp>
        <p:nvSpPr>
          <p:cNvPr id="7" name="TextBox 6">
            <a:extLst>
              <a:ext uri="{FF2B5EF4-FFF2-40B4-BE49-F238E27FC236}">
                <a16:creationId xmlns:a16="http://schemas.microsoft.com/office/drawing/2014/main" id="{FB2EE929-FFEA-1AEF-04AB-13BA8B1F0365}"/>
              </a:ext>
            </a:extLst>
          </p:cNvPr>
          <p:cNvSpPr txBox="1"/>
          <p:nvPr/>
        </p:nvSpPr>
        <p:spPr>
          <a:xfrm>
            <a:off x="657935" y="906601"/>
            <a:ext cx="10876127" cy="5632311"/>
          </a:xfrm>
          <a:prstGeom prst="rect">
            <a:avLst/>
          </a:prstGeom>
          <a:noFill/>
        </p:spPr>
        <p:txBody>
          <a:bodyPr wrap="square">
            <a:spAutoFit/>
          </a:bodyPr>
          <a:lstStyle/>
          <a:p>
            <a:r>
              <a:rPr lang="en-US" i="0" dirty="0">
                <a:effectLst/>
                <a:latin typeface="Georgia" panose="02040502050405020303" pitchFamily="18" charset="0"/>
              </a:rPr>
              <a:t>The following uncertainties and limitations are worth noting about modeling of experiment:</a:t>
            </a:r>
          </a:p>
          <a:p>
            <a:endParaRPr lang="en-US" i="0" dirty="0">
              <a:effectLst/>
              <a:latin typeface="Georgia" panose="02040502050405020303" pitchFamily="18" charset="0"/>
            </a:endParaRPr>
          </a:p>
          <a:p>
            <a:r>
              <a:rPr lang="en-US" b="1" i="0" dirty="0">
                <a:effectLst/>
                <a:latin typeface="Georgia" panose="02040502050405020303" pitchFamily="18" charset="0"/>
              </a:rPr>
              <a:t>Thermodynamic data/models</a:t>
            </a:r>
          </a:p>
          <a:p>
            <a:pPr lvl="1"/>
            <a:r>
              <a:rPr lang="en-US" i="0" dirty="0">
                <a:effectLst/>
                <a:latin typeface="Georgia" panose="02040502050405020303" pitchFamily="18" charset="0"/>
              </a:rPr>
              <a:t>Modeled minerals of mixed composition (e.g. clays) may not have the same composition as in the rock formation</a:t>
            </a:r>
          </a:p>
          <a:p>
            <a:pPr lvl="1"/>
            <a:r>
              <a:rPr lang="en-US" i="0" dirty="0">
                <a:effectLst/>
                <a:latin typeface="Georgia" panose="02040502050405020303" pitchFamily="18" charset="0"/>
              </a:rPr>
              <a:t>Fluid salinity may exceed the validity range of the implemented ion activity model (extended Debye-</a:t>
            </a:r>
            <a:r>
              <a:rPr lang="en-US" i="0" dirty="0" err="1">
                <a:effectLst/>
                <a:latin typeface="Georgia" panose="02040502050405020303" pitchFamily="18" charset="0"/>
              </a:rPr>
              <a:t>Hückel</a:t>
            </a:r>
            <a:r>
              <a:rPr lang="en-US" i="0" dirty="0">
                <a:effectLst/>
                <a:latin typeface="Georgia" panose="02040502050405020303" pitchFamily="18" charset="0"/>
              </a:rPr>
              <a:t>)</a:t>
            </a:r>
          </a:p>
          <a:p>
            <a:br>
              <a:rPr lang="en-US" dirty="0">
                <a:latin typeface="Georgia" panose="02040502050405020303" pitchFamily="18" charset="0"/>
              </a:rPr>
            </a:br>
            <a:r>
              <a:rPr lang="en-US" b="1" i="0" dirty="0">
                <a:effectLst/>
                <a:latin typeface="Georgia" panose="02040502050405020303" pitchFamily="18" charset="0"/>
              </a:rPr>
              <a:t>Reconstruction of the Produced Fluid compositions</a:t>
            </a:r>
          </a:p>
          <a:p>
            <a:pPr lvl="1"/>
            <a:r>
              <a:rPr lang="en-US" i="0" dirty="0">
                <a:effectLst/>
                <a:latin typeface="Georgia" panose="02040502050405020303" pitchFamily="18" charset="0"/>
              </a:rPr>
              <a:t>Anion concentrations computed from assumptions</a:t>
            </a:r>
            <a:br>
              <a:rPr lang="en-US" dirty="0">
                <a:latin typeface="Georgia" panose="02040502050405020303" pitchFamily="18" charset="0"/>
              </a:rPr>
            </a:br>
            <a:r>
              <a:rPr lang="en-US" i="0" dirty="0">
                <a:effectLst/>
                <a:latin typeface="Georgia" panose="02040502050405020303" pitchFamily="18" charset="0"/>
              </a:rPr>
              <a:t>Organic compounds besides acetate were neglected (unknown potential effects on experimental results)</a:t>
            </a:r>
          </a:p>
          <a:p>
            <a:br>
              <a:rPr lang="en-US" dirty="0">
                <a:latin typeface="Georgia" panose="02040502050405020303" pitchFamily="18" charset="0"/>
              </a:rPr>
            </a:br>
            <a:r>
              <a:rPr lang="en-US" b="1" i="0" dirty="0">
                <a:effectLst/>
                <a:latin typeface="Georgia" panose="02040502050405020303" pitchFamily="18" charset="0"/>
              </a:rPr>
              <a:t>Rock formation mineralogy</a:t>
            </a:r>
          </a:p>
          <a:p>
            <a:pPr lvl="1"/>
            <a:r>
              <a:rPr lang="en-US" i="0" dirty="0">
                <a:effectLst/>
                <a:latin typeface="Georgia" panose="02040502050405020303" pitchFamily="18" charset="0"/>
              </a:rPr>
              <a:t>Trace or amorphous minerals (undetected by XRD) impact the system geochemistry – amounts and types were assumed</a:t>
            </a:r>
          </a:p>
          <a:p>
            <a:br>
              <a:rPr lang="en-US" dirty="0">
                <a:latin typeface="Georgia" panose="02040502050405020303" pitchFamily="18" charset="0"/>
              </a:rPr>
            </a:br>
            <a:r>
              <a:rPr lang="en-US" b="1" i="0" dirty="0">
                <a:effectLst/>
                <a:latin typeface="Georgia" panose="02040502050405020303" pitchFamily="18" charset="0"/>
              </a:rPr>
              <a:t>Sampling effects</a:t>
            </a:r>
          </a:p>
          <a:p>
            <a:pPr lvl="1"/>
            <a:r>
              <a:rPr lang="en-US" i="0" dirty="0">
                <a:effectLst/>
                <a:latin typeface="Georgia" panose="02040502050405020303" pitchFamily="18" charset="0"/>
              </a:rPr>
              <a:t>Interactions with atmosphere (O2, CO2 impact pH and redox)</a:t>
            </a:r>
            <a:br>
              <a:rPr lang="en-US" dirty="0">
                <a:latin typeface="Georgia" panose="02040502050405020303" pitchFamily="18" charset="0"/>
              </a:rPr>
            </a:br>
            <a:r>
              <a:rPr lang="en-US" i="0" dirty="0">
                <a:effectLst/>
                <a:latin typeface="Georgia" panose="02040502050405020303" pitchFamily="18" charset="0"/>
              </a:rPr>
              <a:t>Mineral reaction rates (kinetic constants, surface area)</a:t>
            </a:r>
            <a:endParaRPr lang="en-US" dirty="0">
              <a:latin typeface="Georgia" panose="02040502050405020303" pitchFamily="18" charset="0"/>
            </a:endParaRPr>
          </a:p>
        </p:txBody>
      </p:sp>
    </p:spTree>
    <p:extLst>
      <p:ext uri="{BB962C8B-B14F-4D97-AF65-F5344CB8AC3E}">
        <p14:creationId xmlns:p14="http://schemas.microsoft.com/office/powerpoint/2010/main" val="3250529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71AEC0E5-5429-3504-A624-90038A8FC9C5}"/>
              </a:ext>
            </a:extLst>
          </p:cNvPr>
          <p:cNvSpPr>
            <a:spLocks noGrp="1"/>
          </p:cNvSpPr>
          <p:nvPr>
            <p:ph type="title"/>
          </p:nvPr>
        </p:nvSpPr>
        <p:spPr>
          <a:xfrm>
            <a:off x="3610013" y="10114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DISCUSSION  </a:t>
            </a:r>
          </a:p>
        </p:txBody>
      </p:sp>
      <p:sp>
        <p:nvSpPr>
          <p:cNvPr id="3" name="TextBox 2">
            <a:extLst>
              <a:ext uri="{FF2B5EF4-FFF2-40B4-BE49-F238E27FC236}">
                <a16:creationId xmlns:a16="http://schemas.microsoft.com/office/drawing/2014/main" id="{8D3F0A1F-CDD9-A791-0F50-D357CE1EEB45}"/>
              </a:ext>
            </a:extLst>
          </p:cNvPr>
          <p:cNvSpPr txBox="1"/>
          <p:nvPr/>
        </p:nvSpPr>
        <p:spPr>
          <a:xfrm>
            <a:off x="500417" y="742119"/>
            <a:ext cx="11191164" cy="5293757"/>
          </a:xfrm>
          <a:prstGeom prst="rect">
            <a:avLst/>
          </a:prstGeom>
          <a:noFill/>
        </p:spPr>
        <p:txBody>
          <a:bodyPr wrap="square">
            <a:spAutoFit/>
          </a:bodyPr>
          <a:lstStyle/>
          <a:p>
            <a:pPr algn="just"/>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 Increased </a:t>
            </a:r>
            <a:r>
              <a:rPr lang="en-US" sz="2000" dirty="0" err="1">
                <a:solidFill>
                  <a:srgbClr val="000000"/>
                </a:solidFill>
                <a:latin typeface="Georgia" panose="02040502050405020303" pitchFamily="18" charset="0"/>
                <a:ea typeface="Times New Roman" panose="02020603050405020304" pitchFamily="18" charset="0"/>
              </a:rPr>
              <a:t>illite</a:t>
            </a:r>
            <a:r>
              <a:rPr lang="en-US" sz="2000" dirty="0">
                <a:solidFill>
                  <a:srgbClr val="000000"/>
                </a:solidFill>
                <a:latin typeface="Georgia" panose="02040502050405020303" pitchFamily="18" charset="0"/>
                <a:ea typeface="Times New Roman" panose="02020603050405020304" pitchFamily="18" charset="0"/>
              </a:rPr>
              <a:t> composition due to breakdown of feldspars which provides the necessary elements for </a:t>
            </a:r>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This phenomenon has been observed in earlier studies such as </a:t>
            </a:r>
            <a:r>
              <a:rPr lang="en-US" sz="2000" dirty="0" err="1">
                <a:solidFill>
                  <a:srgbClr val="000000"/>
                </a:solidFill>
                <a:latin typeface="Georgia" panose="02040502050405020303" pitchFamily="18" charset="0"/>
                <a:ea typeface="Times New Roman" panose="02020603050405020304" pitchFamily="18" charset="0"/>
              </a:rPr>
              <a:t>Guven</a:t>
            </a:r>
            <a:r>
              <a:rPr lang="en-US" sz="2000" dirty="0">
                <a:solidFill>
                  <a:srgbClr val="000000"/>
                </a:solidFill>
                <a:latin typeface="Georgia" panose="02040502050405020303" pitchFamily="18" charset="0"/>
                <a:ea typeface="Times New Roman" panose="02020603050405020304" pitchFamily="18" charset="0"/>
              </a:rPr>
              <a:t> et al., (1982), where they observed that </a:t>
            </a:r>
            <a:r>
              <a:rPr lang="en-US" sz="2000" dirty="0" err="1">
                <a:solidFill>
                  <a:srgbClr val="000000"/>
                </a:solidFill>
                <a:latin typeface="Georgia" panose="02040502050405020303" pitchFamily="18" charset="0"/>
                <a:ea typeface="Times New Roman" panose="02020603050405020304" pitchFamily="18" charset="0"/>
              </a:rPr>
              <a:t>illitization</a:t>
            </a:r>
            <a:r>
              <a:rPr lang="en-US" sz="2000" dirty="0">
                <a:solidFill>
                  <a:srgbClr val="000000"/>
                </a:solidFill>
                <a:latin typeface="Georgia" panose="02040502050405020303" pitchFamily="18" charset="0"/>
                <a:ea typeface="Times New Roman" panose="02020603050405020304" pitchFamily="18" charset="0"/>
              </a:rPr>
              <a:t> is</a:t>
            </a:r>
            <a:r>
              <a:rPr lang="en-US" sz="2000" dirty="0">
                <a:effectLst/>
                <a:latin typeface="Georgia" panose="02040502050405020303" pitchFamily="18" charset="0"/>
                <a:ea typeface="Calibri" panose="020F0502020204030204" pitchFamily="34" charset="0"/>
              </a:rPr>
              <a:t> favored by high Al concentrations at circum-neutral </a:t>
            </a:r>
            <a:r>
              <a:rPr lang="en-US" sz="2000" dirty="0" err="1">
                <a:effectLst/>
                <a:latin typeface="Georgia" panose="02040502050405020303" pitchFamily="18" charset="0"/>
                <a:ea typeface="Calibri" panose="020F0502020204030204" pitchFamily="34" charset="0"/>
              </a:rPr>
              <a:t>pH.</a:t>
            </a:r>
            <a:r>
              <a:rPr lang="en-US" sz="2000" dirty="0">
                <a:effectLst/>
                <a:latin typeface="Georgia" panose="02040502050405020303" pitchFamily="18" charset="0"/>
                <a:ea typeface="Calibri" panose="020F0502020204030204" pitchFamily="34" charset="0"/>
              </a:rPr>
              <a:t> This is similar to conditions of our experiment</a:t>
            </a:r>
            <a:endParaRPr lang="en-US" sz="2000" dirty="0">
              <a:solidFill>
                <a:srgbClr val="000000"/>
              </a:solidFill>
              <a:latin typeface="Georgia" panose="02040502050405020303" pitchFamily="18" charset="0"/>
              <a:ea typeface="Times New Roman" panose="02020603050405020304" pitchFamily="18" charset="0"/>
            </a:endParaRPr>
          </a:p>
          <a:p>
            <a:pPr algn="just"/>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sz="2000" dirty="0">
                <a:solidFill>
                  <a:srgbClr val="000000"/>
                </a:solidFill>
                <a:effectLst/>
                <a:latin typeface="Georgia" panose="02040502050405020303" pitchFamily="18" charset="0"/>
                <a:ea typeface="Times New Roman" panose="02020603050405020304" pitchFamily="18" charset="0"/>
              </a:rPr>
              <a:t>Iron Oxides – The breakdown of pyrite and other iron-bearing minerals release mostly, </a:t>
            </a:r>
            <a:r>
              <a:rPr lang="en-US" sz="2000" dirty="0">
                <a:solidFill>
                  <a:srgbClr val="000000"/>
                </a:solidFill>
                <a:latin typeface="Georgia" panose="02040502050405020303" pitchFamily="18" charset="0"/>
                <a:ea typeface="Times New Roman" panose="02020603050405020304" pitchFamily="18" charset="0"/>
              </a:rPr>
              <a:t>Fe(II) into solution which is subsequently oxidized to Fe(III) oxyhydroxides that block pores within the formation and lead to permeability losses. </a:t>
            </a:r>
            <a:r>
              <a:rPr lang="en-US" sz="2000" dirty="0">
                <a:solidFill>
                  <a:srgbClr val="000000"/>
                </a:solidFill>
                <a:effectLst/>
                <a:latin typeface="Georgia" panose="02040502050405020303" pitchFamily="18" charset="0"/>
                <a:ea typeface="Times New Roman" panose="02020603050405020304" pitchFamily="18" charset="0"/>
              </a:rPr>
              <a:t>The breakdown of pyrite in  this study points to high probability of iron oxides formation </a:t>
            </a:r>
          </a:p>
          <a:p>
            <a:pPr marL="0" marR="0" algn="just">
              <a:spcBef>
                <a:spcPts val="0"/>
              </a:spcBef>
              <a:spcAft>
                <a:spcPts val="0"/>
              </a:spcAft>
            </a:pPr>
            <a:endParaRPr lang="en-US" dirty="0">
              <a:solidFill>
                <a:srgbClr val="000000"/>
              </a:solidFill>
              <a:effectLst/>
              <a:latin typeface="Georgia" panose="02040502050405020303" pitchFamily="18" charset="0"/>
              <a:ea typeface="Times New Roman" panose="02020603050405020304" pitchFamily="18" charset="0"/>
            </a:endParaRPr>
          </a:p>
          <a:p>
            <a:pPr algn="just"/>
            <a:r>
              <a:rPr lang="en-US" sz="2000" dirty="0">
                <a:solidFill>
                  <a:srgbClr val="000000"/>
                </a:solidFill>
                <a:effectLst/>
                <a:latin typeface="Georgia" panose="02040502050405020303" pitchFamily="18" charset="0"/>
                <a:ea typeface="Times New Roman" panose="02020603050405020304" pitchFamily="18" charset="0"/>
              </a:rPr>
              <a:t>Fines Migration – Clay fines migration are occasioned by the </a:t>
            </a:r>
            <a:r>
              <a:rPr lang="en-US" sz="2000" dirty="0">
                <a:solidFill>
                  <a:srgbClr val="000000"/>
                </a:solidFill>
                <a:latin typeface="Georgia" panose="02040502050405020303" pitchFamily="18" charset="0"/>
                <a:ea typeface="Times New Roman" panose="02020603050405020304" pitchFamily="18" charset="0"/>
              </a:rPr>
              <a:t>deflocculation and dispersal of clay minerals. These subsequently aggregate within flow paths to cause significant permeability losses. High amorphous compositions after reaction observed in this study points to possible clay deflocculation</a:t>
            </a:r>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endParaRPr lang="en-US" sz="2000"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sz="2000" dirty="0">
                <a:solidFill>
                  <a:srgbClr val="000000"/>
                </a:solidFill>
                <a:effectLst/>
                <a:latin typeface="Georgia" panose="02040502050405020303" pitchFamily="18" charset="0"/>
                <a:ea typeface="Times New Roman" panose="02020603050405020304" pitchFamily="18" charset="0"/>
              </a:rPr>
              <a:t>The cumulative impact of reactions described above is the loss of permeability of formation during long-term post-hydraulic fracturing rock-fluid interactions. </a:t>
            </a:r>
            <a:endParaRPr lang="en-US" sz="20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1152245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A2965EA2-8183-7EE1-DFF5-EE78FEFE7519}"/>
              </a:ext>
            </a:extLst>
          </p:cNvPr>
          <p:cNvSpPr>
            <a:spLocks noGrp="1"/>
          </p:cNvSpPr>
          <p:nvPr>
            <p:ph type="title"/>
          </p:nvPr>
        </p:nvSpPr>
        <p:spPr>
          <a:xfrm>
            <a:off x="3610013" y="10114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CONCLUSIONS </a:t>
            </a:r>
          </a:p>
        </p:txBody>
      </p:sp>
      <p:sp>
        <p:nvSpPr>
          <p:cNvPr id="3" name="TextBox 2">
            <a:extLst>
              <a:ext uri="{FF2B5EF4-FFF2-40B4-BE49-F238E27FC236}">
                <a16:creationId xmlns:a16="http://schemas.microsoft.com/office/drawing/2014/main" id="{26EF052D-86AC-F18B-7200-DF022A66D19B}"/>
              </a:ext>
            </a:extLst>
          </p:cNvPr>
          <p:cNvSpPr txBox="1"/>
          <p:nvPr/>
        </p:nvSpPr>
        <p:spPr>
          <a:xfrm>
            <a:off x="484916" y="752713"/>
            <a:ext cx="11286699" cy="5016758"/>
          </a:xfrm>
          <a:prstGeom prst="rect">
            <a:avLst/>
          </a:prstGeom>
          <a:noFill/>
        </p:spPr>
        <p:txBody>
          <a:bodyPr wrap="square">
            <a:spAutoFit/>
          </a:bodyPr>
          <a:lstStyle/>
          <a:p>
            <a:pPr marL="0" marR="0" algn="just">
              <a:spcAft>
                <a:spcPts val="1200"/>
              </a:spcAft>
            </a:pPr>
            <a:r>
              <a:rPr lang="en-US" sz="2000" dirty="0">
                <a:effectLst/>
                <a:latin typeface="Georgia" panose="02040502050405020303" pitchFamily="18" charset="0"/>
                <a:ea typeface="Times New Roman" panose="02020603050405020304" pitchFamily="18" charset="0"/>
              </a:rPr>
              <a:t>The following conclusions are drawn from the integration of results and discussions above</a:t>
            </a:r>
            <a:r>
              <a:rPr lang="en-US" sz="2000" dirty="0">
                <a:latin typeface="Georgia" panose="02040502050405020303" pitchFamily="18" charset="0"/>
                <a:ea typeface="Times New Roman" panose="02020603050405020304" pitchFamily="18" charset="0"/>
              </a:rPr>
              <a:t>:</a:t>
            </a:r>
            <a:endParaRPr lang="en-US" sz="2400" dirty="0">
              <a:effectLst/>
              <a:latin typeface="Georgia" panose="02040502050405020303" pitchFamily="18" charset="0"/>
              <a:ea typeface="Times New Roman" panose="02020603050405020304" pitchFamily="18" charset="0"/>
            </a:endParaRPr>
          </a:p>
          <a:p>
            <a:pPr marL="342900" marR="0" lvl="0" indent="-342900" algn="just">
              <a:spcAft>
                <a:spcPts val="1200"/>
              </a:spcAft>
              <a:buFont typeface="Symbol" panose="05050102010706020507" pitchFamily="18" charset="2"/>
              <a:buChar char=""/>
            </a:pPr>
            <a:r>
              <a:rPr lang="en-US" sz="2000" dirty="0">
                <a:effectLst/>
                <a:latin typeface="Georgia" panose="02040502050405020303" pitchFamily="18" charset="0"/>
                <a:ea typeface="Times New Roman" panose="02020603050405020304" pitchFamily="18" charset="0"/>
              </a:rPr>
              <a:t>Breakdown of pyrite and other sulfides after exposure to produced fluid led to generation of acids which temporarily reduce the pH of fluids, thus catalyzing breakdown of other minerals </a:t>
            </a:r>
          </a:p>
          <a:p>
            <a:pPr marL="342900" marR="0" lvl="0" indent="-342900" algn="just">
              <a:spcAft>
                <a:spcPts val="1200"/>
              </a:spcAft>
              <a:buFont typeface="Symbol" panose="05050102010706020507" pitchFamily="18" charset="2"/>
              <a:buChar char=""/>
            </a:pPr>
            <a:endParaRPr lang="en-US" sz="1000" dirty="0">
              <a:effectLst/>
              <a:latin typeface="Georgia" panose="02040502050405020303" pitchFamily="18" charset="0"/>
              <a:ea typeface="Times New Roman" panose="02020603050405020304" pitchFamily="18" charset="0"/>
            </a:endParaRPr>
          </a:p>
          <a:p>
            <a:pPr marL="342900" indent="-342900" algn="just">
              <a:spcAft>
                <a:spcPts val="1200"/>
              </a:spcAft>
              <a:buFont typeface="Symbol" panose="05050102010706020507" pitchFamily="18" charset="2"/>
              <a:buChar char=""/>
            </a:pPr>
            <a:r>
              <a:rPr lang="en-US" sz="2000" dirty="0">
                <a:effectLst/>
                <a:latin typeface="Georgia" panose="02040502050405020303" pitchFamily="18" charset="0"/>
                <a:ea typeface="Times New Roman" panose="02020603050405020304" pitchFamily="18" charset="0"/>
              </a:rPr>
              <a:t>Oxidation is a major mechanism </a:t>
            </a:r>
            <a:r>
              <a:rPr lang="en-US" sz="2000" dirty="0">
                <a:latin typeface="Georgia" panose="02040502050405020303" pitchFamily="18" charset="0"/>
                <a:ea typeface="Times New Roman" panose="02020603050405020304" pitchFamily="18" charset="0"/>
              </a:rPr>
              <a:t>driving precipitation of Fe(III) oxyhydroxides in post-hydraulic fracturing</a:t>
            </a:r>
            <a:endParaRPr lang="en-US" sz="2000" dirty="0">
              <a:effectLst/>
              <a:latin typeface="Georgia" panose="02040502050405020303" pitchFamily="18" charset="0"/>
              <a:ea typeface="Times New Roman" panose="02020603050405020304" pitchFamily="18" charset="0"/>
            </a:endParaRPr>
          </a:p>
          <a:p>
            <a:pPr marL="342900" marR="0" lvl="0" indent="-342900" algn="just">
              <a:spcAft>
                <a:spcPts val="1200"/>
              </a:spcAft>
              <a:buFont typeface="Symbol" panose="05050102010706020507" pitchFamily="18" charset="2"/>
              <a:buChar char=""/>
            </a:pPr>
            <a:endParaRPr lang="en-US" sz="1000" dirty="0">
              <a:effectLst/>
              <a:latin typeface="Georgia" panose="02040502050405020303" pitchFamily="18" charset="0"/>
              <a:ea typeface="Times New Roman" panose="02020603050405020304" pitchFamily="18" charset="0"/>
            </a:endParaRPr>
          </a:p>
          <a:p>
            <a:pPr marL="342900" marR="0" lvl="0" indent="-342900" algn="just">
              <a:spcAft>
                <a:spcPts val="1200"/>
              </a:spcAft>
              <a:buFont typeface="Symbol" panose="05050102010706020507" pitchFamily="18" charset="2"/>
              <a:buChar char=""/>
            </a:pPr>
            <a:r>
              <a:rPr lang="en-US" sz="2000" dirty="0">
                <a:effectLst/>
                <a:latin typeface="Georgia" panose="02040502050405020303" pitchFamily="18" charset="0"/>
                <a:ea typeface="Times New Roman" panose="02020603050405020304" pitchFamily="18" charset="0"/>
              </a:rPr>
              <a:t>Clay minerals deflocculation, dispersal and fines migration likely in Caney Shale during hydraulic fracturing. This can cause the blocking of flow paths, thus reducing fracture permeability</a:t>
            </a:r>
          </a:p>
          <a:p>
            <a:pPr marL="342900" marR="0" lvl="0" indent="-342900" algn="just">
              <a:spcAft>
                <a:spcPts val="1200"/>
              </a:spcAft>
              <a:buFont typeface="Symbol" panose="05050102010706020507" pitchFamily="18" charset="2"/>
              <a:buChar char=""/>
            </a:pPr>
            <a:endParaRPr lang="en-US" sz="1000" dirty="0">
              <a:effectLst/>
              <a:latin typeface="Georgia" panose="02040502050405020303" pitchFamily="18" charset="0"/>
              <a:ea typeface="Times New Roman" panose="02020603050405020304" pitchFamily="18" charset="0"/>
            </a:endParaRPr>
          </a:p>
          <a:p>
            <a:pPr marL="342900" marR="0" lvl="0" indent="-342900" algn="just">
              <a:spcAft>
                <a:spcPts val="1200"/>
              </a:spcAft>
              <a:buFont typeface="Symbol" panose="05050102010706020507" pitchFamily="18" charset="2"/>
              <a:buChar char=""/>
            </a:pPr>
            <a:r>
              <a:rPr lang="en-US" sz="2000" dirty="0">
                <a:effectLst/>
                <a:latin typeface="Georgia" panose="02040502050405020303" pitchFamily="18" charset="0"/>
                <a:ea typeface="Times New Roman" panose="02020603050405020304" pitchFamily="18" charset="0"/>
              </a:rPr>
              <a:t>Increased </a:t>
            </a:r>
            <a:r>
              <a:rPr lang="en-US" sz="2000" dirty="0" err="1">
                <a:effectLst/>
                <a:latin typeface="Georgia" panose="02040502050405020303" pitchFamily="18" charset="0"/>
                <a:ea typeface="Times New Roman" panose="02020603050405020304" pitchFamily="18" charset="0"/>
              </a:rPr>
              <a:t>illite</a:t>
            </a:r>
            <a:r>
              <a:rPr lang="en-US" sz="2000" dirty="0">
                <a:effectLst/>
                <a:latin typeface="Georgia" panose="02040502050405020303" pitchFamily="18" charset="0"/>
                <a:ea typeface="Times New Roman" panose="02020603050405020304" pitchFamily="18" charset="0"/>
              </a:rPr>
              <a:t> composition induces ductility into an originally brittle rock which can lead to healing of fractures and thus loss of permeability. This is believed to be the cause of rapid permeability decline in most hydraulically fractured shale reservoirs.</a:t>
            </a:r>
            <a:endParaRPr lang="en-US" sz="10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861139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9437" y="216263"/>
            <a:ext cx="5036507" cy="536749"/>
          </a:xfrm>
        </p:spPr>
        <p:txBody>
          <a:bodyPr>
            <a:normAutofit/>
          </a:bodyPr>
          <a:lstStyle/>
          <a:p>
            <a:r>
              <a:rPr lang="en-US" sz="2400" b="1" dirty="0">
                <a:solidFill>
                  <a:srgbClr val="002060"/>
                </a:solidFill>
                <a:latin typeface="Georgia" panose="02040502050405020303" pitchFamily="18" charset="0"/>
                <a:cs typeface="Times New Roman" panose="02020603050405020304" pitchFamily="18" charset="0"/>
              </a:rPr>
              <a:t>ACKNOWLEDGEMENTS</a:t>
            </a:r>
          </a:p>
        </p:txBody>
      </p:sp>
      <p:sp>
        <p:nvSpPr>
          <p:cNvPr id="3" name="Content Placeholder 2"/>
          <p:cNvSpPr>
            <a:spLocks noGrp="1"/>
          </p:cNvSpPr>
          <p:nvPr>
            <p:ph idx="1"/>
          </p:nvPr>
        </p:nvSpPr>
        <p:spPr>
          <a:xfrm>
            <a:off x="838200" y="1438623"/>
            <a:ext cx="10515600" cy="4598174"/>
          </a:xfrm>
          <a:solidFill>
            <a:schemeClr val="bg1"/>
          </a:solidFill>
          <a:ln>
            <a:solidFill>
              <a:schemeClr val="bg1"/>
            </a:solidFill>
          </a:ln>
        </p:spPr>
        <p:txBody>
          <a:bodyPr>
            <a:normAutofit/>
          </a:bodyPr>
          <a:lstStyle/>
          <a:p>
            <a:pPr marL="0" indent="0" algn="ctr">
              <a:lnSpc>
                <a:spcPct val="100000"/>
              </a:lnSpc>
              <a:buNone/>
            </a:pPr>
            <a:r>
              <a:rPr lang="en-US" sz="2200" dirty="0">
                <a:latin typeface="Georgia" panose="02040502050405020303" pitchFamily="18" charset="0"/>
                <a:cs typeface="Times New Roman" panose="02020603050405020304" pitchFamily="18" charset="0"/>
              </a:rPr>
              <a:t>The authors acknowledge:</a:t>
            </a:r>
          </a:p>
          <a:p>
            <a:pPr marL="0" indent="0" algn="ctr">
              <a:lnSpc>
                <a:spcPct val="100000"/>
              </a:lnSpc>
              <a:buNone/>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DOE Award DE-FE0031776 from the Office of Fossil Energy’s, Oil and Natural Gas Program, U.S. Department of Energy</a:t>
            </a: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Lisa Whitworth and Brent Johnson of Oklahoma State University Microscopy Laboratory </a:t>
            </a:r>
            <a:r>
              <a:rPr lang="en-US" sz="2000" dirty="0">
                <a:latin typeface="Georgia" panose="02040502050405020303" pitchFamily="18" charset="0"/>
              </a:rPr>
              <a:t>for the support during data acquisition</a:t>
            </a:r>
            <a:endParaRPr lang="en-US" sz="2000" dirty="0">
              <a:latin typeface="Georgia" panose="02040502050405020303" pitchFamily="18" charset="0"/>
              <a:cs typeface="Times New Roman" panose="02020603050405020304" pitchFamily="18" charset="0"/>
            </a:endParaRP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Our industry partners for providing materials and Caney well production histories. </a:t>
            </a:r>
          </a:p>
          <a:p>
            <a:pPr marL="0" indent="0" algn="ctr">
              <a:lnSpc>
                <a:spcPct val="100000"/>
              </a:lnSpc>
              <a:buNone/>
            </a:pPr>
            <a:endParaRPr lang="en-US" sz="1000" dirty="0">
              <a:latin typeface="Georgia" panose="02040502050405020303" pitchFamily="18" charset="0"/>
            </a:endParaRPr>
          </a:p>
          <a:p>
            <a:pPr marL="0" indent="0" algn="ctr">
              <a:lnSpc>
                <a:spcPct val="200000"/>
              </a:lnSpc>
              <a:buNone/>
            </a:pPr>
            <a:endParaRPr lang="en-US" dirty="0"/>
          </a:p>
        </p:txBody>
      </p:sp>
      <p:sp>
        <p:nvSpPr>
          <p:cNvPr id="5" name="Slide Number Placeholder 4"/>
          <p:cNvSpPr>
            <a:spLocks noGrp="1"/>
          </p:cNvSpPr>
          <p:nvPr>
            <p:ph type="sldNum" sz="quarter" idx="12"/>
          </p:nvPr>
        </p:nvSpPr>
        <p:spPr/>
        <p:txBody>
          <a:bodyPr/>
          <a:lstStyle/>
          <a:p>
            <a:fld id="{3E6760D5-C8F1-4153-B235-003BFAD3B575}" type="slidenum">
              <a:rPr lang="en-US" smtClean="0"/>
              <a:t>18</a:t>
            </a:fld>
            <a:endParaRPr lang="en-US"/>
          </a:p>
        </p:txBody>
      </p:sp>
    </p:spTree>
    <p:extLst>
      <p:ext uri="{BB962C8B-B14F-4D97-AF65-F5344CB8AC3E}">
        <p14:creationId xmlns:p14="http://schemas.microsoft.com/office/powerpoint/2010/main" val="3209978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1608" y="219814"/>
            <a:ext cx="5036507" cy="536749"/>
          </a:xfrm>
        </p:spPr>
        <p:txBody>
          <a:bodyPr>
            <a:normAutofit/>
          </a:bodyPr>
          <a:lstStyle/>
          <a:p>
            <a:pPr algn="ctr"/>
            <a:r>
              <a:rPr lang="en-US" sz="2400" b="1" dirty="0">
                <a:solidFill>
                  <a:srgbClr val="002060"/>
                </a:solidFill>
                <a:latin typeface="Times New Roman" panose="02020603050405020304" pitchFamily="18" charset="0"/>
                <a:cs typeface="Times New Roman" panose="02020603050405020304" pitchFamily="18" charset="0"/>
              </a:rPr>
              <a:t>REFERENCES</a:t>
            </a:r>
          </a:p>
        </p:txBody>
      </p:sp>
      <p:sp>
        <p:nvSpPr>
          <p:cNvPr id="3" name="Content Placeholder 2"/>
          <p:cNvSpPr>
            <a:spLocks noGrp="1"/>
          </p:cNvSpPr>
          <p:nvPr>
            <p:ph idx="1"/>
          </p:nvPr>
        </p:nvSpPr>
        <p:spPr>
          <a:xfrm>
            <a:off x="838200" y="901874"/>
            <a:ext cx="10515600" cy="5674290"/>
          </a:xfrm>
        </p:spPr>
        <p:txBody>
          <a:bodyPr>
            <a:normAutofit fontScale="92500"/>
          </a:bodyPr>
          <a:lstStyle/>
          <a:p>
            <a:pPr algn="just">
              <a:lnSpc>
                <a:spcPct val="100000"/>
              </a:lnSpc>
            </a:pPr>
            <a:r>
              <a:rPr lang="en-US" sz="1600" dirty="0">
                <a:effectLst/>
                <a:latin typeface="Georgia" panose="02040502050405020303" pitchFamily="18" charset="0"/>
                <a:ea typeface="Times New Roman" panose="02020603050405020304" pitchFamily="18" charset="0"/>
              </a:rPr>
              <a:t>Awejori, G. A., Doughty, C., Xiong, F., </a:t>
            </a:r>
            <a:r>
              <a:rPr lang="en-US" sz="1600" dirty="0" err="1">
                <a:effectLst/>
                <a:latin typeface="Georgia" panose="02040502050405020303" pitchFamily="18" charset="0"/>
                <a:ea typeface="Times New Roman" panose="02020603050405020304" pitchFamily="18" charset="0"/>
              </a:rPr>
              <a:t>Paronish</a:t>
            </a:r>
            <a:r>
              <a:rPr lang="en-US" sz="1600" dirty="0">
                <a:effectLst/>
                <a:latin typeface="Georgia" panose="02040502050405020303" pitchFamily="18" charset="0"/>
                <a:ea typeface="Times New Roman" panose="02020603050405020304" pitchFamily="18" charset="0"/>
              </a:rPr>
              <a:t>, T., </a:t>
            </a:r>
            <a:r>
              <a:rPr lang="en-US" sz="1600" dirty="0" err="1">
                <a:effectLst/>
                <a:latin typeface="Georgia" panose="02040502050405020303" pitchFamily="18" charset="0"/>
                <a:ea typeface="Times New Roman" panose="02020603050405020304" pitchFamily="18" charset="0"/>
              </a:rPr>
              <a:t>Spycher</a:t>
            </a:r>
            <a:r>
              <a:rPr lang="en-US" sz="1600" dirty="0">
                <a:effectLst/>
                <a:latin typeface="Georgia" panose="02040502050405020303" pitchFamily="18" charset="0"/>
                <a:ea typeface="Times New Roman" panose="02020603050405020304" pitchFamily="18" charset="0"/>
              </a:rPr>
              <a:t>, N., Radonjic, M. (2022). Integrated Experimental and Modeling Study of Geochemical Reactions of Simple Fracturing Fluids with Caney Shale.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36</a:t>
            </a:r>
            <a:r>
              <a:rPr lang="en-US" sz="1600" dirty="0">
                <a:effectLst/>
                <a:latin typeface="Georgia" panose="02040502050405020303" pitchFamily="18" charset="0"/>
                <a:ea typeface="Times New Roman" panose="02020603050405020304" pitchFamily="18" charset="0"/>
              </a:rPr>
              <a:t>(17), 10064–10081.</a:t>
            </a:r>
          </a:p>
          <a:p>
            <a:pPr algn="just">
              <a:lnSpc>
                <a:spcPct val="100000"/>
              </a:lnSpc>
            </a:pPr>
            <a:r>
              <a:rPr lang="en-US" sz="1600" dirty="0">
                <a:effectLst/>
                <a:latin typeface="Georgia" panose="02040502050405020303" pitchFamily="18" charset="0"/>
                <a:ea typeface="Times New Roman" panose="02020603050405020304" pitchFamily="18" charset="0"/>
              </a:rPr>
              <a:t>Bratcher, J. C., </a:t>
            </a:r>
            <a:r>
              <a:rPr lang="en-US" sz="1600" dirty="0" err="1">
                <a:effectLst/>
                <a:latin typeface="Georgia" panose="02040502050405020303" pitchFamily="18" charset="0"/>
                <a:ea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rPr>
              <a:t>Herz-Thyhsen</a:t>
            </a:r>
            <a:r>
              <a:rPr lang="en-US" sz="1600" dirty="0">
                <a:effectLst/>
                <a:latin typeface="Georgia" panose="02040502050405020303" pitchFamily="18" charset="0"/>
                <a:ea typeface="Times New Roman" panose="02020603050405020304" pitchFamily="18" charset="0"/>
              </a:rPr>
              <a:t>, R. J., Dewey, J. C. (2021). Ionic Strength and PH Effects on Water–Rock Interaction in an Unconventional Siliceous Reservoir: On the Use of Formation Water in Hydraulic Fracturing.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35</a:t>
            </a:r>
            <a:r>
              <a:rPr lang="en-US" sz="1600" dirty="0">
                <a:effectLst/>
                <a:latin typeface="Georgia" panose="02040502050405020303" pitchFamily="18" charset="0"/>
                <a:ea typeface="Times New Roman" panose="02020603050405020304" pitchFamily="18" charset="0"/>
              </a:rPr>
              <a:t>(22), 18414–18429.</a:t>
            </a:r>
          </a:p>
          <a:p>
            <a:pPr algn="just">
              <a:lnSpc>
                <a:spcPct val="100000"/>
              </a:lnSpc>
            </a:pPr>
            <a:r>
              <a:rPr lang="en-US" sz="1600" dirty="0">
                <a:effectLst/>
                <a:latin typeface="Georgia" panose="02040502050405020303" pitchFamily="18" charset="0"/>
                <a:ea typeface="Times New Roman" panose="02020603050405020304" pitchFamily="18" charset="0"/>
              </a:rPr>
              <a:t>Chakraborty, N., </a:t>
            </a:r>
            <a:r>
              <a:rPr lang="en-US" sz="1600" dirty="0" err="1">
                <a:effectLst/>
                <a:latin typeface="Georgia" panose="02040502050405020303" pitchFamily="18" charset="0"/>
                <a:ea typeface="Times New Roman" panose="02020603050405020304" pitchFamily="18" charset="0"/>
              </a:rPr>
              <a:t>Karpyn</a:t>
            </a:r>
            <a:r>
              <a:rPr lang="en-US" sz="1600" dirty="0">
                <a:effectLst/>
                <a:latin typeface="Georgia" panose="02040502050405020303" pitchFamily="18" charset="0"/>
                <a:ea typeface="Times New Roman" panose="02020603050405020304" pitchFamily="18" charset="0"/>
              </a:rPr>
              <a:t>, Z. T., Liu, S., Yoon, H. (2017). Permeability evolution of shale during spontaneous imbibition. </a:t>
            </a:r>
            <a:r>
              <a:rPr lang="en-US" sz="1600" i="1" dirty="0">
                <a:effectLst/>
                <a:latin typeface="Georgia" panose="02040502050405020303" pitchFamily="18" charset="0"/>
                <a:ea typeface="Times New Roman" panose="02020603050405020304" pitchFamily="18" charset="0"/>
              </a:rPr>
              <a:t>Journal of Natural Gas Science and Engineering</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38</a:t>
            </a:r>
            <a:r>
              <a:rPr lang="en-US" sz="1600" dirty="0">
                <a:effectLst/>
                <a:latin typeface="Georgia" panose="02040502050405020303" pitchFamily="18" charset="0"/>
                <a:ea typeface="Times New Roman" panose="02020603050405020304" pitchFamily="18" charset="0"/>
              </a:rPr>
              <a:t>, 590–596.</a:t>
            </a:r>
          </a:p>
          <a:p>
            <a:pPr algn="just">
              <a:lnSpc>
                <a:spcPct val="100000"/>
              </a:lnSpc>
            </a:pP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Farrokhrouz</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Taheri, A., Iglauer, S., &amp; Keshavarz, A. (2022). The influence of acidizing on propped fractures for productivity enhancement: Eagle Ford laboratory study.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Fuel</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329</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dirty="0">
                <a:effectLst/>
                <a:latin typeface="Georgia" panose="02040502050405020303" pitchFamily="18" charset="0"/>
                <a:ea typeface="Times New Roman" panose="02020603050405020304" pitchFamily="18" charset="0"/>
                <a:cs typeface="Times New Roman" panose="02020603050405020304" pitchFamily="18" charset="0"/>
                <a:hlinkClick r:id="rId2"/>
              </a:rPr>
              <a:t>https://doi.org/10.1016/j.fuel.2022.125363</a:t>
            </a:r>
            <a:endParaRPr lang="en-US" sz="1600" dirty="0">
              <a:effectLst/>
              <a:latin typeface="Georgia" panose="02040502050405020303" pitchFamily="18" charset="0"/>
              <a:ea typeface="Times New Roman" panose="02020603050405020304" pitchFamily="18"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Jew, A.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Druhan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Ihme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Kovscek</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Battiato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I.,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Brown Jr, G. E. (2022). Chemical and Reactive Transport Processes Associated with Hydraulic Fracturing of Unconventional Oil/Gas Shales.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Chemical Reviews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122</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(9), 9198–9263.</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Li, Q., Jew, A. D., Kohli, A., Maher, K., Brown Jr, G.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(2019). Thicknesses of chemically altered zones in shale matrices resulting from interactions with hydraulic fracturing fluid.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33</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(8), 6878–6889.</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Mukhina,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Khakimova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Garipova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Dvoretskaya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Zvada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Kalacheva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Prochukhan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K.,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Kasyanenko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(2021). Enhanced oil recovery method selection for shale oil based on numerical simulations.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ACS Omega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6</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(37), 23731–23741.</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Swami, V., Clarkson, C.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Settari</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T. (2012). Non-Darcy flow in shale nanopores: do we have a final answer?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SPE Canadian Unconventional Resources Conference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endParaRPr lang="en-US" sz="1600" dirty="0">
              <a:latin typeface="Georgia" panose="02040502050405020303"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t>19</a:t>
            </a:fld>
            <a:endParaRPr lang="en-US"/>
          </a:p>
        </p:txBody>
      </p:sp>
    </p:spTree>
    <p:extLst>
      <p:ext uri="{BB962C8B-B14F-4D97-AF65-F5344CB8AC3E}">
        <p14:creationId xmlns:p14="http://schemas.microsoft.com/office/powerpoint/2010/main" val="3256907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4093" y="275144"/>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PRESENTATION OUTLINE</a:t>
            </a:r>
          </a:p>
        </p:txBody>
      </p:sp>
      <p:sp>
        <p:nvSpPr>
          <p:cNvPr id="3" name="Content Placeholder 2"/>
          <p:cNvSpPr>
            <a:spLocks noGrp="1"/>
          </p:cNvSpPr>
          <p:nvPr>
            <p:ph idx="1"/>
          </p:nvPr>
        </p:nvSpPr>
        <p:spPr>
          <a:xfrm>
            <a:off x="1018247" y="1003720"/>
            <a:ext cx="6226479" cy="5386192"/>
          </a:xfrm>
        </p:spPr>
        <p:txBody>
          <a:bodyPr>
            <a:noAutofit/>
          </a:bodyPr>
          <a:lstStyle/>
          <a:p>
            <a:pPr>
              <a:lnSpc>
                <a:spcPct val="10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 Introduction</a:t>
            </a:r>
          </a:p>
          <a:p>
            <a:pPr>
              <a:lnSpc>
                <a:spcPct val="25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 Objectives</a:t>
            </a:r>
          </a:p>
          <a:p>
            <a:pPr>
              <a:lnSpc>
                <a:spcPct val="25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 Materials </a:t>
            </a:r>
          </a:p>
          <a:p>
            <a:pPr>
              <a:lnSpc>
                <a:spcPct val="25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Methodology</a:t>
            </a:r>
          </a:p>
          <a:p>
            <a:pPr>
              <a:lnSpc>
                <a:spcPct val="25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 Results and Discussions</a:t>
            </a:r>
          </a:p>
          <a:p>
            <a:pPr>
              <a:lnSpc>
                <a:spcPct val="250000"/>
              </a:lnSpc>
              <a:buFont typeface="Wingdings" panose="05000000000000000000" pitchFamily="2" charset="2"/>
              <a:buChar char="q"/>
            </a:pPr>
            <a:r>
              <a:rPr lang="en-US" sz="2000" dirty="0">
                <a:latin typeface="Georgia" panose="02040502050405020303" pitchFamily="18" charset="0"/>
                <a:cs typeface="Times New Roman" panose="02020603050405020304" pitchFamily="18" charset="0"/>
              </a:rPr>
              <a:t> Conclusions </a:t>
            </a:r>
          </a:p>
        </p:txBody>
      </p:sp>
      <p:sp>
        <p:nvSpPr>
          <p:cNvPr id="7" name="Text Box 28"/>
          <p:cNvSpPr txBox="1"/>
          <p:nvPr/>
        </p:nvSpPr>
        <p:spPr>
          <a:xfrm>
            <a:off x="5127321" y="5582884"/>
            <a:ext cx="6058942" cy="559446"/>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1000"/>
              </a:spcAft>
            </a:pPr>
            <a:r>
              <a:rPr lang="en-US" sz="1600" i="1" dirty="0">
                <a:solidFill>
                  <a:schemeClr val="accent2">
                    <a:lumMod val="75000"/>
                  </a:schemeClr>
                </a:solidFill>
                <a:latin typeface="Georgia" panose="02040502050405020303" pitchFamily="18" charset="0"/>
                <a:ea typeface="Times New Roman" panose="02020603050405020304" pitchFamily="18" charset="0"/>
              </a:rPr>
              <a:t>Fig. 1: </a:t>
            </a:r>
            <a:r>
              <a:rPr lang="en-US" sz="1600" i="1" dirty="0">
                <a:solidFill>
                  <a:schemeClr val="accent2">
                    <a:lumMod val="75000"/>
                  </a:schemeClr>
                </a:solidFill>
                <a:latin typeface="Georgia" panose="02040502050405020303" pitchFamily="18" charset="0"/>
              </a:rPr>
              <a:t>SEM micrograph of reacted powder sample showing rock grains and clay sized particles. </a:t>
            </a:r>
          </a:p>
          <a:p>
            <a:pPr algn="just">
              <a:spcAft>
                <a:spcPts val="1000"/>
              </a:spcAft>
            </a:pPr>
            <a:endParaRPr lang="en-US" sz="1600" i="1" dirty="0">
              <a:solidFill>
                <a:schemeClr val="accent2">
                  <a:lumMod val="75000"/>
                </a:schemeClr>
              </a:solidFill>
              <a:latin typeface="Georgia" panose="02040502050405020303" pitchFamily="18" charset="0"/>
              <a:ea typeface="Times New Roman" panose="02020603050405020304" pitchFamily="18" charset="0"/>
            </a:endParaRPr>
          </a:p>
          <a:p>
            <a:pPr>
              <a:spcAft>
                <a:spcPts val="1000"/>
              </a:spcAft>
            </a:pPr>
            <a:r>
              <a:rPr lang="en-US" sz="1600" i="1" dirty="0">
                <a:solidFill>
                  <a:srgbClr val="222222"/>
                </a:solidFill>
                <a:latin typeface="Georgia" panose="02040502050405020303" pitchFamily="18" charset="0"/>
                <a:ea typeface="Times New Roman" panose="02020603050405020304" pitchFamily="18" charset="0"/>
              </a:rPr>
              <a:t> </a:t>
            </a:r>
            <a:endParaRPr lang="en-US" sz="1050" i="1" dirty="0">
              <a:solidFill>
                <a:srgbClr val="44546A"/>
              </a:solidFill>
              <a:latin typeface="Georgia" panose="02040502050405020303" pitchFamily="18" charset="0"/>
              <a:ea typeface="Times New Roman" panose="02020603050405020304" pitchFamily="18" charset="0"/>
            </a:endParaRPr>
          </a:p>
        </p:txBody>
      </p:sp>
      <p:sp>
        <p:nvSpPr>
          <p:cNvPr id="8" name="Slide Number Placeholder 7"/>
          <p:cNvSpPr>
            <a:spLocks noGrp="1"/>
          </p:cNvSpPr>
          <p:nvPr>
            <p:ph type="sldNum" sz="quarter" idx="12"/>
          </p:nvPr>
        </p:nvSpPr>
        <p:spPr>
          <a:xfrm>
            <a:off x="10634596" y="6356350"/>
            <a:ext cx="719203" cy="365125"/>
          </a:xfrm>
        </p:spPr>
        <p:txBody>
          <a:bodyPr/>
          <a:lstStyle/>
          <a:p>
            <a:fld id="{3E6760D5-C8F1-4153-B235-003BFAD3B575}" type="slidenum">
              <a:rPr lang="en-US" smtClean="0">
                <a:solidFill>
                  <a:prstClr val="black">
                    <a:tint val="75000"/>
                  </a:prstClr>
                </a:solidFill>
              </a:rPr>
              <a:pPr/>
              <a:t>2</a:t>
            </a:fld>
            <a:endParaRPr lang="en-US" dirty="0">
              <a:solidFill>
                <a:prstClr val="black">
                  <a:tint val="75000"/>
                </a:prstClr>
              </a:solidFill>
            </a:endParaRPr>
          </a:p>
        </p:txBody>
      </p:sp>
      <p:grpSp>
        <p:nvGrpSpPr>
          <p:cNvPr id="10" name="Group 9">
            <a:extLst>
              <a:ext uri="{FF2B5EF4-FFF2-40B4-BE49-F238E27FC236}">
                <a16:creationId xmlns:a16="http://schemas.microsoft.com/office/drawing/2014/main" id="{BDC80DE0-C607-CB0A-DACE-7BB770E7E201}"/>
              </a:ext>
            </a:extLst>
          </p:cNvPr>
          <p:cNvGrpSpPr/>
          <p:nvPr/>
        </p:nvGrpSpPr>
        <p:grpSpPr>
          <a:xfrm>
            <a:off x="5127321" y="1003720"/>
            <a:ext cx="6226478" cy="4387337"/>
            <a:chOff x="0" y="0"/>
            <a:chExt cx="5943600" cy="4233545"/>
          </a:xfrm>
        </p:grpSpPr>
        <p:pic>
          <p:nvPicPr>
            <p:cNvPr id="13" name="Picture 12" descr="A close-up of a rocky ground&#10;&#10;Description automatically generated">
              <a:extLst>
                <a:ext uri="{FF2B5EF4-FFF2-40B4-BE49-F238E27FC236}">
                  <a16:creationId xmlns:a16="http://schemas.microsoft.com/office/drawing/2014/main" id="{D44A9A5B-1C3F-1FE1-C70D-1600F04AC8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943600" cy="4233545"/>
            </a:xfrm>
            <a:prstGeom prst="rect">
              <a:avLst/>
            </a:prstGeom>
            <a:noFill/>
            <a:ln>
              <a:noFill/>
            </a:ln>
          </p:spPr>
        </p:pic>
        <p:sp>
          <p:nvSpPr>
            <p:cNvPr id="14" name="Text Box 140">
              <a:extLst>
                <a:ext uri="{FF2B5EF4-FFF2-40B4-BE49-F238E27FC236}">
                  <a16:creationId xmlns:a16="http://schemas.microsoft.com/office/drawing/2014/main" id="{68E44D9B-D58C-6E79-1CD7-BBAD763B50B4}"/>
                </a:ext>
              </a:extLst>
            </p:cNvPr>
            <p:cNvSpPr txBox="1"/>
            <p:nvPr/>
          </p:nvSpPr>
          <p:spPr>
            <a:xfrm>
              <a:off x="1857375" y="981075"/>
              <a:ext cx="647700"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200" b="1" kern="1200">
                  <a:solidFill>
                    <a:srgbClr val="FFFF00"/>
                  </a:solidFill>
                  <a:effectLst/>
                  <a:latin typeface="Georgia" panose="02040502050405020303" pitchFamily="18" charset="0"/>
                  <a:ea typeface="Times New Roman" panose="02020603050405020304" pitchFamily="18" charset="0"/>
                  <a:cs typeface="Times New Roman" panose="02020603050405020304" pitchFamily="18" charset="0"/>
                </a:rPr>
                <a:t>Clay</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 Box 140">
              <a:extLst>
                <a:ext uri="{FF2B5EF4-FFF2-40B4-BE49-F238E27FC236}">
                  <a16:creationId xmlns:a16="http://schemas.microsoft.com/office/drawing/2014/main" id="{6E2B6B65-6783-9717-1FBC-EC6364658C1B}"/>
                </a:ext>
              </a:extLst>
            </p:cNvPr>
            <p:cNvSpPr txBox="1"/>
            <p:nvPr/>
          </p:nvSpPr>
          <p:spPr>
            <a:xfrm>
              <a:off x="3762375" y="1495425"/>
              <a:ext cx="10382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200" b="1" kern="1200">
                  <a:solidFill>
                    <a:srgbClr val="FFFF00"/>
                  </a:solidFill>
                  <a:effectLst/>
                  <a:latin typeface="Georgia" panose="02040502050405020303" pitchFamily="18" charset="0"/>
                  <a:ea typeface="Times New Roman" panose="02020603050405020304" pitchFamily="18" charset="0"/>
                  <a:cs typeface="Times New Roman" panose="02020603050405020304" pitchFamily="18" charset="0"/>
                </a:rPr>
                <a:t>Quartz</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 Box 140">
              <a:extLst>
                <a:ext uri="{FF2B5EF4-FFF2-40B4-BE49-F238E27FC236}">
                  <a16:creationId xmlns:a16="http://schemas.microsoft.com/office/drawing/2014/main" id="{D79001B9-8558-4C33-33D1-AEF27489C798}"/>
                </a:ext>
              </a:extLst>
            </p:cNvPr>
            <p:cNvSpPr txBox="1"/>
            <p:nvPr/>
          </p:nvSpPr>
          <p:spPr>
            <a:xfrm>
              <a:off x="2724150" y="2514600"/>
              <a:ext cx="10382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200" b="1" kern="1200">
                  <a:solidFill>
                    <a:srgbClr val="FFFF00"/>
                  </a:solidFill>
                  <a:effectLst/>
                  <a:latin typeface="Georgia" panose="02040502050405020303" pitchFamily="18" charset="0"/>
                  <a:ea typeface="Times New Roman" panose="02020603050405020304" pitchFamily="18" charset="0"/>
                  <a:cs typeface="Times New Roman" panose="02020603050405020304" pitchFamily="18" charset="0"/>
                </a:rPr>
                <a:t>Carbonate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281016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9051" y="2087033"/>
            <a:ext cx="8366078" cy="536749"/>
          </a:xfrm>
        </p:spPr>
        <p:txBody>
          <a:bodyPr>
            <a:noAutofit/>
          </a:bodyPr>
          <a:lstStyle/>
          <a:p>
            <a:pPr algn="ctr"/>
            <a:r>
              <a:rPr lang="en-US" sz="7200" b="1" dirty="0">
                <a:solidFill>
                  <a:srgbClr val="002060"/>
                </a:solidFill>
                <a:latin typeface="Times New Roman" panose="02020603050405020304" pitchFamily="18" charset="0"/>
                <a:cs typeface="Times New Roman" panose="02020603050405020304" pitchFamily="18" charset="0"/>
              </a:rPr>
              <a:t>THANK YOU</a:t>
            </a:r>
          </a:p>
        </p:txBody>
      </p:sp>
      <p:sp>
        <p:nvSpPr>
          <p:cNvPr id="5" name="Slide Number Placeholder 4"/>
          <p:cNvSpPr>
            <a:spLocks noGrp="1"/>
          </p:cNvSpPr>
          <p:nvPr>
            <p:ph type="sldNum" sz="quarter" idx="12"/>
          </p:nvPr>
        </p:nvSpPr>
        <p:spPr/>
        <p:txBody>
          <a:bodyPr/>
          <a:lstStyle/>
          <a:p>
            <a:fld id="{3E6760D5-C8F1-4153-B235-003BFAD3B575}" type="slidenum">
              <a:rPr lang="en-US" smtClean="0"/>
              <a:t>20</a:t>
            </a:fld>
            <a:endParaRPr lang="en-US"/>
          </a:p>
        </p:txBody>
      </p:sp>
      <p:sp>
        <p:nvSpPr>
          <p:cNvPr id="3" name="TextBox 2">
            <a:extLst>
              <a:ext uri="{FF2B5EF4-FFF2-40B4-BE49-F238E27FC236}">
                <a16:creationId xmlns:a16="http://schemas.microsoft.com/office/drawing/2014/main" id="{9BA8654C-D546-35CC-0775-041E390FC723}"/>
              </a:ext>
            </a:extLst>
          </p:cNvPr>
          <p:cNvSpPr txBox="1"/>
          <p:nvPr/>
        </p:nvSpPr>
        <p:spPr>
          <a:xfrm>
            <a:off x="1937982" y="3492415"/>
            <a:ext cx="8816454" cy="1703864"/>
          </a:xfrm>
          <a:prstGeom prst="rect">
            <a:avLst/>
          </a:prstGeom>
          <a:noFill/>
        </p:spPr>
        <p:txBody>
          <a:bodyPr wrap="square" rtlCol="0">
            <a:spAutoFit/>
          </a:bodyPr>
          <a:lstStyle/>
          <a:p>
            <a:pPr algn="ctr">
              <a:lnSpc>
                <a:spcPct val="150000"/>
              </a:lnSpc>
            </a:pPr>
            <a:r>
              <a:rPr lang="en-US" dirty="0">
                <a:latin typeface="Georgia" panose="02040502050405020303" pitchFamily="18" charset="0"/>
              </a:rPr>
              <a:t>For further enquiries, suggestions and questions, please reach out to us on:</a:t>
            </a:r>
          </a:p>
          <a:p>
            <a:pPr algn="ctr">
              <a:lnSpc>
                <a:spcPct val="150000"/>
              </a:lnSpc>
            </a:pPr>
            <a:r>
              <a:rPr lang="en-US" dirty="0">
                <a:latin typeface="Georgia" panose="02040502050405020303" pitchFamily="18" charset="0"/>
                <a:hlinkClick r:id="rId2"/>
              </a:rPr>
              <a:t>gabriel.awejori@okstate.edu</a:t>
            </a:r>
            <a:endParaRPr lang="en-US" dirty="0">
              <a:latin typeface="Georgia" panose="02040502050405020303" pitchFamily="18" charset="0"/>
            </a:endParaRPr>
          </a:p>
          <a:p>
            <a:pPr algn="ctr">
              <a:lnSpc>
                <a:spcPct val="150000"/>
              </a:lnSpc>
            </a:pPr>
            <a:r>
              <a:rPr lang="en-US" dirty="0">
                <a:latin typeface="Georgia" panose="02040502050405020303" pitchFamily="18" charset="0"/>
                <a:hlinkClick r:id="rId3"/>
              </a:rPr>
              <a:t>mileva.radonjic@okstate.edu</a:t>
            </a:r>
            <a:endParaRPr lang="en-US" dirty="0">
              <a:latin typeface="Georgia" panose="02040502050405020303" pitchFamily="18" charset="0"/>
            </a:endParaRPr>
          </a:p>
          <a:p>
            <a:pPr algn="ctr">
              <a:lnSpc>
                <a:spcPct val="150000"/>
              </a:lnSpc>
            </a:pPr>
            <a:endParaRPr lang="en-US" dirty="0">
              <a:latin typeface="Georgia" panose="02040502050405020303" pitchFamily="18" charset="0"/>
            </a:endParaRPr>
          </a:p>
        </p:txBody>
      </p:sp>
    </p:spTree>
    <p:extLst>
      <p:ext uri="{BB962C8B-B14F-4D97-AF65-F5344CB8AC3E}">
        <p14:creationId xmlns:p14="http://schemas.microsoft.com/office/powerpoint/2010/main" val="1185184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72953760-12C6-7FC0-0085-2CD903562ED9}"/>
              </a:ext>
            </a:extLst>
          </p:cNvPr>
          <p:cNvSpPr>
            <a:spLocks noGrp="1"/>
          </p:cNvSpPr>
          <p:nvPr>
            <p:ph type="title"/>
          </p:nvPr>
        </p:nvSpPr>
        <p:spPr>
          <a:xfrm>
            <a:off x="3606973" y="227275"/>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INTRODUCTION </a:t>
            </a:r>
          </a:p>
        </p:txBody>
      </p:sp>
      <p:sp>
        <p:nvSpPr>
          <p:cNvPr id="3" name="TextBox 2">
            <a:extLst>
              <a:ext uri="{FF2B5EF4-FFF2-40B4-BE49-F238E27FC236}">
                <a16:creationId xmlns:a16="http://schemas.microsoft.com/office/drawing/2014/main" id="{21F9EBC6-F67F-1F7A-8F2C-8C830A281F7C}"/>
              </a:ext>
            </a:extLst>
          </p:cNvPr>
          <p:cNvSpPr txBox="1"/>
          <p:nvPr/>
        </p:nvSpPr>
        <p:spPr>
          <a:xfrm>
            <a:off x="257578" y="863382"/>
            <a:ext cx="11761940" cy="70788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is located in the Ardmore Basin of South-Central Oklahoma Oil Province (SCOOP) </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F3E121E-A55B-6C0C-FDE7-59AEF7865D2F}"/>
              </a:ext>
            </a:extLst>
          </p:cNvPr>
          <p:cNvSpPr txBox="1"/>
          <p:nvPr/>
        </p:nvSpPr>
        <p:spPr>
          <a:xfrm>
            <a:off x="257578" y="1344914"/>
            <a:ext cx="4210054" cy="5016758"/>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It overlies the better-known  Woodford Shale which has been the main target of drilling in the area over the years</a:t>
            </a:r>
            <a:endParaRPr lang="en-US" sz="2000" dirty="0">
              <a:solidFill>
                <a:srgbClr val="FF0000"/>
              </a:solidFill>
              <a:latin typeface="Georgia" panose="02040502050405020303" pitchFamily="18" charset="0"/>
              <a:cs typeface="Times New Roman" panose="02020603050405020304" pitchFamily="18" charset="0"/>
            </a:endParaRPr>
          </a:p>
          <a:p>
            <a:pPr algn="just"/>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though replete with hydrocarbons, is characterized by high clay content, complex mineralogy, and ultra-low permeability</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makes hydraulic fracturing the most viable option in producing from this shale</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endParaRPr lang="en-US" sz="2000" dirty="0">
              <a:solidFill>
                <a:prstClr val="black"/>
              </a:solidFill>
            </a:endParaRPr>
          </a:p>
        </p:txBody>
      </p:sp>
      <p:sp>
        <p:nvSpPr>
          <p:cNvPr id="6" name="TextBox 5">
            <a:extLst>
              <a:ext uri="{FF2B5EF4-FFF2-40B4-BE49-F238E27FC236}">
                <a16:creationId xmlns:a16="http://schemas.microsoft.com/office/drawing/2014/main" id="{D94154FE-78D0-9020-0FC5-11A99BED855A}"/>
              </a:ext>
            </a:extLst>
          </p:cNvPr>
          <p:cNvSpPr txBox="1"/>
          <p:nvPr/>
        </p:nvSpPr>
        <p:spPr>
          <a:xfrm>
            <a:off x="244256" y="5842337"/>
            <a:ext cx="1176194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study characterizes the long-term geochemical responses of the Caney Shale after hydraulic fracturing</a:t>
            </a:r>
            <a:endParaRPr lang="en-US" sz="2000" dirty="0">
              <a:solidFill>
                <a:prstClr val="black"/>
              </a:solidFill>
              <a:latin typeface="Georgia" panose="02040502050405020303" pitchFamily="18" charset="0"/>
            </a:endParaRPr>
          </a:p>
          <a:p>
            <a:endParaRPr lang="en-US" sz="2000" dirty="0">
              <a:solidFill>
                <a:prstClr val="black"/>
              </a:solidFill>
            </a:endParaRPr>
          </a:p>
        </p:txBody>
      </p:sp>
      <p:sp>
        <p:nvSpPr>
          <p:cNvPr id="7" name="TextBox 6">
            <a:extLst>
              <a:ext uri="{FF2B5EF4-FFF2-40B4-BE49-F238E27FC236}">
                <a16:creationId xmlns:a16="http://schemas.microsoft.com/office/drawing/2014/main" id="{7B48E813-FFF3-8B23-4F6F-F4CB676451A9}"/>
              </a:ext>
            </a:extLst>
          </p:cNvPr>
          <p:cNvSpPr txBox="1"/>
          <p:nvPr/>
        </p:nvSpPr>
        <p:spPr>
          <a:xfrm>
            <a:off x="4740339" y="5147536"/>
            <a:ext cx="6982558" cy="584775"/>
          </a:xfrm>
          <a:prstGeom prst="rect">
            <a:avLst/>
          </a:prstGeom>
          <a:noFill/>
        </p:spPr>
        <p:txBody>
          <a:bodyPr wrap="square" rtlCol="0">
            <a:spAutoFit/>
          </a:bodyPr>
          <a:lstStyle/>
          <a:p>
            <a:pPr algn="just">
              <a:spcAft>
                <a:spcPts val="1000"/>
              </a:spcAft>
            </a:pPr>
            <a:r>
              <a:rPr lang="en-US" sz="1600" i="1" dirty="0">
                <a:solidFill>
                  <a:schemeClr val="accent2">
                    <a:lumMod val="75000"/>
                  </a:schemeClr>
                </a:solidFill>
                <a:latin typeface="Georgia" panose="02040502050405020303" pitchFamily="18" charset="0"/>
                <a:ea typeface="Times New Roman" panose="02020603050405020304" pitchFamily="18" charset="0"/>
              </a:rPr>
              <a:t>Fig. 2: Geological map of Oklahoma, showing SCOOP area </a:t>
            </a:r>
            <a:r>
              <a:rPr lang="en-US" sz="1600" i="1" dirty="0">
                <a:solidFill>
                  <a:srgbClr val="FF0000"/>
                </a:solidFill>
                <a:latin typeface="Georgia" panose="02040502050405020303" pitchFamily="18" charset="0"/>
                <a:ea typeface="Times New Roman" panose="02020603050405020304" pitchFamily="18" charset="0"/>
              </a:rPr>
              <a:t>(red ellipsoid) </a:t>
            </a:r>
            <a:r>
              <a:rPr lang="en-US" sz="1600" i="1" dirty="0">
                <a:solidFill>
                  <a:schemeClr val="accent2">
                    <a:lumMod val="75000"/>
                  </a:schemeClr>
                </a:solidFill>
                <a:latin typeface="Georgia" panose="02040502050405020303" pitchFamily="18" charset="0"/>
                <a:ea typeface="Times New Roman" panose="02020603050405020304" pitchFamily="18" charset="0"/>
              </a:rPr>
              <a:t>and well locations </a:t>
            </a:r>
            <a:r>
              <a:rPr lang="en-US" sz="1600" i="1" dirty="0">
                <a:solidFill>
                  <a:srgbClr val="FF0000"/>
                </a:solidFill>
                <a:latin typeface="Georgia" panose="02040502050405020303" pitchFamily="18" charset="0"/>
                <a:ea typeface="Times New Roman" panose="02020603050405020304" pitchFamily="18" charset="0"/>
              </a:rPr>
              <a:t>(red star) </a:t>
            </a:r>
            <a:r>
              <a:rPr lang="en-US" sz="1600" i="1" dirty="0">
                <a:latin typeface="Georgia" panose="02040502050405020303" pitchFamily="18" charset="0"/>
              </a:rPr>
              <a:t>(after Johnson, 2008)</a:t>
            </a:r>
          </a:p>
        </p:txBody>
      </p:sp>
      <p:grpSp>
        <p:nvGrpSpPr>
          <p:cNvPr id="13" name="Group 12">
            <a:extLst>
              <a:ext uri="{FF2B5EF4-FFF2-40B4-BE49-F238E27FC236}">
                <a16:creationId xmlns:a16="http://schemas.microsoft.com/office/drawing/2014/main" id="{7B42358E-E2FE-F18F-C784-7FE0C62E4D04}"/>
              </a:ext>
            </a:extLst>
          </p:cNvPr>
          <p:cNvGrpSpPr/>
          <p:nvPr/>
        </p:nvGrpSpPr>
        <p:grpSpPr>
          <a:xfrm>
            <a:off x="4644805" y="1267712"/>
            <a:ext cx="6982558" cy="3879824"/>
            <a:chOff x="0" y="0"/>
            <a:chExt cx="5943600" cy="3013075"/>
          </a:xfrm>
        </p:grpSpPr>
        <p:pic>
          <p:nvPicPr>
            <p:cNvPr id="14" name="Picture 13" descr="A map of the state of oklahoma&#10;&#10;Description automatically generated">
              <a:extLst>
                <a:ext uri="{FF2B5EF4-FFF2-40B4-BE49-F238E27FC236}">
                  <a16:creationId xmlns:a16="http://schemas.microsoft.com/office/drawing/2014/main" id="{2858A307-7248-B4D4-9C97-E046338DC5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943600" cy="3013075"/>
            </a:xfrm>
            <a:prstGeom prst="rect">
              <a:avLst/>
            </a:prstGeom>
          </p:spPr>
        </p:pic>
        <p:sp>
          <p:nvSpPr>
            <p:cNvPr id="15" name="Oval 14">
              <a:extLst>
                <a:ext uri="{FF2B5EF4-FFF2-40B4-BE49-F238E27FC236}">
                  <a16:creationId xmlns:a16="http://schemas.microsoft.com/office/drawing/2014/main" id="{5EF51D53-7B0E-E34B-9171-574E8A3DD804}"/>
                </a:ext>
              </a:extLst>
            </p:cNvPr>
            <p:cNvSpPr/>
            <p:nvPr/>
          </p:nvSpPr>
          <p:spPr>
            <a:xfrm rot="2419132">
              <a:off x="3095625" y="1962150"/>
              <a:ext cx="1389463" cy="62865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Star: 5 Points 15">
              <a:extLst>
                <a:ext uri="{FF2B5EF4-FFF2-40B4-BE49-F238E27FC236}">
                  <a16:creationId xmlns:a16="http://schemas.microsoft.com/office/drawing/2014/main" id="{15A0F728-F4B5-0070-7608-97472C76A072}"/>
                </a:ext>
              </a:extLst>
            </p:cNvPr>
            <p:cNvSpPr/>
            <p:nvPr/>
          </p:nvSpPr>
          <p:spPr>
            <a:xfrm>
              <a:off x="3709394" y="2205036"/>
              <a:ext cx="161925" cy="142875"/>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419277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939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61E1771B-F6E1-A005-05C8-75CA9BF0047E}"/>
              </a:ext>
            </a:extLst>
          </p:cNvPr>
          <p:cNvSpPr>
            <a:spLocks noGrp="1"/>
          </p:cNvSpPr>
          <p:nvPr>
            <p:ph type="title"/>
          </p:nvPr>
        </p:nvSpPr>
        <p:spPr>
          <a:xfrm>
            <a:off x="3679874" y="17545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OBJECTIVES</a:t>
            </a:r>
          </a:p>
        </p:txBody>
      </p:sp>
      <p:sp>
        <p:nvSpPr>
          <p:cNvPr id="3" name="Content Placeholder 2">
            <a:extLst>
              <a:ext uri="{FF2B5EF4-FFF2-40B4-BE49-F238E27FC236}">
                <a16:creationId xmlns:a16="http://schemas.microsoft.com/office/drawing/2014/main" id="{CD40FE7B-1052-472B-9850-59219F60ABAF}"/>
              </a:ext>
            </a:extLst>
          </p:cNvPr>
          <p:cNvSpPr>
            <a:spLocks noGrp="1"/>
          </p:cNvSpPr>
          <p:nvPr>
            <p:ph idx="1"/>
          </p:nvPr>
        </p:nvSpPr>
        <p:spPr>
          <a:xfrm>
            <a:off x="407785" y="887651"/>
            <a:ext cx="5995794" cy="5970349"/>
          </a:xfrm>
        </p:spPr>
        <p:txBody>
          <a:bodyPr numCol="1">
            <a:noAutofit/>
          </a:bodyPr>
          <a:lstStyle/>
          <a:p>
            <a:pPr marL="0" indent="0" algn="just">
              <a:buClr>
                <a:schemeClr val="accent1"/>
              </a:buClr>
              <a:buNone/>
            </a:pPr>
            <a:r>
              <a:rPr lang="en-US" sz="2000" dirty="0">
                <a:latin typeface="Georgia" panose="02040502050405020303" pitchFamily="18" charset="0"/>
                <a:cs typeface="Times New Roman" panose="02020603050405020304" pitchFamily="18" charset="0"/>
              </a:rPr>
              <a:t>This work is designed to investigate the impact of geochemical rock-fluid reactions on permeability of Caney Shale</a:t>
            </a:r>
          </a:p>
          <a:p>
            <a:pPr marL="0" indent="0" algn="just">
              <a:buClr>
                <a:schemeClr val="accent1"/>
              </a:buClr>
              <a:buNone/>
            </a:pPr>
            <a:endParaRPr lang="en-US" sz="1050" b="1" dirty="0">
              <a:latin typeface="Georgia" panose="02040502050405020303" pitchFamily="18" charset="0"/>
              <a:cs typeface="Times New Roman" panose="02020603050405020304" pitchFamily="18" charset="0"/>
            </a:endParaRPr>
          </a:p>
          <a:p>
            <a:pPr marL="0" indent="0" algn="just">
              <a:buClr>
                <a:schemeClr val="accent1"/>
              </a:buClr>
              <a:buNone/>
            </a:pPr>
            <a:r>
              <a:rPr lang="en-US" sz="2000" dirty="0">
                <a:latin typeface="Georgia" panose="02040502050405020303" pitchFamily="18" charset="0"/>
                <a:cs typeface="Times New Roman" panose="02020603050405020304" pitchFamily="18" charset="0"/>
              </a:rPr>
              <a:t>The following sub-objectives culminate in achieving this objective:</a:t>
            </a:r>
          </a:p>
          <a:p>
            <a:pPr marL="0" indent="0" algn="just">
              <a:buClr>
                <a:schemeClr val="accent1"/>
              </a:buClr>
              <a:buNone/>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Evaluate the mineralogy of the Caney Shale</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Observe and assess mineralogical changes in the Caney Shale due to rock-fluid reaction, post-hydraulic fracturing</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To investigate mechanisms driving mineralogical transformations post-hydraulic fracturing</a:t>
            </a:r>
          </a:p>
          <a:p>
            <a:pPr marL="285750" indent="-285750" algn="just">
              <a:buClr>
                <a:schemeClr val="accent1"/>
              </a:buClr>
            </a:pPr>
            <a:endParaRPr lang="en-US" sz="1600" dirty="0">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73BC8CA-E427-FD63-88D4-69B72337A2B7}"/>
              </a:ext>
            </a:extLst>
          </p:cNvPr>
          <p:cNvSpPr txBox="1"/>
          <p:nvPr/>
        </p:nvSpPr>
        <p:spPr>
          <a:xfrm>
            <a:off x="6568491" y="5858780"/>
            <a:ext cx="4950220" cy="830997"/>
          </a:xfrm>
          <a:prstGeom prst="rect">
            <a:avLst/>
          </a:prstGeom>
          <a:noFill/>
        </p:spPr>
        <p:txBody>
          <a:bodyPr wrap="square" rtlCol="0">
            <a:spAutoFit/>
          </a:bodyPr>
          <a:lstStyle/>
          <a:p>
            <a:pPr algn="just"/>
            <a:r>
              <a:rPr lang="en-US" sz="1600" i="1" dirty="0">
                <a:solidFill>
                  <a:schemeClr val="accent2">
                    <a:lumMod val="75000"/>
                  </a:schemeClr>
                </a:solidFill>
                <a:latin typeface="Georgia" panose="02040502050405020303" pitchFamily="18" charset="0"/>
                <a:ea typeface="Times New Roman" panose="02020603050405020304" pitchFamily="18" charset="0"/>
              </a:rPr>
              <a:t>Fig. 3: Fracture and near-fracture Rock-Fluid Interaction following hydraulic fracturing of reservoir formation</a:t>
            </a:r>
          </a:p>
        </p:txBody>
      </p:sp>
      <p:pic>
        <p:nvPicPr>
          <p:cNvPr id="6" name="Picture 5" descr="A picture containing timeline">
            <a:extLst>
              <a:ext uri="{FF2B5EF4-FFF2-40B4-BE49-F238E27FC236}">
                <a16:creationId xmlns:a16="http://schemas.microsoft.com/office/drawing/2014/main" id="{21516D6C-706C-9245-EF21-4B52CFABA4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20" t="3516" r="2577" b="3214"/>
          <a:stretch/>
        </p:blipFill>
        <p:spPr bwMode="auto">
          <a:xfrm>
            <a:off x="6568490" y="834695"/>
            <a:ext cx="5058265" cy="5024085"/>
          </a:xfrm>
          <a:prstGeom prst="rect">
            <a:avLst/>
          </a:prstGeom>
          <a:noFill/>
          <a:ln>
            <a:noFill/>
          </a:ln>
        </p:spPr>
      </p:pic>
    </p:spTree>
    <p:extLst>
      <p:ext uri="{BB962C8B-B14F-4D97-AF65-F5344CB8AC3E}">
        <p14:creationId xmlns:p14="http://schemas.microsoft.com/office/powerpoint/2010/main" val="1663580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370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2" name="Title 1">
            <a:extLst>
              <a:ext uri="{FF2B5EF4-FFF2-40B4-BE49-F238E27FC236}">
                <a16:creationId xmlns:a16="http://schemas.microsoft.com/office/drawing/2014/main" id="{CD559ABF-7121-2D81-F3F0-B9AF34ECAC19}"/>
              </a:ext>
            </a:extLst>
          </p:cNvPr>
          <p:cNvSpPr>
            <a:spLocks noGrp="1"/>
          </p:cNvSpPr>
          <p:nvPr>
            <p:ph type="title"/>
          </p:nvPr>
        </p:nvSpPr>
        <p:spPr>
          <a:xfrm>
            <a:off x="2442575" y="227275"/>
            <a:ext cx="7227518"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MATERIALS</a:t>
            </a:r>
          </a:p>
        </p:txBody>
      </p:sp>
      <p:sp>
        <p:nvSpPr>
          <p:cNvPr id="3" name="TextBox 2">
            <a:extLst>
              <a:ext uri="{FF2B5EF4-FFF2-40B4-BE49-F238E27FC236}">
                <a16:creationId xmlns:a16="http://schemas.microsoft.com/office/drawing/2014/main" id="{BCF80843-FD84-1C8D-605A-0059A8E42337}"/>
              </a:ext>
            </a:extLst>
          </p:cNvPr>
          <p:cNvSpPr txBox="1"/>
          <p:nvPr/>
        </p:nvSpPr>
        <p:spPr>
          <a:xfrm>
            <a:off x="172481" y="985267"/>
            <a:ext cx="5738026" cy="5632311"/>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Rock samples used for this experiment are recovered from two different wells as follows:</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1: </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Vertical well across entire Caney Shale</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Samples are recovered as cored-rock</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2:</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 Horizontal well drilled within Reservoir 3</a:t>
            </a:r>
          </a:p>
          <a:p>
            <a:pPr marL="800100" lvl="1"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 Samples are recovered as rock-cuttings at 1000ft intervals</a:t>
            </a:r>
          </a:p>
          <a:p>
            <a:pPr marL="800100" lvl="1"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Rock samples are prepared and ground into powders with average particle size of 30µm</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Produced fluid recovered from Caney Shale was the main reacting fluid. Deionized water was used as a standard for comparison</a:t>
            </a:r>
          </a:p>
        </p:txBody>
      </p:sp>
      <p:sp>
        <p:nvSpPr>
          <p:cNvPr id="5" name="TextBox 4">
            <a:extLst>
              <a:ext uri="{FF2B5EF4-FFF2-40B4-BE49-F238E27FC236}">
                <a16:creationId xmlns:a16="http://schemas.microsoft.com/office/drawing/2014/main" id="{0261FDBF-B478-256A-2BA3-FBF75FC8E74D}"/>
              </a:ext>
            </a:extLst>
          </p:cNvPr>
          <p:cNvSpPr txBox="1"/>
          <p:nvPr/>
        </p:nvSpPr>
        <p:spPr>
          <a:xfrm>
            <a:off x="6179749" y="5398036"/>
            <a:ext cx="5407546" cy="1323439"/>
          </a:xfrm>
          <a:prstGeom prst="rect">
            <a:avLst/>
          </a:prstGeom>
          <a:noFill/>
        </p:spPr>
        <p:txBody>
          <a:bodyPr wrap="square" rtlCol="0">
            <a:spAutoFit/>
          </a:bodyPr>
          <a:lstStyle/>
          <a:p>
            <a:pPr algn="just"/>
            <a:r>
              <a:rPr lang="en-US" sz="1600" i="1" dirty="0">
                <a:solidFill>
                  <a:schemeClr val="accent2">
                    <a:lumMod val="75000"/>
                  </a:schemeClr>
                </a:solidFill>
                <a:latin typeface="Georgia" panose="02040502050405020303" pitchFamily="18" charset="0"/>
                <a:ea typeface="Times New Roman" panose="02020603050405020304" pitchFamily="18" charset="0"/>
              </a:rPr>
              <a:t>Fig. 4: Relative positions of two wells and sample locations: Samples W11 to W15 are cored-rocks from five (5) zones of the formation. W21 to W23 are rock cuttings spaced 1000ft horizontally at approximately the same vertical depth (Schematic not drawn to scale)</a:t>
            </a:r>
          </a:p>
        </p:txBody>
      </p:sp>
      <p:grpSp>
        <p:nvGrpSpPr>
          <p:cNvPr id="6" name="Group 5">
            <a:extLst>
              <a:ext uri="{FF2B5EF4-FFF2-40B4-BE49-F238E27FC236}">
                <a16:creationId xmlns:a16="http://schemas.microsoft.com/office/drawing/2014/main" id="{12F90C29-C219-0B9D-DE2E-E95FEB0359CE}"/>
              </a:ext>
            </a:extLst>
          </p:cNvPr>
          <p:cNvGrpSpPr/>
          <p:nvPr/>
        </p:nvGrpSpPr>
        <p:grpSpPr>
          <a:xfrm>
            <a:off x="5946254" y="631132"/>
            <a:ext cx="5203822" cy="4899797"/>
            <a:chOff x="-212656" y="0"/>
            <a:chExt cx="3270816" cy="3612727"/>
          </a:xfrm>
        </p:grpSpPr>
        <p:grpSp>
          <p:nvGrpSpPr>
            <p:cNvPr id="7" name="Group 6">
              <a:extLst>
                <a:ext uri="{FF2B5EF4-FFF2-40B4-BE49-F238E27FC236}">
                  <a16:creationId xmlns:a16="http://schemas.microsoft.com/office/drawing/2014/main" id="{CE54126E-2B33-4CF1-E7F1-A11452AB86F5}"/>
                </a:ext>
              </a:extLst>
            </p:cNvPr>
            <p:cNvGrpSpPr/>
            <p:nvPr/>
          </p:nvGrpSpPr>
          <p:grpSpPr>
            <a:xfrm>
              <a:off x="-212656" y="0"/>
              <a:ext cx="3270816" cy="3612727"/>
              <a:chOff x="-212656" y="0"/>
              <a:chExt cx="3270816" cy="3612727"/>
            </a:xfrm>
          </p:grpSpPr>
          <p:sp>
            <p:nvSpPr>
              <p:cNvPr id="13" name="Rectangle 12">
                <a:extLst>
                  <a:ext uri="{FF2B5EF4-FFF2-40B4-BE49-F238E27FC236}">
                    <a16:creationId xmlns:a16="http://schemas.microsoft.com/office/drawing/2014/main" id="{03209649-93E0-0849-A75B-170519CF15BC}"/>
                  </a:ext>
                </a:extLst>
              </p:cNvPr>
              <p:cNvSpPr/>
              <p:nvPr/>
            </p:nvSpPr>
            <p:spPr>
              <a:xfrm>
                <a:off x="21734" y="317880"/>
                <a:ext cx="42181" cy="329484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A1C7917B-1155-6924-AB83-6CD1C9856947}"/>
                  </a:ext>
                </a:extLst>
              </p:cNvPr>
              <p:cNvSpPr/>
              <p:nvPr/>
            </p:nvSpPr>
            <p:spPr>
              <a:xfrm>
                <a:off x="3000375" y="247650"/>
                <a:ext cx="57150" cy="24003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a:extLst>
                  <a:ext uri="{FF2B5EF4-FFF2-40B4-BE49-F238E27FC236}">
                    <a16:creationId xmlns:a16="http://schemas.microsoft.com/office/drawing/2014/main" id="{1242E8E8-4251-CE06-CC81-78B6D0552DD1}"/>
                  </a:ext>
                </a:extLst>
              </p:cNvPr>
              <p:cNvGrpSpPr/>
              <p:nvPr/>
            </p:nvGrpSpPr>
            <p:grpSpPr>
              <a:xfrm>
                <a:off x="-212656" y="0"/>
                <a:ext cx="3270816" cy="3486150"/>
                <a:chOff x="-212656" y="0"/>
                <a:chExt cx="3270816" cy="3486150"/>
              </a:xfrm>
            </p:grpSpPr>
            <p:grpSp>
              <p:nvGrpSpPr>
                <p:cNvPr id="17" name="Group 16">
                  <a:extLst>
                    <a:ext uri="{FF2B5EF4-FFF2-40B4-BE49-F238E27FC236}">
                      <a16:creationId xmlns:a16="http://schemas.microsoft.com/office/drawing/2014/main" id="{597975DE-4D1D-AFF9-2FBC-80BA5A703CB6}"/>
                    </a:ext>
                  </a:extLst>
                </p:cNvPr>
                <p:cNvGrpSpPr/>
                <p:nvPr/>
              </p:nvGrpSpPr>
              <p:grpSpPr>
                <a:xfrm>
                  <a:off x="60859" y="295275"/>
                  <a:ext cx="2939516" cy="3190875"/>
                  <a:chOff x="-386816" y="0"/>
                  <a:chExt cx="2939516" cy="3190875"/>
                </a:xfrm>
              </p:grpSpPr>
              <p:sp>
                <p:nvSpPr>
                  <p:cNvPr id="43" name="Rectangle 42">
                    <a:extLst>
                      <a:ext uri="{FF2B5EF4-FFF2-40B4-BE49-F238E27FC236}">
                        <a16:creationId xmlns:a16="http://schemas.microsoft.com/office/drawing/2014/main" id="{1BD0A5F0-34D0-00BB-E088-02586B86E9AB}"/>
                      </a:ext>
                    </a:extLst>
                  </p:cNvPr>
                  <p:cNvSpPr/>
                  <p:nvPr/>
                </p:nvSpPr>
                <p:spPr>
                  <a:xfrm>
                    <a:off x="-386816" y="0"/>
                    <a:ext cx="2939516" cy="781050"/>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4" name="Rectangle 43">
                    <a:extLst>
                      <a:ext uri="{FF2B5EF4-FFF2-40B4-BE49-F238E27FC236}">
                        <a16:creationId xmlns:a16="http://schemas.microsoft.com/office/drawing/2014/main" id="{370C0FA9-ED37-1311-C863-20B0403A309B}"/>
                      </a:ext>
                    </a:extLst>
                  </p:cNvPr>
                  <p:cNvSpPr/>
                  <p:nvPr/>
                </p:nvSpPr>
                <p:spPr>
                  <a:xfrm>
                    <a:off x="-386816" y="781050"/>
                    <a:ext cx="2939516" cy="409575"/>
                  </a:xfrm>
                  <a:prstGeom prst="rect">
                    <a:avLst/>
                  </a:prstGeom>
                  <a:blipFill>
                    <a:blip r:embed="rId4">
                      <a:duotone>
                        <a:prstClr val="black"/>
                        <a:schemeClr val="tx2">
                          <a:tint val="45000"/>
                          <a:satMod val="400000"/>
                        </a:schemeClr>
                      </a:duotone>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5" name="Rectangle 44">
                    <a:extLst>
                      <a:ext uri="{FF2B5EF4-FFF2-40B4-BE49-F238E27FC236}">
                        <a16:creationId xmlns:a16="http://schemas.microsoft.com/office/drawing/2014/main" id="{EC7A2EF2-E814-00CF-BB98-67DCBE58925A}"/>
                      </a:ext>
                    </a:extLst>
                  </p:cNvPr>
                  <p:cNvSpPr/>
                  <p:nvPr/>
                </p:nvSpPr>
                <p:spPr>
                  <a:xfrm>
                    <a:off x="-386816" y="1190625"/>
                    <a:ext cx="2939516" cy="314325"/>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6" name="Rectangle 45">
                    <a:extLst>
                      <a:ext uri="{FF2B5EF4-FFF2-40B4-BE49-F238E27FC236}">
                        <a16:creationId xmlns:a16="http://schemas.microsoft.com/office/drawing/2014/main" id="{2CCCDF01-8615-148D-CEEC-206B7A32300F}"/>
                      </a:ext>
                    </a:extLst>
                  </p:cNvPr>
                  <p:cNvSpPr/>
                  <p:nvPr/>
                </p:nvSpPr>
                <p:spPr>
                  <a:xfrm>
                    <a:off x="-386816" y="1504950"/>
                    <a:ext cx="2939516" cy="571500"/>
                  </a:xfrm>
                  <a:prstGeom prst="rect">
                    <a:avLst/>
                  </a:prstGeom>
                  <a:blipFill>
                    <a:blip r:embed="rId4">
                      <a:duotone>
                        <a:prstClr val="black"/>
                        <a:schemeClr val="tx2">
                          <a:tint val="45000"/>
                          <a:satMod val="400000"/>
                        </a:schemeClr>
                      </a:duotone>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a:extLst>
                      <a:ext uri="{FF2B5EF4-FFF2-40B4-BE49-F238E27FC236}">
                        <a16:creationId xmlns:a16="http://schemas.microsoft.com/office/drawing/2014/main" id="{8D7AE682-C86C-21F3-A56E-265ABF697B40}"/>
                      </a:ext>
                    </a:extLst>
                  </p:cNvPr>
                  <p:cNvSpPr/>
                  <p:nvPr/>
                </p:nvSpPr>
                <p:spPr>
                  <a:xfrm>
                    <a:off x="-386816" y="2076450"/>
                    <a:ext cx="2939516" cy="1114425"/>
                  </a:xfrm>
                  <a:prstGeom prst="rect">
                    <a:avLst/>
                  </a:prstGeom>
                  <a:blipFill>
                    <a:blip r:embed="rId2">
                      <a:extLst>
                        <a:ext uri="{BEBA8EAE-BF5A-486C-A8C5-ECC9F3942E4B}">
                          <a14:imgProps xmlns:a14="http://schemas.microsoft.com/office/drawing/2010/main">
                            <a14:imgLayer r:embed="rId3">
                              <a14:imgEffect>
                                <a14:colorTemperature colorTemp="47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CA1D8F34-A497-60A7-2068-2DB5DFD885D6}"/>
                        </a:ext>
                      </a:extLst>
                    </p14:cNvPr>
                    <p14:cNvContentPartPr/>
                    <p14:nvPr/>
                  </p14:nvContentPartPr>
                  <p14:xfrm>
                    <a:off x="894080" y="2628265"/>
                    <a:ext cx="2124720" cy="421560"/>
                  </p14:xfrm>
                </p:contentPart>
              </mc:Choice>
              <mc:Fallback xmlns="">
                <p:pic>
                  <p:nvPicPr>
                    <p:cNvPr id="18" name="Ink 17">
                      <a:extLst>
                        <a:ext uri="{FF2B5EF4-FFF2-40B4-BE49-F238E27FC236}">
                          <a16:creationId xmlns:a16="http://schemas.microsoft.com/office/drawing/2014/main" id="{CA1D8F34-A497-60A7-2068-2DB5DFD885D6}"/>
                        </a:ext>
                      </a:extLst>
                    </p:cNvPr>
                    <p:cNvPicPr/>
                    <p:nvPr/>
                  </p:nvPicPr>
                  <p:blipFill>
                    <a:blip r:embed="rId6"/>
                    <a:stretch>
                      <a:fillRect/>
                    </a:stretch>
                  </p:blipFill>
                  <p:spPr>
                    <a:xfrm>
                      <a:off x="871453" y="2601735"/>
                      <a:ext cx="2169749" cy="474354"/>
                    </a:xfrm>
                    <a:prstGeom prst="rect">
                      <a:avLst/>
                    </a:prstGeom>
                  </p:spPr>
                </p:pic>
              </mc:Fallback>
            </mc:AlternateContent>
            <p:grpSp>
              <p:nvGrpSpPr>
                <p:cNvPr id="19" name="Group 18">
                  <a:extLst>
                    <a:ext uri="{FF2B5EF4-FFF2-40B4-BE49-F238E27FC236}">
                      <a16:creationId xmlns:a16="http://schemas.microsoft.com/office/drawing/2014/main" id="{075A5E13-30F3-C27F-0AED-D85749AC5D43}"/>
                    </a:ext>
                  </a:extLst>
                </p:cNvPr>
                <p:cNvGrpSpPr/>
                <p:nvPr/>
              </p:nvGrpSpPr>
              <p:grpSpPr>
                <a:xfrm>
                  <a:off x="-42862" y="547637"/>
                  <a:ext cx="731688" cy="2432864"/>
                  <a:chOff x="-42862" y="-42913"/>
                  <a:chExt cx="731688" cy="2432864"/>
                </a:xfrm>
              </p:grpSpPr>
              <p:sp>
                <p:nvSpPr>
                  <p:cNvPr id="32" name="Oval 31">
                    <a:extLst>
                      <a:ext uri="{FF2B5EF4-FFF2-40B4-BE49-F238E27FC236}">
                        <a16:creationId xmlns:a16="http://schemas.microsoft.com/office/drawing/2014/main" id="{9C3784DE-438E-E130-80A3-07F514CF559C}"/>
                      </a:ext>
                    </a:extLst>
                  </p:cNvPr>
                  <p:cNvSpPr/>
                  <p:nvPr/>
                </p:nvSpPr>
                <p:spPr>
                  <a:xfrm>
                    <a:off x="-24867" y="21377"/>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a:extLst>
                      <a:ext uri="{FF2B5EF4-FFF2-40B4-BE49-F238E27FC236}">
                        <a16:creationId xmlns:a16="http://schemas.microsoft.com/office/drawing/2014/main" id="{E009E89F-F6A4-7482-A321-7CAC9DDED52C}"/>
                      </a:ext>
                    </a:extLst>
                  </p:cNvPr>
                  <p:cNvSpPr/>
                  <p:nvPr/>
                </p:nvSpPr>
                <p:spPr>
                  <a:xfrm>
                    <a:off x="-35626" y="624662"/>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Oval 34">
                    <a:extLst>
                      <a:ext uri="{FF2B5EF4-FFF2-40B4-BE49-F238E27FC236}">
                        <a16:creationId xmlns:a16="http://schemas.microsoft.com/office/drawing/2014/main" id="{85C0A3E2-11B3-E54B-A53D-C50A30277AA9}"/>
                      </a:ext>
                    </a:extLst>
                  </p:cNvPr>
                  <p:cNvSpPr/>
                  <p:nvPr/>
                </p:nvSpPr>
                <p:spPr>
                  <a:xfrm>
                    <a:off x="-35626" y="1009649"/>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Oval 35">
                    <a:extLst>
                      <a:ext uri="{FF2B5EF4-FFF2-40B4-BE49-F238E27FC236}">
                        <a16:creationId xmlns:a16="http://schemas.microsoft.com/office/drawing/2014/main" id="{4B70659B-A380-66E2-4BC5-0DB1F5EC4928}"/>
                      </a:ext>
                    </a:extLst>
                  </p:cNvPr>
                  <p:cNvSpPr/>
                  <p:nvPr/>
                </p:nvSpPr>
                <p:spPr>
                  <a:xfrm>
                    <a:off x="-42862" y="1419225"/>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Oval 36">
                    <a:extLst>
                      <a:ext uri="{FF2B5EF4-FFF2-40B4-BE49-F238E27FC236}">
                        <a16:creationId xmlns:a16="http://schemas.microsoft.com/office/drawing/2014/main" id="{4131930C-667E-FCD8-8E39-25796F3CF9D4}"/>
                      </a:ext>
                    </a:extLst>
                  </p:cNvPr>
                  <p:cNvSpPr/>
                  <p:nvPr/>
                </p:nvSpPr>
                <p:spPr>
                  <a:xfrm>
                    <a:off x="-42862" y="2213788"/>
                    <a:ext cx="171450" cy="1524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243">
                    <a:extLst>
                      <a:ext uri="{FF2B5EF4-FFF2-40B4-BE49-F238E27FC236}">
                        <a16:creationId xmlns:a16="http://schemas.microsoft.com/office/drawing/2014/main" id="{EAE3C384-D646-9B81-98E9-418169D3CFC5}"/>
                      </a:ext>
                    </a:extLst>
                  </p:cNvPr>
                  <p:cNvSpPr txBox="1"/>
                  <p:nvPr/>
                </p:nvSpPr>
                <p:spPr>
                  <a:xfrm>
                    <a:off x="115451" y="-42913"/>
                    <a:ext cx="516582" cy="27622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W11</a:t>
                    </a:r>
                    <a:endParaRPr lang="en-US" dirty="0">
                      <a:effectLst/>
                      <a:latin typeface="Times New Roman" panose="02020603050405020304" pitchFamily="18" charset="0"/>
                      <a:ea typeface="Times New Roman" panose="02020603050405020304" pitchFamily="18" charset="0"/>
                    </a:endParaRPr>
                  </a:p>
                </p:txBody>
              </p:sp>
              <p:sp>
                <p:nvSpPr>
                  <p:cNvPr id="39" name="Text Box 244">
                    <a:extLst>
                      <a:ext uri="{FF2B5EF4-FFF2-40B4-BE49-F238E27FC236}">
                        <a16:creationId xmlns:a16="http://schemas.microsoft.com/office/drawing/2014/main" id="{C29E635F-0712-6FA3-DFD2-3926059FCC95}"/>
                      </a:ext>
                    </a:extLst>
                  </p:cNvPr>
                  <p:cNvSpPr txBox="1"/>
                  <p:nvPr/>
                </p:nvSpPr>
                <p:spPr>
                  <a:xfrm>
                    <a:off x="120538" y="570299"/>
                    <a:ext cx="568288" cy="2857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B0F0"/>
                        </a:solidFill>
                        <a:effectLst/>
                        <a:latin typeface="Times New Roman" panose="02020603050405020304" pitchFamily="18" charset="0"/>
                        <a:ea typeface="Times New Roman" panose="02020603050405020304" pitchFamily="18" charset="0"/>
                      </a:rPr>
                      <a:t>W12</a:t>
                    </a:r>
                    <a:endParaRPr lang="en-US" dirty="0">
                      <a:solidFill>
                        <a:srgbClr val="00B0F0"/>
                      </a:solidFill>
                      <a:effectLst/>
                      <a:latin typeface="Times New Roman" panose="02020603050405020304" pitchFamily="18" charset="0"/>
                      <a:ea typeface="Times New Roman" panose="02020603050405020304" pitchFamily="18" charset="0"/>
                    </a:endParaRPr>
                  </a:p>
                </p:txBody>
              </p:sp>
              <p:sp>
                <p:nvSpPr>
                  <p:cNvPr id="40" name="Text Box 245">
                    <a:extLst>
                      <a:ext uri="{FF2B5EF4-FFF2-40B4-BE49-F238E27FC236}">
                        <a16:creationId xmlns:a16="http://schemas.microsoft.com/office/drawing/2014/main" id="{20C72316-0B79-785A-2EBC-36E1D8327FD2}"/>
                      </a:ext>
                    </a:extLst>
                  </p:cNvPr>
                  <p:cNvSpPr txBox="1"/>
                  <p:nvPr/>
                </p:nvSpPr>
                <p:spPr>
                  <a:xfrm>
                    <a:off x="129217" y="937234"/>
                    <a:ext cx="558762" cy="2666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W13</a:t>
                    </a:r>
                    <a:endParaRPr lang="en-US" dirty="0">
                      <a:effectLst/>
                      <a:latin typeface="Times New Roman" panose="02020603050405020304" pitchFamily="18" charset="0"/>
                      <a:ea typeface="Times New Roman" panose="02020603050405020304" pitchFamily="18" charset="0"/>
                    </a:endParaRPr>
                  </a:p>
                </p:txBody>
              </p:sp>
              <p:sp>
                <p:nvSpPr>
                  <p:cNvPr id="41" name="Text Box 246">
                    <a:extLst>
                      <a:ext uri="{FF2B5EF4-FFF2-40B4-BE49-F238E27FC236}">
                        <a16:creationId xmlns:a16="http://schemas.microsoft.com/office/drawing/2014/main" id="{9324A55E-4C3F-5216-F7F3-E248776AB491}"/>
                      </a:ext>
                    </a:extLst>
                  </p:cNvPr>
                  <p:cNvSpPr txBox="1"/>
                  <p:nvPr/>
                </p:nvSpPr>
                <p:spPr>
                  <a:xfrm>
                    <a:off x="120538" y="1390234"/>
                    <a:ext cx="516582"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B0F0"/>
                        </a:solidFill>
                        <a:effectLst/>
                        <a:latin typeface="Times New Roman" panose="02020603050405020304" pitchFamily="18" charset="0"/>
                        <a:ea typeface="Times New Roman" panose="02020603050405020304" pitchFamily="18" charset="0"/>
                      </a:rPr>
                      <a:t>W14</a:t>
                    </a:r>
                    <a:endParaRPr lang="en-US" dirty="0">
                      <a:solidFill>
                        <a:srgbClr val="00B0F0"/>
                      </a:solidFill>
                      <a:effectLst/>
                      <a:latin typeface="Times New Roman" panose="02020603050405020304" pitchFamily="18" charset="0"/>
                      <a:ea typeface="Times New Roman" panose="02020603050405020304" pitchFamily="18" charset="0"/>
                    </a:endParaRPr>
                  </a:p>
                </p:txBody>
              </p:sp>
              <p:sp>
                <p:nvSpPr>
                  <p:cNvPr id="42" name="Text Box 247">
                    <a:extLst>
                      <a:ext uri="{FF2B5EF4-FFF2-40B4-BE49-F238E27FC236}">
                        <a16:creationId xmlns:a16="http://schemas.microsoft.com/office/drawing/2014/main" id="{7E704D0E-A1B5-46E1-B69E-95F7D5D8AF48}"/>
                      </a:ext>
                    </a:extLst>
                  </p:cNvPr>
                  <p:cNvSpPr txBox="1"/>
                  <p:nvPr/>
                </p:nvSpPr>
                <p:spPr>
                  <a:xfrm>
                    <a:off x="135824" y="2142677"/>
                    <a:ext cx="50284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W15</a:t>
                    </a:r>
                    <a:endParaRPr lang="en-US" dirty="0">
                      <a:effectLst/>
                      <a:latin typeface="Times New Roman" panose="02020603050405020304" pitchFamily="18" charset="0"/>
                      <a:ea typeface="Times New Roman" panose="02020603050405020304" pitchFamily="18" charset="0"/>
                    </a:endParaRPr>
                  </a:p>
                </p:txBody>
              </p:sp>
            </p:grpSp>
            <p:grpSp>
              <p:nvGrpSpPr>
                <p:cNvPr id="20" name="Group 19">
                  <a:extLst>
                    <a:ext uri="{FF2B5EF4-FFF2-40B4-BE49-F238E27FC236}">
                      <a16:creationId xmlns:a16="http://schemas.microsoft.com/office/drawing/2014/main" id="{37791E96-9F9B-31F5-29D6-9A2103D25607}"/>
                    </a:ext>
                  </a:extLst>
                </p:cNvPr>
                <p:cNvGrpSpPr/>
                <p:nvPr/>
              </p:nvGrpSpPr>
              <p:grpSpPr>
                <a:xfrm>
                  <a:off x="894081" y="2914650"/>
                  <a:ext cx="1982470" cy="436880"/>
                  <a:chOff x="-58419" y="0"/>
                  <a:chExt cx="1982470" cy="436880"/>
                </a:xfrm>
              </p:grpSpPr>
              <p:sp>
                <p:nvSpPr>
                  <p:cNvPr id="26" name="Oval 25">
                    <a:extLst>
                      <a:ext uri="{FF2B5EF4-FFF2-40B4-BE49-F238E27FC236}">
                        <a16:creationId xmlns:a16="http://schemas.microsoft.com/office/drawing/2014/main" id="{547B7412-AEFB-599D-975F-648DA9A41D4A}"/>
                      </a:ext>
                    </a:extLst>
                  </p:cNvPr>
                  <p:cNvSpPr/>
                  <p:nvPr/>
                </p:nvSpPr>
                <p:spPr>
                  <a:xfrm>
                    <a:off x="1466850" y="0"/>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70A0EBBC-3E62-1632-0F72-B3DE7469105F}"/>
                      </a:ext>
                    </a:extLst>
                  </p:cNvPr>
                  <p:cNvSpPr/>
                  <p:nvPr/>
                </p:nvSpPr>
                <p:spPr>
                  <a:xfrm>
                    <a:off x="790575" y="0"/>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C49B7355-58A5-44B6-B4A6-97F6F3D4BC14}"/>
                      </a:ext>
                    </a:extLst>
                  </p:cNvPr>
                  <p:cNvSpPr/>
                  <p:nvPr/>
                </p:nvSpPr>
                <p:spPr>
                  <a:xfrm>
                    <a:off x="152400" y="47625"/>
                    <a:ext cx="171450" cy="1524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Text Box 252">
                    <a:extLst>
                      <a:ext uri="{FF2B5EF4-FFF2-40B4-BE49-F238E27FC236}">
                        <a16:creationId xmlns:a16="http://schemas.microsoft.com/office/drawing/2014/main" id="{75F54375-A62B-F261-C639-55BAD7260557}"/>
                      </a:ext>
                    </a:extLst>
                  </p:cNvPr>
                  <p:cNvSpPr txBox="1"/>
                  <p:nvPr/>
                </p:nvSpPr>
                <p:spPr>
                  <a:xfrm>
                    <a:off x="1352550" y="171450"/>
                    <a:ext cx="571501" cy="2202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a:solidFill>
                          <a:srgbClr val="002060"/>
                        </a:solidFill>
                        <a:effectLst/>
                        <a:latin typeface="Times New Roman" panose="02020603050405020304" pitchFamily="18" charset="0"/>
                        <a:ea typeface="Times New Roman" panose="02020603050405020304" pitchFamily="18" charset="0"/>
                      </a:rPr>
                      <a:t>W21</a:t>
                    </a:r>
                    <a:endParaRPr lang="en-US">
                      <a:effectLst/>
                      <a:latin typeface="Times New Roman" panose="02020603050405020304" pitchFamily="18" charset="0"/>
                      <a:ea typeface="Times New Roman" panose="02020603050405020304" pitchFamily="18" charset="0"/>
                    </a:endParaRPr>
                  </a:p>
                </p:txBody>
              </p:sp>
              <p:sp>
                <p:nvSpPr>
                  <p:cNvPr id="30" name="Text Box 253">
                    <a:extLst>
                      <a:ext uri="{FF2B5EF4-FFF2-40B4-BE49-F238E27FC236}">
                        <a16:creationId xmlns:a16="http://schemas.microsoft.com/office/drawing/2014/main" id="{4A65C0B5-A037-BD1E-E1AF-AB6EC64CAC13}"/>
                      </a:ext>
                    </a:extLst>
                  </p:cNvPr>
                  <p:cNvSpPr txBox="1"/>
                  <p:nvPr/>
                </p:nvSpPr>
                <p:spPr>
                  <a:xfrm>
                    <a:off x="638175" y="171450"/>
                    <a:ext cx="571501" cy="26543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a:solidFill>
                          <a:srgbClr val="002060"/>
                        </a:solidFill>
                        <a:effectLst/>
                        <a:latin typeface="Times New Roman" panose="02020603050405020304" pitchFamily="18" charset="0"/>
                        <a:ea typeface="Times New Roman" panose="02020603050405020304" pitchFamily="18" charset="0"/>
                      </a:rPr>
                      <a:t>W22</a:t>
                    </a:r>
                    <a:endParaRPr lang="en-US">
                      <a:effectLst/>
                      <a:latin typeface="Times New Roman" panose="02020603050405020304" pitchFamily="18" charset="0"/>
                      <a:ea typeface="Times New Roman" panose="02020603050405020304" pitchFamily="18" charset="0"/>
                    </a:endParaRPr>
                  </a:p>
                </p:txBody>
              </p:sp>
              <p:sp>
                <p:nvSpPr>
                  <p:cNvPr id="31" name="Text Box 254">
                    <a:extLst>
                      <a:ext uri="{FF2B5EF4-FFF2-40B4-BE49-F238E27FC236}">
                        <a16:creationId xmlns:a16="http://schemas.microsoft.com/office/drawing/2014/main" id="{C9CE2C2C-DDED-9C69-4AA2-EADF21F91984}"/>
                      </a:ext>
                    </a:extLst>
                  </p:cNvPr>
                  <p:cNvSpPr txBox="1"/>
                  <p:nvPr/>
                </p:nvSpPr>
                <p:spPr>
                  <a:xfrm>
                    <a:off x="-58419" y="171450"/>
                    <a:ext cx="48633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W23</a:t>
                    </a:r>
                    <a:endParaRPr lang="en-US" dirty="0">
                      <a:effectLst/>
                      <a:latin typeface="Times New Roman" panose="02020603050405020304" pitchFamily="18" charset="0"/>
                      <a:ea typeface="Times New Roman" panose="02020603050405020304" pitchFamily="18" charset="0"/>
                    </a:endParaRPr>
                  </a:p>
                </p:txBody>
              </p:sp>
            </p:grpSp>
            <p:grpSp>
              <p:nvGrpSpPr>
                <p:cNvPr id="21" name="Group 20">
                  <a:extLst>
                    <a:ext uri="{FF2B5EF4-FFF2-40B4-BE49-F238E27FC236}">
                      <a16:creationId xmlns:a16="http://schemas.microsoft.com/office/drawing/2014/main" id="{06715263-BF89-C50B-D020-F6EE09D7D1A7}"/>
                    </a:ext>
                  </a:extLst>
                </p:cNvPr>
                <p:cNvGrpSpPr/>
                <p:nvPr/>
              </p:nvGrpSpPr>
              <p:grpSpPr>
                <a:xfrm>
                  <a:off x="-212656" y="0"/>
                  <a:ext cx="3270816" cy="347665"/>
                  <a:chOff x="-384106" y="0"/>
                  <a:chExt cx="3270816" cy="347665"/>
                </a:xfrm>
              </p:grpSpPr>
              <p:pic>
                <p:nvPicPr>
                  <p:cNvPr id="22" name="Graphic 109" descr="Oil Rig with solid fill">
                    <a:extLst>
                      <a:ext uri="{FF2B5EF4-FFF2-40B4-BE49-F238E27FC236}">
                        <a16:creationId xmlns:a16="http://schemas.microsoft.com/office/drawing/2014/main" id="{E7B330EE-C30E-7DFB-DA9C-FD929487DB2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4106" y="22545"/>
                    <a:ext cx="324485" cy="325120"/>
                  </a:xfrm>
                  <a:prstGeom prst="rect">
                    <a:avLst/>
                  </a:prstGeom>
                </p:spPr>
              </p:pic>
              <p:pic>
                <p:nvPicPr>
                  <p:cNvPr id="23" name="Graphic 157" descr="Oil Rig with solid fill">
                    <a:extLst>
                      <a:ext uri="{FF2B5EF4-FFF2-40B4-BE49-F238E27FC236}">
                        <a16:creationId xmlns:a16="http://schemas.microsoft.com/office/drawing/2014/main" id="{12A38407-1277-08BA-CF1E-7CF75D08A3A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62225" y="0"/>
                    <a:ext cx="324485" cy="325120"/>
                  </a:xfrm>
                  <a:prstGeom prst="rect">
                    <a:avLst/>
                  </a:prstGeom>
                </p:spPr>
              </p:pic>
              <p:sp>
                <p:nvSpPr>
                  <p:cNvPr id="24" name="Text Box 256">
                    <a:extLst>
                      <a:ext uri="{FF2B5EF4-FFF2-40B4-BE49-F238E27FC236}">
                        <a16:creationId xmlns:a16="http://schemas.microsoft.com/office/drawing/2014/main" id="{332A72CA-C807-7B22-0DF6-6A7A05017804}"/>
                      </a:ext>
                    </a:extLst>
                  </p:cNvPr>
                  <p:cNvSpPr txBox="1"/>
                  <p:nvPr/>
                </p:nvSpPr>
                <p:spPr>
                  <a:xfrm>
                    <a:off x="-95130" y="8152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1</a:t>
                    </a:r>
                    <a:endParaRPr lang="en-US" dirty="0">
                      <a:effectLst/>
                      <a:latin typeface="Times New Roman" panose="02020603050405020304" pitchFamily="18" charset="0"/>
                      <a:ea typeface="Times New Roman" panose="02020603050405020304" pitchFamily="18" charset="0"/>
                    </a:endParaRPr>
                  </a:p>
                </p:txBody>
              </p:sp>
              <p:sp>
                <p:nvSpPr>
                  <p:cNvPr id="25" name="Text Box 257">
                    <a:extLst>
                      <a:ext uri="{FF2B5EF4-FFF2-40B4-BE49-F238E27FC236}">
                        <a16:creationId xmlns:a16="http://schemas.microsoft.com/office/drawing/2014/main" id="{E3B6C758-DA99-0B3D-07F6-C6A29DE2F39F}"/>
                      </a:ext>
                    </a:extLst>
                  </p:cNvPr>
                  <p:cNvSpPr txBox="1"/>
                  <p:nvPr/>
                </p:nvSpPr>
                <p:spPr>
                  <a:xfrm>
                    <a:off x="2070064" y="8247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2</a:t>
                    </a:r>
                    <a:endParaRPr lang="en-US" dirty="0">
                      <a:effectLst/>
                      <a:latin typeface="Times New Roman" panose="02020603050405020304" pitchFamily="18" charset="0"/>
                      <a:ea typeface="Times New Roman" panose="02020603050405020304" pitchFamily="18" charset="0"/>
                    </a:endParaRPr>
                  </a:p>
                </p:txBody>
              </p:sp>
            </p:grpSp>
          </p:grpSp>
        </p:grpSp>
        <p:sp>
          <p:nvSpPr>
            <p:cNvPr id="8" name="Text Box 258">
              <a:extLst>
                <a:ext uri="{FF2B5EF4-FFF2-40B4-BE49-F238E27FC236}">
                  <a16:creationId xmlns:a16="http://schemas.microsoft.com/office/drawing/2014/main" id="{E21E805E-27C6-8101-1443-7E6DB2627FCB}"/>
                </a:ext>
              </a:extLst>
            </p:cNvPr>
            <p:cNvSpPr txBox="1"/>
            <p:nvPr/>
          </p:nvSpPr>
          <p:spPr>
            <a:xfrm>
              <a:off x="1200150" y="533400"/>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1</a:t>
              </a:r>
              <a:endParaRPr lang="en-US" sz="2000" dirty="0">
                <a:effectLst/>
                <a:latin typeface="Times New Roman" panose="02020603050405020304" pitchFamily="18" charset="0"/>
                <a:ea typeface="Times New Roman" panose="02020603050405020304" pitchFamily="18" charset="0"/>
              </a:endParaRPr>
            </a:p>
          </p:txBody>
        </p:sp>
        <p:sp>
          <p:nvSpPr>
            <p:cNvPr id="9" name="Text Box 259">
              <a:extLst>
                <a:ext uri="{FF2B5EF4-FFF2-40B4-BE49-F238E27FC236}">
                  <a16:creationId xmlns:a16="http://schemas.microsoft.com/office/drawing/2014/main" id="{433AA34B-DE41-963F-AE8D-506818B8162A}"/>
                </a:ext>
              </a:extLst>
            </p:cNvPr>
            <p:cNvSpPr txBox="1"/>
            <p:nvPr/>
          </p:nvSpPr>
          <p:spPr>
            <a:xfrm>
              <a:off x="1200150" y="116205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Ductile 1</a:t>
              </a:r>
              <a:endParaRPr lang="en-US" sz="2000" dirty="0">
                <a:effectLst/>
                <a:latin typeface="Times New Roman" panose="02020603050405020304" pitchFamily="18" charset="0"/>
                <a:ea typeface="Times New Roman" panose="02020603050405020304" pitchFamily="18" charset="0"/>
              </a:endParaRPr>
            </a:p>
          </p:txBody>
        </p:sp>
        <p:sp>
          <p:nvSpPr>
            <p:cNvPr id="10" name="Text Box 260">
              <a:extLst>
                <a:ext uri="{FF2B5EF4-FFF2-40B4-BE49-F238E27FC236}">
                  <a16:creationId xmlns:a16="http://schemas.microsoft.com/office/drawing/2014/main" id="{B7CA47B6-8CFE-E0BA-F582-5770CAA4F67E}"/>
                </a:ext>
              </a:extLst>
            </p:cNvPr>
            <p:cNvSpPr txBox="1"/>
            <p:nvPr/>
          </p:nvSpPr>
          <p:spPr>
            <a:xfrm>
              <a:off x="1200150" y="1495425"/>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2</a:t>
              </a:r>
              <a:endParaRPr lang="en-US" sz="2000" dirty="0">
                <a:effectLst/>
                <a:latin typeface="Times New Roman" panose="02020603050405020304" pitchFamily="18" charset="0"/>
                <a:ea typeface="Times New Roman" panose="02020603050405020304" pitchFamily="18" charset="0"/>
              </a:endParaRPr>
            </a:p>
          </p:txBody>
        </p:sp>
        <p:sp>
          <p:nvSpPr>
            <p:cNvPr id="11" name="Text Box 261">
              <a:extLst>
                <a:ext uri="{FF2B5EF4-FFF2-40B4-BE49-F238E27FC236}">
                  <a16:creationId xmlns:a16="http://schemas.microsoft.com/office/drawing/2014/main" id="{FB3C68DF-CEFF-9E15-3F61-2125EC1E1954}"/>
                </a:ext>
              </a:extLst>
            </p:cNvPr>
            <p:cNvSpPr txBox="1"/>
            <p:nvPr/>
          </p:nvSpPr>
          <p:spPr>
            <a:xfrm>
              <a:off x="1247775" y="2552699"/>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Reservoir 3</a:t>
              </a:r>
              <a:endParaRPr lang="en-US" sz="2000" dirty="0">
                <a:effectLst/>
                <a:latin typeface="Times New Roman" panose="02020603050405020304" pitchFamily="18" charset="0"/>
                <a:ea typeface="Times New Roman" panose="02020603050405020304" pitchFamily="18" charset="0"/>
              </a:endParaRPr>
            </a:p>
          </p:txBody>
        </p:sp>
        <p:sp>
          <p:nvSpPr>
            <p:cNvPr id="12" name="Text Box 262">
              <a:extLst>
                <a:ext uri="{FF2B5EF4-FFF2-40B4-BE49-F238E27FC236}">
                  <a16:creationId xmlns:a16="http://schemas.microsoft.com/office/drawing/2014/main" id="{69DAC1A7-D698-09CA-EAFC-6A911132FC52}"/>
                </a:ext>
              </a:extLst>
            </p:cNvPr>
            <p:cNvSpPr txBox="1"/>
            <p:nvPr/>
          </p:nvSpPr>
          <p:spPr>
            <a:xfrm>
              <a:off x="1200150" y="194310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dirty="0">
                  <a:solidFill>
                    <a:srgbClr val="FFFF00"/>
                  </a:solidFill>
                  <a:effectLst/>
                  <a:latin typeface="Times New Roman" panose="02020603050405020304" pitchFamily="18" charset="0"/>
                  <a:ea typeface="Times New Roman" panose="02020603050405020304" pitchFamily="18" charset="0"/>
                </a:rPr>
                <a:t>Ductile 2</a:t>
              </a:r>
              <a:endParaRPr lang="en-US" sz="2000" dirty="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1354769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81712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9C26687-6812-474B-A991-C6FE5F6DC3F8}" type="datetime1">
              <a:rPr lang="en-US" smtClean="0"/>
              <a:t>25-Aug-23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9862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rgbClr val="002060"/>
                </a:solidFill>
                <a:latin typeface="Georgia" panose="02040502050405020303" pitchFamily="18" charset="0"/>
              </a:rPr>
              <a:t>METHODOLOGY</a:t>
            </a:r>
          </a:p>
        </p:txBody>
      </p:sp>
      <p:grpSp>
        <p:nvGrpSpPr>
          <p:cNvPr id="3" name="Group 2">
            <a:extLst>
              <a:ext uri="{FF2B5EF4-FFF2-40B4-BE49-F238E27FC236}">
                <a16:creationId xmlns:a16="http://schemas.microsoft.com/office/drawing/2014/main" id="{6839647F-59E6-F41C-A8B5-B1CBB5FECC6F}"/>
              </a:ext>
            </a:extLst>
          </p:cNvPr>
          <p:cNvGrpSpPr/>
          <p:nvPr/>
        </p:nvGrpSpPr>
        <p:grpSpPr>
          <a:xfrm>
            <a:off x="677838" y="1110256"/>
            <a:ext cx="10836323" cy="4821627"/>
            <a:chOff x="595953" y="757886"/>
            <a:chExt cx="11259624" cy="5696929"/>
          </a:xfrm>
        </p:grpSpPr>
        <p:grpSp>
          <p:nvGrpSpPr>
            <p:cNvPr id="5" name="Group 4">
              <a:extLst>
                <a:ext uri="{FF2B5EF4-FFF2-40B4-BE49-F238E27FC236}">
                  <a16:creationId xmlns:a16="http://schemas.microsoft.com/office/drawing/2014/main" id="{7E47A4E3-E996-D125-4459-4A3238899D37}"/>
                </a:ext>
              </a:extLst>
            </p:cNvPr>
            <p:cNvGrpSpPr/>
            <p:nvPr/>
          </p:nvGrpSpPr>
          <p:grpSpPr>
            <a:xfrm>
              <a:off x="595953" y="757886"/>
              <a:ext cx="11259624" cy="5696929"/>
              <a:chOff x="527715" y="726611"/>
              <a:chExt cx="11259624" cy="5696929"/>
            </a:xfrm>
          </p:grpSpPr>
          <p:grpSp>
            <p:nvGrpSpPr>
              <p:cNvPr id="9" name="Group 8">
                <a:extLst>
                  <a:ext uri="{FF2B5EF4-FFF2-40B4-BE49-F238E27FC236}">
                    <a16:creationId xmlns:a16="http://schemas.microsoft.com/office/drawing/2014/main" id="{5A0FF6C4-8B66-CF71-4B7A-61318B4F1719}"/>
                  </a:ext>
                </a:extLst>
              </p:cNvPr>
              <p:cNvGrpSpPr/>
              <p:nvPr/>
            </p:nvGrpSpPr>
            <p:grpSpPr>
              <a:xfrm>
                <a:off x="527715" y="1301681"/>
                <a:ext cx="3648890" cy="5121859"/>
                <a:chOff x="527715" y="1301681"/>
                <a:chExt cx="3648890" cy="5121859"/>
              </a:xfrm>
            </p:grpSpPr>
            <p:grpSp>
              <p:nvGrpSpPr>
                <p:cNvPr id="92" name="Group 91">
                  <a:extLst>
                    <a:ext uri="{FF2B5EF4-FFF2-40B4-BE49-F238E27FC236}">
                      <a16:creationId xmlns:a16="http://schemas.microsoft.com/office/drawing/2014/main" id="{C90569F6-8795-E646-3B54-00C7FC97044E}"/>
                    </a:ext>
                  </a:extLst>
                </p:cNvPr>
                <p:cNvGrpSpPr/>
                <p:nvPr/>
              </p:nvGrpSpPr>
              <p:grpSpPr>
                <a:xfrm rot="5400000">
                  <a:off x="508931" y="1800705"/>
                  <a:ext cx="3608288" cy="3021507"/>
                  <a:chOff x="1241011" y="741226"/>
                  <a:chExt cx="3935966" cy="3071050"/>
                </a:xfrm>
              </p:grpSpPr>
              <p:sp>
                <p:nvSpPr>
                  <p:cNvPr id="94" name="Plus Sign 93">
                    <a:extLst>
                      <a:ext uri="{FF2B5EF4-FFF2-40B4-BE49-F238E27FC236}">
                        <a16:creationId xmlns:a16="http://schemas.microsoft.com/office/drawing/2014/main" id="{83776713-AE25-0E18-2E18-A8C82F69399A}"/>
                      </a:ext>
                    </a:extLst>
                  </p:cNvPr>
                  <p:cNvSpPr/>
                  <p:nvPr/>
                </p:nvSpPr>
                <p:spPr>
                  <a:xfrm rot="16200000">
                    <a:off x="2385200" y="2057058"/>
                    <a:ext cx="386386" cy="463328"/>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5" name="Arrow: Right 94">
                    <a:extLst>
                      <a:ext uri="{FF2B5EF4-FFF2-40B4-BE49-F238E27FC236}">
                        <a16:creationId xmlns:a16="http://schemas.microsoft.com/office/drawing/2014/main" id="{BC94C291-858A-75B4-F753-095F33D345E4}"/>
                      </a:ext>
                    </a:extLst>
                  </p:cNvPr>
                  <p:cNvSpPr/>
                  <p:nvPr/>
                </p:nvSpPr>
                <p:spPr>
                  <a:xfrm>
                    <a:off x="4333787" y="2095530"/>
                    <a:ext cx="393055" cy="2788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6" name="TextBox 95">
                    <a:extLst>
                      <a:ext uri="{FF2B5EF4-FFF2-40B4-BE49-F238E27FC236}">
                        <a16:creationId xmlns:a16="http://schemas.microsoft.com/office/drawing/2014/main" id="{FBD8932B-7DCE-2E3B-82AF-EE62E18CC68B}"/>
                      </a:ext>
                    </a:extLst>
                  </p:cNvPr>
                  <p:cNvSpPr txBox="1"/>
                  <p:nvPr/>
                </p:nvSpPr>
                <p:spPr>
                  <a:xfrm rot="16200000">
                    <a:off x="110314" y="1957651"/>
                    <a:ext cx="2985322" cy="723928"/>
                  </a:xfrm>
                  <a:prstGeom prst="rect">
                    <a:avLst/>
                  </a:prstGeom>
                  <a:solidFill>
                    <a:schemeClr val="bg1">
                      <a:lumMod val="85000"/>
                    </a:schemeClr>
                  </a:solidFill>
                  <a:ln>
                    <a:solidFill>
                      <a:schemeClr val="accent2">
                        <a:lumMod val="40000"/>
                        <a:lumOff val="60000"/>
                      </a:schemeClr>
                    </a:solidFill>
                  </a:ln>
                </p:spPr>
                <p:txBody>
                  <a:bodyPr wrap="square" rtlCol="0">
                    <a:spAutoFit/>
                  </a:bodyPr>
                  <a:lstStyle/>
                  <a:p>
                    <a:pPr algn="ctr"/>
                    <a:r>
                      <a:rPr lang="en-US" sz="2000" b="1" dirty="0">
                        <a:solidFill>
                          <a:schemeClr val="accent2">
                            <a:lumMod val="75000"/>
                          </a:schemeClr>
                        </a:solidFill>
                        <a:latin typeface="Cambria" panose="02040503050406030204" pitchFamily="18" charset="0"/>
                        <a:ea typeface="Cambria" panose="02040503050406030204" pitchFamily="18" charset="0"/>
                      </a:rPr>
                      <a:t>Rock Powder</a:t>
                    </a:r>
                  </a:p>
                  <a:p>
                    <a:pPr algn="ctr"/>
                    <a:endParaRPr lang="en-US" sz="1050" b="1" dirty="0">
                      <a:solidFill>
                        <a:srgbClr val="0070C0"/>
                      </a:solidFill>
                      <a:latin typeface="Cambria" panose="02040503050406030204" pitchFamily="18" charset="0"/>
                      <a:ea typeface="Cambria" panose="02040503050406030204" pitchFamily="18" charset="0"/>
                    </a:endParaRPr>
                  </a:p>
                </p:txBody>
              </p:sp>
              <p:sp>
                <p:nvSpPr>
                  <p:cNvPr id="97" name="TextBox 96">
                    <a:extLst>
                      <a:ext uri="{FF2B5EF4-FFF2-40B4-BE49-F238E27FC236}">
                        <a16:creationId xmlns:a16="http://schemas.microsoft.com/office/drawing/2014/main" id="{229FCD17-39DE-255B-DB9C-ADAF49FB20F2}"/>
                      </a:ext>
                    </a:extLst>
                  </p:cNvPr>
                  <p:cNvSpPr txBox="1"/>
                  <p:nvPr/>
                </p:nvSpPr>
                <p:spPr>
                  <a:xfrm rot="16200000">
                    <a:off x="1560639" y="2008754"/>
                    <a:ext cx="3002736" cy="604308"/>
                  </a:xfrm>
                  <a:prstGeom prst="rect">
                    <a:avLst/>
                  </a:prstGeom>
                  <a:solidFill>
                    <a:schemeClr val="accent1">
                      <a:lumMod val="40000"/>
                      <a:lumOff val="60000"/>
                    </a:schemeClr>
                  </a:solidFill>
                  <a:ln>
                    <a:solidFill>
                      <a:schemeClr val="accent1">
                        <a:lumMod val="40000"/>
                        <a:lumOff val="60000"/>
                      </a:schemeClr>
                    </a:solidFill>
                  </a:ln>
                </p:spPr>
                <p:txBody>
                  <a:bodyPr wrap="square" rtlCol="0">
                    <a:spAutoFit/>
                  </a:bodyPr>
                  <a:lstStyle/>
                  <a:p>
                    <a:pPr algn="ctr"/>
                    <a:r>
                      <a:rPr lang="en-US" sz="2000" b="1" dirty="0">
                        <a:latin typeface="Cambria" panose="02040503050406030204" pitchFamily="18" charset="0"/>
                        <a:ea typeface="Cambria" panose="02040503050406030204" pitchFamily="18" charset="0"/>
                      </a:rPr>
                      <a:t>Fluids</a:t>
                    </a:r>
                  </a:p>
                  <a:p>
                    <a:pPr algn="ctr"/>
                    <a:endParaRPr lang="en-US" sz="1000" b="1" dirty="0">
                      <a:latin typeface="Cambria" panose="02040503050406030204" pitchFamily="18" charset="0"/>
                      <a:ea typeface="Cambria" panose="02040503050406030204" pitchFamily="18" charset="0"/>
                    </a:endParaRPr>
                  </a:p>
                </p:txBody>
              </p:sp>
              <p:sp>
                <p:nvSpPr>
                  <p:cNvPr id="98" name="TextBox 97">
                    <a:extLst>
                      <a:ext uri="{FF2B5EF4-FFF2-40B4-BE49-F238E27FC236}">
                        <a16:creationId xmlns:a16="http://schemas.microsoft.com/office/drawing/2014/main" id="{652B3626-C066-2654-D84E-44C2066751B8}"/>
                      </a:ext>
                    </a:extLst>
                  </p:cNvPr>
                  <p:cNvSpPr txBox="1"/>
                  <p:nvPr/>
                </p:nvSpPr>
                <p:spPr>
                  <a:xfrm rot="16200000">
                    <a:off x="3466094" y="2015664"/>
                    <a:ext cx="2985321" cy="436445"/>
                  </a:xfrm>
                  <a:prstGeom prst="rect">
                    <a:avLst/>
                  </a:prstGeom>
                  <a:solidFill>
                    <a:srgbClr val="FF0000"/>
                  </a:solidFill>
                  <a:ln>
                    <a:solidFill>
                      <a:srgbClr val="FF0000"/>
                    </a:solidFill>
                  </a:ln>
                </p:spPr>
                <p:txBody>
                  <a:bodyPr wrap="square" rtlCol="0">
                    <a:spAutoFit/>
                  </a:bodyPr>
                  <a:lstStyle/>
                  <a:p>
                    <a:pPr algn="ctr"/>
                    <a:r>
                      <a:rPr lang="en-US" sz="2000" b="1" dirty="0">
                        <a:solidFill>
                          <a:schemeClr val="bg1"/>
                        </a:solidFill>
                        <a:latin typeface="Cambria" panose="02040503050406030204" pitchFamily="18" charset="0"/>
                        <a:ea typeface="Cambria" panose="02040503050406030204" pitchFamily="18" charset="0"/>
                      </a:rPr>
                      <a:t>Oven</a:t>
                    </a:r>
                  </a:p>
                </p:txBody>
              </p:sp>
            </p:grpSp>
            <p:sp>
              <p:nvSpPr>
                <p:cNvPr id="93" name="Rectangle 92">
                  <a:extLst>
                    <a:ext uri="{FF2B5EF4-FFF2-40B4-BE49-F238E27FC236}">
                      <a16:creationId xmlns:a16="http://schemas.microsoft.com/office/drawing/2014/main" id="{53E732B7-2DBF-E3BB-3210-C10D2DCFB487}"/>
                    </a:ext>
                  </a:extLst>
                </p:cNvPr>
                <p:cNvSpPr/>
                <p:nvPr/>
              </p:nvSpPr>
              <p:spPr>
                <a:xfrm>
                  <a:off x="527715" y="1301681"/>
                  <a:ext cx="3648890" cy="512185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F3C40E5A-CDE5-8FA1-DEF1-4D57FCE1ED64}"/>
                  </a:ext>
                </a:extLst>
              </p:cNvPr>
              <p:cNvGrpSpPr/>
              <p:nvPr/>
            </p:nvGrpSpPr>
            <p:grpSpPr>
              <a:xfrm>
                <a:off x="4758938" y="1301681"/>
                <a:ext cx="3369344" cy="5121859"/>
                <a:chOff x="5355912" y="1301681"/>
                <a:chExt cx="2532503" cy="5121859"/>
              </a:xfrm>
            </p:grpSpPr>
            <p:grpSp>
              <p:nvGrpSpPr>
                <p:cNvPr id="82" name="Group 81">
                  <a:extLst>
                    <a:ext uri="{FF2B5EF4-FFF2-40B4-BE49-F238E27FC236}">
                      <a16:creationId xmlns:a16="http://schemas.microsoft.com/office/drawing/2014/main" id="{3233EAD0-3493-7E10-28DE-E9A9D3834462}"/>
                    </a:ext>
                  </a:extLst>
                </p:cNvPr>
                <p:cNvGrpSpPr/>
                <p:nvPr/>
              </p:nvGrpSpPr>
              <p:grpSpPr>
                <a:xfrm>
                  <a:off x="5541107" y="1586608"/>
                  <a:ext cx="2159812" cy="2884189"/>
                  <a:chOff x="5682450" y="971376"/>
                  <a:chExt cx="2195226" cy="3146109"/>
                </a:xfrm>
              </p:grpSpPr>
              <p:sp>
                <p:nvSpPr>
                  <p:cNvPr id="84" name="TextBox 83">
                    <a:extLst>
                      <a:ext uri="{FF2B5EF4-FFF2-40B4-BE49-F238E27FC236}">
                        <a16:creationId xmlns:a16="http://schemas.microsoft.com/office/drawing/2014/main" id="{43F31BC3-BF3B-61B2-528E-B5DFF6013130}"/>
                      </a:ext>
                    </a:extLst>
                  </p:cNvPr>
                  <p:cNvSpPr txBox="1"/>
                  <p:nvPr/>
                </p:nvSpPr>
                <p:spPr>
                  <a:xfrm>
                    <a:off x="5682450" y="1783027"/>
                    <a:ext cx="2179093" cy="402872"/>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X-ray Diffraction (XRD)</a:t>
                    </a:r>
                  </a:p>
                </p:txBody>
              </p:sp>
              <p:sp>
                <p:nvSpPr>
                  <p:cNvPr id="85" name="TextBox 84">
                    <a:extLst>
                      <a:ext uri="{FF2B5EF4-FFF2-40B4-BE49-F238E27FC236}">
                        <a16:creationId xmlns:a16="http://schemas.microsoft.com/office/drawing/2014/main" id="{AC9DEE07-140E-B0C8-8AE5-3A3D8A8144E0}"/>
                      </a:ext>
                    </a:extLst>
                  </p:cNvPr>
                  <p:cNvSpPr txBox="1"/>
                  <p:nvPr/>
                </p:nvSpPr>
                <p:spPr>
                  <a:xfrm>
                    <a:off x="5694235" y="2570459"/>
                    <a:ext cx="2179093" cy="1547026"/>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Scanning Electron Microscopy/ Energy Dispersive Spectroscopy (SEM/EDS)</a:t>
                    </a:r>
                  </a:p>
                </p:txBody>
              </p:sp>
              <p:grpSp>
                <p:nvGrpSpPr>
                  <p:cNvPr id="88" name="Group 87">
                    <a:extLst>
                      <a:ext uri="{FF2B5EF4-FFF2-40B4-BE49-F238E27FC236}">
                        <a16:creationId xmlns:a16="http://schemas.microsoft.com/office/drawing/2014/main" id="{55DC151C-8BEC-EFBE-802B-A5211330F120}"/>
                      </a:ext>
                    </a:extLst>
                  </p:cNvPr>
                  <p:cNvGrpSpPr/>
                  <p:nvPr/>
                </p:nvGrpSpPr>
                <p:grpSpPr>
                  <a:xfrm>
                    <a:off x="5698584" y="971376"/>
                    <a:ext cx="2179092" cy="429716"/>
                    <a:chOff x="5698584" y="971376"/>
                    <a:chExt cx="2179092" cy="429716"/>
                  </a:xfrm>
                </p:grpSpPr>
                <p:sp>
                  <p:nvSpPr>
                    <p:cNvPr id="89" name="TextBox 88">
                      <a:extLst>
                        <a:ext uri="{FF2B5EF4-FFF2-40B4-BE49-F238E27FC236}">
                          <a16:creationId xmlns:a16="http://schemas.microsoft.com/office/drawing/2014/main" id="{459CF1CF-C028-1AFB-A7BD-C3831D1D4D6C}"/>
                        </a:ext>
                      </a:extLst>
                    </p:cNvPr>
                    <p:cNvSpPr txBox="1"/>
                    <p:nvPr/>
                  </p:nvSpPr>
                  <p:spPr>
                    <a:xfrm>
                      <a:off x="5698584" y="998221"/>
                      <a:ext cx="877084" cy="402871"/>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Before</a:t>
                      </a:r>
                    </a:p>
                  </p:txBody>
                </p:sp>
                <p:sp>
                  <p:nvSpPr>
                    <p:cNvPr id="90" name="TextBox 89">
                      <a:extLst>
                        <a:ext uri="{FF2B5EF4-FFF2-40B4-BE49-F238E27FC236}">
                          <a16:creationId xmlns:a16="http://schemas.microsoft.com/office/drawing/2014/main" id="{87303178-68EB-C8B8-D5FE-9E4B6A8B6445}"/>
                        </a:ext>
                      </a:extLst>
                    </p:cNvPr>
                    <p:cNvSpPr txBox="1"/>
                    <p:nvPr/>
                  </p:nvSpPr>
                  <p:spPr>
                    <a:xfrm>
                      <a:off x="7130594" y="971376"/>
                      <a:ext cx="747082" cy="402872"/>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After</a:t>
                      </a:r>
                    </a:p>
                  </p:txBody>
                </p:sp>
                <p:sp>
                  <p:nvSpPr>
                    <p:cNvPr id="91" name="Arrow: Right 90">
                      <a:extLst>
                        <a:ext uri="{FF2B5EF4-FFF2-40B4-BE49-F238E27FC236}">
                          <a16:creationId xmlns:a16="http://schemas.microsoft.com/office/drawing/2014/main" id="{8A0DD0FB-5E5F-7024-81EC-EE8FA6F251FD}"/>
                        </a:ext>
                      </a:extLst>
                    </p:cNvPr>
                    <p:cNvSpPr/>
                    <p:nvPr/>
                  </p:nvSpPr>
                  <p:spPr>
                    <a:xfrm>
                      <a:off x="6658142" y="1075365"/>
                      <a:ext cx="431442" cy="15712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sp>
              <p:nvSpPr>
                <p:cNvPr id="83" name="Rectangle 82">
                  <a:extLst>
                    <a:ext uri="{FF2B5EF4-FFF2-40B4-BE49-F238E27FC236}">
                      <a16:creationId xmlns:a16="http://schemas.microsoft.com/office/drawing/2014/main" id="{51E52B7F-F453-3458-08B1-CB67861A622E}"/>
                    </a:ext>
                  </a:extLst>
                </p:cNvPr>
                <p:cNvSpPr/>
                <p:nvPr/>
              </p:nvSpPr>
              <p:spPr>
                <a:xfrm>
                  <a:off x="5355912" y="1301681"/>
                  <a:ext cx="2532503" cy="512185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23EB6297-DA32-A457-2AB4-908C7E04E5F3}"/>
                  </a:ext>
                </a:extLst>
              </p:cNvPr>
              <p:cNvGrpSpPr/>
              <p:nvPr/>
            </p:nvGrpSpPr>
            <p:grpSpPr>
              <a:xfrm>
                <a:off x="8530146" y="1301681"/>
                <a:ext cx="3257193" cy="5121859"/>
                <a:chOff x="8407092" y="1301681"/>
                <a:chExt cx="3257193" cy="5121859"/>
              </a:xfrm>
            </p:grpSpPr>
            <p:grpSp>
              <p:nvGrpSpPr>
                <p:cNvPr id="69" name="Group 68">
                  <a:extLst>
                    <a:ext uri="{FF2B5EF4-FFF2-40B4-BE49-F238E27FC236}">
                      <a16:creationId xmlns:a16="http://schemas.microsoft.com/office/drawing/2014/main" id="{33F57D65-7A41-23C5-9FE3-5248E9B9C5CD}"/>
                    </a:ext>
                  </a:extLst>
                </p:cNvPr>
                <p:cNvGrpSpPr/>
                <p:nvPr/>
              </p:nvGrpSpPr>
              <p:grpSpPr>
                <a:xfrm>
                  <a:off x="8741058" y="1646217"/>
                  <a:ext cx="2781422" cy="4684740"/>
                  <a:chOff x="8934869" y="1036398"/>
                  <a:chExt cx="2827028" cy="5110174"/>
                </a:xfrm>
              </p:grpSpPr>
              <p:sp>
                <p:nvSpPr>
                  <p:cNvPr id="71" name="TextBox 70">
                    <a:extLst>
                      <a:ext uri="{FF2B5EF4-FFF2-40B4-BE49-F238E27FC236}">
                        <a16:creationId xmlns:a16="http://schemas.microsoft.com/office/drawing/2014/main" id="{6810B7ED-5463-B7F6-6A5D-E7620F72586E}"/>
                      </a:ext>
                    </a:extLst>
                  </p:cNvPr>
                  <p:cNvSpPr txBox="1"/>
                  <p:nvPr/>
                </p:nvSpPr>
                <p:spPr>
                  <a:xfrm>
                    <a:off x="9035488" y="1036398"/>
                    <a:ext cx="2505269" cy="705026"/>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Mineralogical Compositions</a:t>
                    </a:r>
                  </a:p>
                </p:txBody>
              </p:sp>
              <p:sp>
                <p:nvSpPr>
                  <p:cNvPr id="72" name="TextBox 71">
                    <a:extLst>
                      <a:ext uri="{FF2B5EF4-FFF2-40B4-BE49-F238E27FC236}">
                        <a16:creationId xmlns:a16="http://schemas.microsoft.com/office/drawing/2014/main" id="{F7CEF5AA-3CCC-4B2E-8F92-1F73E7FE5B6C}"/>
                      </a:ext>
                    </a:extLst>
                  </p:cNvPr>
                  <p:cNvSpPr txBox="1"/>
                  <p:nvPr/>
                </p:nvSpPr>
                <p:spPr>
                  <a:xfrm>
                    <a:off x="9054981" y="3137697"/>
                    <a:ext cx="2505269" cy="705026"/>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Chemical Compositions</a:t>
                    </a:r>
                  </a:p>
                </p:txBody>
              </p:sp>
              <p:sp>
                <p:nvSpPr>
                  <p:cNvPr id="74" name="TextBox 73">
                    <a:extLst>
                      <a:ext uri="{FF2B5EF4-FFF2-40B4-BE49-F238E27FC236}">
                        <a16:creationId xmlns:a16="http://schemas.microsoft.com/office/drawing/2014/main" id="{5A72676A-EF06-D8F4-0B08-45D9D19EA8B3}"/>
                      </a:ext>
                    </a:extLst>
                  </p:cNvPr>
                  <p:cNvSpPr txBox="1"/>
                  <p:nvPr/>
                </p:nvSpPr>
                <p:spPr>
                  <a:xfrm>
                    <a:off x="9035488" y="2270731"/>
                    <a:ext cx="2505269" cy="402872"/>
                  </a:xfrm>
                  <a:prstGeom prst="rect">
                    <a:avLst/>
                  </a:prstGeom>
                  <a:solidFill>
                    <a:schemeClr val="accent2">
                      <a:lumMod val="40000"/>
                      <a:lumOff val="6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Microstructure</a:t>
                    </a:r>
                  </a:p>
                </p:txBody>
              </p:sp>
              <p:sp>
                <p:nvSpPr>
                  <p:cNvPr id="75" name="Plus Sign 74">
                    <a:extLst>
                      <a:ext uri="{FF2B5EF4-FFF2-40B4-BE49-F238E27FC236}">
                        <a16:creationId xmlns:a16="http://schemas.microsoft.com/office/drawing/2014/main" id="{30E1B7E2-5E3D-D1E1-58D1-DB37805B0D18}"/>
                      </a:ext>
                    </a:extLst>
                  </p:cNvPr>
                  <p:cNvSpPr/>
                  <p:nvPr/>
                </p:nvSpPr>
                <p:spPr>
                  <a:xfrm>
                    <a:off x="10184869" y="1913007"/>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76" name="Plus Sign 75">
                    <a:extLst>
                      <a:ext uri="{FF2B5EF4-FFF2-40B4-BE49-F238E27FC236}">
                        <a16:creationId xmlns:a16="http://schemas.microsoft.com/office/drawing/2014/main" id="{27B6CDB1-65E9-8A29-8DE1-84ABBF9CD19D}"/>
                      </a:ext>
                    </a:extLst>
                  </p:cNvPr>
                  <p:cNvSpPr/>
                  <p:nvPr/>
                </p:nvSpPr>
                <p:spPr>
                  <a:xfrm>
                    <a:off x="10184869" y="2858691"/>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78" name="Arrow: Down 77">
                    <a:extLst>
                      <a:ext uri="{FF2B5EF4-FFF2-40B4-BE49-F238E27FC236}">
                        <a16:creationId xmlns:a16="http://schemas.microsoft.com/office/drawing/2014/main" id="{0BAAF2B2-06FA-D3F1-E95E-036E7828F14D}"/>
                      </a:ext>
                    </a:extLst>
                  </p:cNvPr>
                  <p:cNvSpPr/>
                  <p:nvPr/>
                </p:nvSpPr>
                <p:spPr>
                  <a:xfrm>
                    <a:off x="10225859" y="4007715"/>
                    <a:ext cx="163514" cy="23746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nvGrpSpPr>
                  <p:cNvPr id="79" name="Group 78">
                    <a:extLst>
                      <a:ext uri="{FF2B5EF4-FFF2-40B4-BE49-F238E27FC236}">
                        <a16:creationId xmlns:a16="http://schemas.microsoft.com/office/drawing/2014/main" id="{C1293962-74FB-0CDB-5C34-62BB4475A2F5}"/>
                      </a:ext>
                    </a:extLst>
                  </p:cNvPr>
                  <p:cNvGrpSpPr/>
                  <p:nvPr/>
                </p:nvGrpSpPr>
                <p:grpSpPr>
                  <a:xfrm>
                    <a:off x="8934869" y="4306819"/>
                    <a:ext cx="2827028" cy="1839753"/>
                    <a:chOff x="8934869" y="4306819"/>
                    <a:chExt cx="2827028" cy="1839753"/>
                  </a:xfrm>
                </p:grpSpPr>
                <p:sp>
                  <p:nvSpPr>
                    <p:cNvPr id="80" name="Oval 79">
                      <a:extLst>
                        <a:ext uri="{FF2B5EF4-FFF2-40B4-BE49-F238E27FC236}">
                          <a16:creationId xmlns:a16="http://schemas.microsoft.com/office/drawing/2014/main" id="{FD6661B1-C5E6-5951-8181-E9F54C3AD60F}"/>
                        </a:ext>
                      </a:extLst>
                    </p:cNvPr>
                    <p:cNvSpPr/>
                    <p:nvPr/>
                  </p:nvSpPr>
                  <p:spPr>
                    <a:xfrm>
                      <a:off x="8934869" y="4306819"/>
                      <a:ext cx="2827028" cy="1839753"/>
                    </a:xfrm>
                    <a:prstGeom prst="ellipse">
                      <a:avLst/>
                    </a:prstGeom>
                    <a:solidFill>
                      <a:schemeClr val="accent6">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81" name="TextBox 80">
                      <a:extLst>
                        <a:ext uri="{FF2B5EF4-FFF2-40B4-BE49-F238E27FC236}">
                          <a16:creationId xmlns:a16="http://schemas.microsoft.com/office/drawing/2014/main" id="{9B88199C-58FA-AADA-E880-E3F9F350B7DC}"/>
                        </a:ext>
                      </a:extLst>
                    </p:cNvPr>
                    <p:cNvSpPr txBox="1"/>
                    <p:nvPr/>
                  </p:nvSpPr>
                  <p:spPr>
                    <a:xfrm>
                      <a:off x="9012040" y="4589873"/>
                      <a:ext cx="2591153" cy="1007180"/>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Characterization of Alterations caused by Geochemical Reaction</a:t>
                      </a:r>
                    </a:p>
                  </p:txBody>
                </p:sp>
              </p:grpSp>
            </p:grpSp>
            <p:sp>
              <p:nvSpPr>
                <p:cNvPr id="70" name="Rectangle 69">
                  <a:extLst>
                    <a:ext uri="{FF2B5EF4-FFF2-40B4-BE49-F238E27FC236}">
                      <a16:creationId xmlns:a16="http://schemas.microsoft.com/office/drawing/2014/main" id="{52F7084B-F7F7-B0CB-ACE6-73D537401576}"/>
                    </a:ext>
                  </a:extLst>
                </p:cNvPr>
                <p:cNvSpPr/>
                <p:nvPr/>
              </p:nvSpPr>
              <p:spPr>
                <a:xfrm>
                  <a:off x="8407092" y="1301681"/>
                  <a:ext cx="3257193" cy="5121859"/>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44413530-EF06-B48E-EC2C-7A759FC19EA6}"/>
                  </a:ext>
                </a:extLst>
              </p:cNvPr>
              <p:cNvGrpSpPr/>
              <p:nvPr/>
            </p:nvGrpSpPr>
            <p:grpSpPr>
              <a:xfrm>
                <a:off x="539370" y="726611"/>
                <a:ext cx="11247969" cy="540198"/>
                <a:chOff x="539370" y="726611"/>
                <a:chExt cx="11247969" cy="540198"/>
              </a:xfrm>
            </p:grpSpPr>
            <p:sp>
              <p:nvSpPr>
                <p:cNvPr id="66" name="TextBox 65">
                  <a:extLst>
                    <a:ext uri="{FF2B5EF4-FFF2-40B4-BE49-F238E27FC236}">
                      <a16:creationId xmlns:a16="http://schemas.microsoft.com/office/drawing/2014/main" id="{40A3732A-926D-A03B-D6B5-ECF5EA577AD5}"/>
                    </a:ext>
                  </a:extLst>
                </p:cNvPr>
                <p:cNvSpPr txBox="1"/>
                <p:nvPr/>
              </p:nvSpPr>
              <p:spPr>
                <a:xfrm>
                  <a:off x="539370" y="738875"/>
                  <a:ext cx="3648890"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SAMPLE PREPARATION AND STATIC BATCH REACTOR EXPERIMENT</a:t>
                  </a:r>
                </a:p>
              </p:txBody>
            </p:sp>
            <p:sp>
              <p:nvSpPr>
                <p:cNvPr id="67" name="TextBox 66">
                  <a:extLst>
                    <a:ext uri="{FF2B5EF4-FFF2-40B4-BE49-F238E27FC236}">
                      <a16:creationId xmlns:a16="http://schemas.microsoft.com/office/drawing/2014/main" id="{CE2E6BF0-79CB-07A1-6207-582D1414B09C}"/>
                    </a:ext>
                  </a:extLst>
                </p:cNvPr>
                <p:cNvSpPr txBox="1"/>
                <p:nvPr/>
              </p:nvSpPr>
              <p:spPr>
                <a:xfrm>
                  <a:off x="4758936" y="735452"/>
                  <a:ext cx="3369344"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LABORATORY TECHNIQUES AND DATA ACQUISITION</a:t>
                  </a:r>
                </a:p>
              </p:txBody>
            </p:sp>
            <p:sp>
              <p:nvSpPr>
                <p:cNvPr id="68" name="TextBox 67">
                  <a:extLst>
                    <a:ext uri="{FF2B5EF4-FFF2-40B4-BE49-F238E27FC236}">
                      <a16:creationId xmlns:a16="http://schemas.microsoft.com/office/drawing/2014/main" id="{4387CEF1-B262-B7A6-22DC-4A708153ED26}"/>
                    </a:ext>
                  </a:extLst>
                </p:cNvPr>
                <p:cNvSpPr txBox="1"/>
                <p:nvPr/>
              </p:nvSpPr>
              <p:spPr>
                <a:xfrm>
                  <a:off x="8495813" y="726611"/>
                  <a:ext cx="3291526" cy="540198"/>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DATA ANALYSES, INTEGRATION AND INTERPRETATION</a:t>
                  </a:r>
                </a:p>
              </p:txBody>
            </p:sp>
          </p:grpSp>
          <p:sp>
            <p:nvSpPr>
              <p:cNvPr id="13" name="Arrow: Right 12">
                <a:extLst>
                  <a:ext uri="{FF2B5EF4-FFF2-40B4-BE49-F238E27FC236}">
                    <a16:creationId xmlns:a16="http://schemas.microsoft.com/office/drawing/2014/main" id="{03B26C6C-CF0C-19B2-3498-7D59FBB0C408}"/>
                  </a:ext>
                </a:extLst>
              </p:cNvPr>
              <p:cNvSpPr/>
              <p:nvPr/>
            </p:nvSpPr>
            <p:spPr>
              <a:xfrm>
                <a:off x="4256012" y="3320279"/>
                <a:ext cx="423517" cy="26685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4" name="Arrow: Right 13">
                <a:extLst>
                  <a:ext uri="{FF2B5EF4-FFF2-40B4-BE49-F238E27FC236}">
                    <a16:creationId xmlns:a16="http://schemas.microsoft.com/office/drawing/2014/main" id="{97CDE864-2106-1233-11B6-A247510DE5A9}"/>
                  </a:ext>
                </a:extLst>
              </p:cNvPr>
              <p:cNvSpPr/>
              <p:nvPr/>
            </p:nvSpPr>
            <p:spPr>
              <a:xfrm>
                <a:off x="8131174" y="3331370"/>
                <a:ext cx="364641" cy="27641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sp>
          <p:nvSpPr>
            <p:cNvPr id="6" name="Rectangle: Rounded Corners 5">
              <a:extLst>
                <a:ext uri="{FF2B5EF4-FFF2-40B4-BE49-F238E27FC236}">
                  <a16:creationId xmlns:a16="http://schemas.microsoft.com/office/drawing/2014/main" id="{19DAF6B9-C3F9-5461-3228-0F37B933BE56}"/>
                </a:ext>
              </a:extLst>
            </p:cNvPr>
            <p:cNvSpPr/>
            <p:nvPr/>
          </p:nvSpPr>
          <p:spPr>
            <a:xfrm>
              <a:off x="853428" y="1965420"/>
              <a:ext cx="2954295" cy="650445"/>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Cambria" panose="02040503050406030204" pitchFamily="18" charset="0"/>
                  <a:ea typeface="Cambria" panose="02040503050406030204" pitchFamily="18" charset="0"/>
                </a:rPr>
                <a:t>Vertical Well (Cored-Rock)</a:t>
              </a:r>
            </a:p>
            <a:p>
              <a:pPr algn="ctr"/>
              <a:r>
                <a:rPr lang="en-US" sz="1200" b="1" dirty="0">
                  <a:solidFill>
                    <a:schemeClr val="tx1"/>
                  </a:solidFill>
                  <a:latin typeface="Cambria" panose="02040503050406030204" pitchFamily="18" charset="0"/>
                  <a:ea typeface="Cambria" panose="02040503050406030204" pitchFamily="18" charset="0"/>
                </a:rPr>
                <a:t>Horizontal Well (Rock-Cuttings)</a:t>
              </a:r>
            </a:p>
          </p:txBody>
        </p:sp>
        <p:sp>
          <p:nvSpPr>
            <p:cNvPr id="7" name="Rectangle: Rounded Corners 6">
              <a:extLst>
                <a:ext uri="{FF2B5EF4-FFF2-40B4-BE49-F238E27FC236}">
                  <a16:creationId xmlns:a16="http://schemas.microsoft.com/office/drawing/2014/main" id="{1585860B-98FC-0734-A5CA-E835CCF86E98}"/>
                </a:ext>
              </a:extLst>
            </p:cNvPr>
            <p:cNvSpPr/>
            <p:nvPr/>
          </p:nvSpPr>
          <p:spPr>
            <a:xfrm>
              <a:off x="870560" y="3331781"/>
              <a:ext cx="2954295" cy="9791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Main Fluid: Field Produced Fluid</a:t>
              </a:r>
            </a:p>
            <a:p>
              <a:pPr algn="ctr"/>
              <a:r>
                <a:rPr lang="en-US" sz="1200" b="1" dirty="0">
                  <a:solidFill>
                    <a:schemeClr val="tx1"/>
                  </a:solidFill>
                  <a:latin typeface="Cambria" panose="02040503050406030204" pitchFamily="18" charset="0"/>
                  <a:ea typeface="Cambria" panose="02040503050406030204" pitchFamily="18" charset="0"/>
                </a:rPr>
                <a:t>Standard: Deionized Water</a:t>
              </a:r>
            </a:p>
            <a:p>
              <a:pPr algn="ctr"/>
              <a:endParaRPr lang="en-US" sz="1200" b="1" dirty="0">
                <a:solidFill>
                  <a:schemeClr val="accent1">
                    <a:lumMod val="75000"/>
                  </a:schemeClr>
                </a:solidFill>
                <a:latin typeface="Cambria" panose="02040503050406030204" pitchFamily="18" charset="0"/>
                <a:ea typeface="Cambria" panose="02040503050406030204" pitchFamily="18" charset="0"/>
              </a:endParaRPr>
            </a:p>
          </p:txBody>
        </p:sp>
        <p:sp>
          <p:nvSpPr>
            <p:cNvPr id="8" name="Rectangle: Rounded Corners 7">
              <a:extLst>
                <a:ext uri="{FF2B5EF4-FFF2-40B4-BE49-F238E27FC236}">
                  <a16:creationId xmlns:a16="http://schemas.microsoft.com/office/drawing/2014/main" id="{DD35538D-8E6C-549C-4592-EA4FABFB38E1}"/>
                </a:ext>
              </a:extLst>
            </p:cNvPr>
            <p:cNvSpPr/>
            <p:nvPr/>
          </p:nvSpPr>
          <p:spPr>
            <a:xfrm>
              <a:off x="954906" y="5171771"/>
              <a:ext cx="2954295" cy="106656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Conditions: 95</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C (203</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F), 14.7psi</a:t>
              </a:r>
            </a:p>
            <a:p>
              <a:pPr algn="ctr"/>
              <a:r>
                <a:rPr lang="en-US" sz="1200" b="1" dirty="0">
                  <a:solidFill>
                    <a:schemeClr val="tx1"/>
                  </a:solidFill>
                  <a:latin typeface="Cambria" panose="02040503050406030204" pitchFamily="18" charset="0"/>
                  <a:ea typeface="Cambria" panose="02040503050406030204" pitchFamily="18" charset="0"/>
                </a:rPr>
                <a:t>Liquid to powder ratio (150mL:1g)  Average Particle Size =30µm</a:t>
              </a:r>
            </a:p>
            <a:p>
              <a:pPr algn="ctr"/>
              <a:r>
                <a:rPr lang="en-US" sz="1200" b="1" dirty="0">
                  <a:solidFill>
                    <a:schemeClr val="tx1"/>
                  </a:solidFill>
                  <a:latin typeface="Cambria" panose="02040503050406030204" pitchFamily="18" charset="0"/>
                  <a:ea typeface="Cambria" panose="02040503050406030204" pitchFamily="18" charset="0"/>
                </a:rPr>
                <a:t>Sampling Days: 0, 7 and 30 days</a:t>
              </a:r>
            </a:p>
            <a:p>
              <a:pPr algn="ctr"/>
              <a:endParaRPr lang="en-US" sz="1200" b="1" dirty="0">
                <a:solidFill>
                  <a:schemeClr val="tx1"/>
                </a:solidFill>
                <a:latin typeface="Cambria" panose="02040503050406030204" pitchFamily="18" charset="0"/>
                <a:ea typeface="Cambria" panose="02040503050406030204" pitchFamily="18" charset="0"/>
              </a:endParaRPr>
            </a:p>
          </p:txBody>
        </p:sp>
      </p:grpSp>
      <p:sp>
        <p:nvSpPr>
          <p:cNvPr id="99" name="TextBox 98">
            <a:extLst>
              <a:ext uri="{FF2B5EF4-FFF2-40B4-BE49-F238E27FC236}">
                <a16:creationId xmlns:a16="http://schemas.microsoft.com/office/drawing/2014/main" id="{C67E6A5C-6BC4-6474-DB65-8B24BE20EF0E}"/>
              </a:ext>
            </a:extLst>
          </p:cNvPr>
          <p:cNvSpPr txBox="1"/>
          <p:nvPr/>
        </p:nvSpPr>
        <p:spPr>
          <a:xfrm>
            <a:off x="324155" y="6002516"/>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rPr>
              <a:t>Flow chart of materials and methodology adopted for experiment, data acquisition and interpretation</a:t>
            </a:r>
          </a:p>
        </p:txBody>
      </p:sp>
      <p:sp>
        <p:nvSpPr>
          <p:cNvPr id="2" name="TextBox 1">
            <a:extLst>
              <a:ext uri="{FF2B5EF4-FFF2-40B4-BE49-F238E27FC236}">
                <a16:creationId xmlns:a16="http://schemas.microsoft.com/office/drawing/2014/main" id="{EF767FE5-7BF0-0417-A811-0C31E5021E49}"/>
              </a:ext>
            </a:extLst>
          </p:cNvPr>
          <p:cNvSpPr txBox="1"/>
          <p:nvPr/>
        </p:nvSpPr>
        <p:spPr>
          <a:xfrm>
            <a:off x="5016768" y="4604468"/>
            <a:ext cx="2745150" cy="923330"/>
          </a:xfrm>
          <a:prstGeom prst="rect">
            <a:avLst/>
          </a:prstGeom>
          <a:solidFill>
            <a:schemeClr val="bg1">
              <a:lumMod val="85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Inductively Coupled Plasma Mass Spectroscopy (ICPMS)</a:t>
            </a:r>
          </a:p>
        </p:txBody>
      </p:sp>
    </p:spTree>
    <p:extLst>
      <p:ext uri="{BB962C8B-B14F-4D97-AF65-F5344CB8AC3E}">
        <p14:creationId xmlns:p14="http://schemas.microsoft.com/office/powerpoint/2010/main" val="4158267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25-Aug-23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in Well 1 Samples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2"/>
          <a:stretch>
            <a:fillRect/>
          </a:stretch>
        </p:blipFill>
        <p:spPr>
          <a:xfrm>
            <a:off x="7329941" y="4917425"/>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7192371" y="1423694"/>
            <a:ext cx="4626590" cy="1692771"/>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dissolution occurs within the first 7 days of reaction </a:t>
            </a:r>
          </a:p>
          <a:p>
            <a:pPr marL="285750" indent="-285750" algn="just">
              <a:buFont typeface="Arial" panose="020B0604020202020204" pitchFamily="34" charset="0"/>
              <a:buChar char="•"/>
            </a:pPr>
            <a:endParaRPr lang="en-US" sz="14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Quartz reduces in the first 7 days but increases between 7 to 30 days whilst carbonate is relatively stable</a:t>
            </a:r>
          </a:p>
        </p:txBody>
      </p:sp>
      <p:sp>
        <p:nvSpPr>
          <p:cNvPr id="9" name="TextBox 8">
            <a:extLst>
              <a:ext uri="{FF2B5EF4-FFF2-40B4-BE49-F238E27FC236}">
                <a16:creationId xmlns:a16="http://schemas.microsoft.com/office/drawing/2014/main" id="{FBA09C62-8724-DC11-7F50-740B45F2CA81}"/>
              </a:ext>
            </a:extLst>
          </p:cNvPr>
          <p:cNvSpPr txBox="1"/>
          <p:nvPr/>
        </p:nvSpPr>
        <p:spPr>
          <a:xfrm>
            <a:off x="7192371" y="3155641"/>
            <a:ext cx="4626590" cy="1692771"/>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composition reduces and completely breakdown after 30 days </a:t>
            </a:r>
          </a:p>
          <a:p>
            <a:pPr marL="285750" indent="-285750">
              <a:buFont typeface="Arial" panose="020B0604020202020204" pitchFamily="34" charset="0"/>
              <a:buChar char="•"/>
            </a:pPr>
            <a:endParaRPr lang="en-US" sz="1400" dirty="0">
              <a:latin typeface="Georgia" panose="02040502050405020303" pitchFamily="18" charset="0"/>
            </a:endParaRP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over 7 days but remains relatively the same between 7 days and 30 days</a:t>
            </a:r>
          </a:p>
        </p:txBody>
      </p:sp>
      <p:sp>
        <p:nvSpPr>
          <p:cNvPr id="23" name="TextBox 22">
            <a:extLst>
              <a:ext uri="{FF2B5EF4-FFF2-40B4-BE49-F238E27FC236}">
                <a16:creationId xmlns:a16="http://schemas.microsoft.com/office/drawing/2014/main" id="{4B61C352-7258-6F33-ED8D-4CC7223C1EB7}"/>
              </a:ext>
            </a:extLst>
          </p:cNvPr>
          <p:cNvSpPr txBox="1"/>
          <p:nvPr/>
        </p:nvSpPr>
        <p:spPr>
          <a:xfrm>
            <a:off x="8934936" y="4805281"/>
            <a:ext cx="2322815" cy="1749710"/>
          </a:xfrm>
          <a:prstGeom prst="rect">
            <a:avLst/>
          </a:prstGeom>
          <a:noFill/>
        </p:spPr>
        <p:txBody>
          <a:bodyPr wrap="square" rtlCol="0">
            <a:spAutoFit/>
          </a:bodyPr>
          <a:lstStyle/>
          <a:p>
            <a:pPr>
              <a:lnSpc>
                <a:spcPct val="200000"/>
              </a:lnSpc>
            </a:pPr>
            <a:r>
              <a:rPr lang="en-US" sz="1400" b="1" dirty="0">
                <a:latin typeface="Georgia" panose="02040502050405020303" pitchFamily="18" charset="0"/>
                <a:ea typeface="Cambria" panose="02040503050406030204" pitchFamily="18" charset="0"/>
              </a:rPr>
              <a:t>W1 – Vertical Well              </a:t>
            </a:r>
          </a:p>
          <a:p>
            <a:pPr>
              <a:lnSpc>
                <a:spcPct val="200000"/>
              </a:lnSpc>
            </a:pPr>
            <a:r>
              <a:rPr lang="en-US" sz="1400" b="1" dirty="0">
                <a:latin typeface="Georgia" panose="02040502050405020303" pitchFamily="18" charset="0"/>
                <a:ea typeface="Cambria" panose="02040503050406030204" pitchFamily="18" charset="0"/>
              </a:rPr>
              <a:t>W2 – Horizontal Well </a:t>
            </a:r>
          </a:p>
          <a:p>
            <a:pPr>
              <a:lnSpc>
                <a:spcPct val="200000"/>
              </a:lnSpc>
            </a:pPr>
            <a:r>
              <a:rPr lang="en-US" sz="1400" b="1" dirty="0">
                <a:latin typeface="Georgia" panose="02040502050405020303" pitchFamily="18" charset="0"/>
                <a:ea typeface="Cambria" panose="02040503050406030204" pitchFamily="18" charset="0"/>
              </a:rPr>
              <a:t>(7) – 7 days reaction         </a:t>
            </a:r>
          </a:p>
          <a:p>
            <a:pPr>
              <a:lnSpc>
                <a:spcPct val="200000"/>
              </a:lnSpc>
            </a:pPr>
            <a:r>
              <a:rPr lang="en-US" sz="1400" b="1" dirty="0">
                <a:latin typeface="Georgia" panose="02040502050405020303" pitchFamily="18" charset="0"/>
                <a:ea typeface="Cambria" panose="02040503050406030204" pitchFamily="18" charset="0"/>
              </a:rPr>
              <a:t>(30) – 30 days reaction</a:t>
            </a:r>
          </a:p>
        </p:txBody>
      </p:sp>
      <p:grpSp>
        <p:nvGrpSpPr>
          <p:cNvPr id="12" name="Group 11">
            <a:extLst>
              <a:ext uri="{FF2B5EF4-FFF2-40B4-BE49-F238E27FC236}">
                <a16:creationId xmlns:a16="http://schemas.microsoft.com/office/drawing/2014/main" id="{63A101A3-4A42-34E6-62E6-1BFB4A16FD39}"/>
              </a:ext>
            </a:extLst>
          </p:cNvPr>
          <p:cNvGrpSpPr/>
          <p:nvPr/>
        </p:nvGrpSpPr>
        <p:grpSpPr>
          <a:xfrm>
            <a:off x="-227846" y="870096"/>
            <a:ext cx="7786073" cy="5987903"/>
            <a:chOff x="-227846" y="870096"/>
            <a:chExt cx="7786073" cy="5987903"/>
          </a:xfrm>
        </p:grpSpPr>
        <p:pic>
          <p:nvPicPr>
            <p:cNvPr id="3" name="Picture 2">
              <a:extLst>
                <a:ext uri="{FF2B5EF4-FFF2-40B4-BE49-F238E27FC236}">
                  <a16:creationId xmlns:a16="http://schemas.microsoft.com/office/drawing/2014/main" id="{063772FE-F1CA-2480-2144-FBCCABAC59E8}"/>
                </a:ext>
              </a:extLst>
            </p:cNvPr>
            <p:cNvPicPr>
              <a:picLocks noChangeAspect="1"/>
            </p:cNvPicPr>
            <p:nvPr/>
          </p:nvPicPr>
          <p:blipFill>
            <a:blip r:embed="rId3"/>
            <a:stretch>
              <a:fillRect/>
            </a:stretch>
          </p:blipFill>
          <p:spPr>
            <a:xfrm>
              <a:off x="-227846" y="870096"/>
              <a:ext cx="7786073" cy="5987903"/>
            </a:xfrm>
            <a:prstGeom prst="rect">
              <a:avLst/>
            </a:prstGeom>
          </p:spPr>
        </p:pic>
        <p:sp>
          <p:nvSpPr>
            <p:cNvPr id="2" name="Rectangle 1">
              <a:extLst>
                <a:ext uri="{FF2B5EF4-FFF2-40B4-BE49-F238E27FC236}">
                  <a16:creationId xmlns:a16="http://schemas.microsoft.com/office/drawing/2014/main" id="{02CB4C23-DFEA-A8C5-7C0F-6E4164B92AA1}"/>
                </a:ext>
              </a:extLst>
            </p:cNvPr>
            <p:cNvSpPr/>
            <p:nvPr/>
          </p:nvSpPr>
          <p:spPr>
            <a:xfrm>
              <a:off x="894778" y="1528551"/>
              <a:ext cx="1220626" cy="401243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92ABD0C-0B4D-4FEA-FD27-5C04BBCD0D8B}"/>
                </a:ext>
              </a:extLst>
            </p:cNvPr>
            <p:cNvSpPr/>
            <p:nvPr/>
          </p:nvSpPr>
          <p:spPr>
            <a:xfrm>
              <a:off x="2152234" y="1528550"/>
              <a:ext cx="1220626" cy="401243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E50EAE5-50B1-9A63-EBB1-4BABB016D095}"/>
                </a:ext>
              </a:extLst>
            </p:cNvPr>
            <p:cNvSpPr/>
            <p:nvPr/>
          </p:nvSpPr>
          <p:spPr>
            <a:xfrm>
              <a:off x="3422961" y="1528550"/>
              <a:ext cx="1220626" cy="401243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BCD08A2-F535-6F97-F26A-20653F40972F}"/>
                </a:ext>
              </a:extLst>
            </p:cNvPr>
            <p:cNvSpPr/>
            <p:nvPr/>
          </p:nvSpPr>
          <p:spPr>
            <a:xfrm>
              <a:off x="4680417" y="1528550"/>
              <a:ext cx="1183528" cy="401243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D8AFA3-B38D-BF52-1547-9154EBEF62EB}"/>
                </a:ext>
              </a:extLst>
            </p:cNvPr>
            <p:cNvSpPr/>
            <p:nvPr/>
          </p:nvSpPr>
          <p:spPr>
            <a:xfrm>
              <a:off x="5937873" y="1530825"/>
              <a:ext cx="1183528" cy="401243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32401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25-Aug-23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in Well 2 Samples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2"/>
          <a:stretch>
            <a:fillRect/>
          </a:stretch>
        </p:blipFill>
        <p:spPr>
          <a:xfrm>
            <a:off x="7226525" y="4731697"/>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6934238" y="1313884"/>
            <a:ext cx="4898372" cy="1415772"/>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breakdown occurs within the first 7 days of reaction </a:t>
            </a:r>
          </a:p>
          <a:p>
            <a:pPr marL="285750" indent="-285750" algn="just">
              <a:buFont typeface="Arial" panose="020B0604020202020204" pitchFamily="34" charset="0"/>
              <a:buChar char="•"/>
            </a:pPr>
            <a:endParaRPr lang="en-US" sz="140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Composition of quartz drops after 7 days but increases between 7 to 30 days</a:t>
            </a:r>
          </a:p>
        </p:txBody>
      </p:sp>
      <p:sp>
        <p:nvSpPr>
          <p:cNvPr id="9" name="TextBox 8">
            <a:extLst>
              <a:ext uri="{FF2B5EF4-FFF2-40B4-BE49-F238E27FC236}">
                <a16:creationId xmlns:a16="http://schemas.microsoft.com/office/drawing/2014/main" id="{FBA09C62-8724-DC11-7F50-740B45F2CA81}"/>
              </a:ext>
            </a:extLst>
          </p:cNvPr>
          <p:cNvSpPr txBox="1"/>
          <p:nvPr/>
        </p:nvSpPr>
        <p:spPr>
          <a:xfrm>
            <a:off x="6934237" y="2881922"/>
            <a:ext cx="4898372" cy="1692771"/>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reduces continuously and mostly dissolve or transform by 30 days </a:t>
            </a:r>
          </a:p>
          <a:p>
            <a:pPr marL="285750" indent="-285750">
              <a:buFont typeface="Arial" panose="020B0604020202020204" pitchFamily="34" charset="0"/>
              <a:buChar char="•"/>
            </a:pPr>
            <a:endParaRPr lang="en-US" sz="1400" dirty="0">
              <a:latin typeface="Georgia" panose="02040502050405020303" pitchFamily="18" charset="0"/>
            </a:endParaRP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after 7 days reaction and decreases between 7 and 30 days</a:t>
            </a:r>
          </a:p>
        </p:txBody>
      </p:sp>
      <p:sp>
        <p:nvSpPr>
          <p:cNvPr id="5" name="TextBox 4">
            <a:extLst>
              <a:ext uri="{FF2B5EF4-FFF2-40B4-BE49-F238E27FC236}">
                <a16:creationId xmlns:a16="http://schemas.microsoft.com/office/drawing/2014/main" id="{2CC66464-1AFE-37A5-0817-579184486F5F}"/>
              </a:ext>
            </a:extLst>
          </p:cNvPr>
          <p:cNvSpPr txBox="1"/>
          <p:nvPr/>
        </p:nvSpPr>
        <p:spPr>
          <a:xfrm>
            <a:off x="8957153" y="4609051"/>
            <a:ext cx="2322815" cy="1749710"/>
          </a:xfrm>
          <a:prstGeom prst="rect">
            <a:avLst/>
          </a:prstGeom>
          <a:noFill/>
        </p:spPr>
        <p:txBody>
          <a:bodyPr wrap="square" rtlCol="0">
            <a:spAutoFit/>
          </a:bodyPr>
          <a:lstStyle/>
          <a:p>
            <a:pPr>
              <a:lnSpc>
                <a:spcPct val="200000"/>
              </a:lnSpc>
            </a:pPr>
            <a:r>
              <a:rPr lang="en-US" sz="1400" b="1" dirty="0">
                <a:latin typeface="Georgia" panose="02040502050405020303" pitchFamily="18" charset="0"/>
                <a:ea typeface="Cambria" panose="02040503050406030204" pitchFamily="18" charset="0"/>
              </a:rPr>
              <a:t>W1 – Vertical Well              </a:t>
            </a:r>
          </a:p>
          <a:p>
            <a:pPr>
              <a:lnSpc>
                <a:spcPct val="200000"/>
              </a:lnSpc>
            </a:pPr>
            <a:r>
              <a:rPr lang="en-US" sz="1400" b="1" dirty="0">
                <a:latin typeface="Georgia" panose="02040502050405020303" pitchFamily="18" charset="0"/>
                <a:ea typeface="Cambria" panose="02040503050406030204" pitchFamily="18" charset="0"/>
              </a:rPr>
              <a:t>W2 – Horizontal Well </a:t>
            </a:r>
          </a:p>
          <a:p>
            <a:pPr>
              <a:lnSpc>
                <a:spcPct val="200000"/>
              </a:lnSpc>
            </a:pPr>
            <a:r>
              <a:rPr lang="en-US" sz="1400" b="1" dirty="0">
                <a:latin typeface="Georgia" panose="02040502050405020303" pitchFamily="18" charset="0"/>
                <a:ea typeface="Cambria" panose="02040503050406030204" pitchFamily="18" charset="0"/>
              </a:rPr>
              <a:t>(7) – 7 days reaction         </a:t>
            </a:r>
          </a:p>
          <a:p>
            <a:pPr>
              <a:lnSpc>
                <a:spcPct val="200000"/>
              </a:lnSpc>
            </a:pPr>
            <a:r>
              <a:rPr lang="en-US" sz="1400" b="1" dirty="0">
                <a:latin typeface="Georgia" panose="02040502050405020303" pitchFamily="18" charset="0"/>
                <a:ea typeface="Cambria" panose="02040503050406030204" pitchFamily="18" charset="0"/>
              </a:rPr>
              <a:t>(30) – 30 days reaction</a:t>
            </a:r>
          </a:p>
        </p:txBody>
      </p:sp>
      <p:grpSp>
        <p:nvGrpSpPr>
          <p:cNvPr id="11" name="Group 10">
            <a:extLst>
              <a:ext uri="{FF2B5EF4-FFF2-40B4-BE49-F238E27FC236}">
                <a16:creationId xmlns:a16="http://schemas.microsoft.com/office/drawing/2014/main" id="{734521B7-4D89-0C27-5163-BD499EF47B8A}"/>
              </a:ext>
            </a:extLst>
          </p:cNvPr>
          <p:cNvGrpSpPr/>
          <p:nvPr/>
        </p:nvGrpSpPr>
        <p:grpSpPr>
          <a:xfrm>
            <a:off x="-328646" y="951640"/>
            <a:ext cx="7680042" cy="5906360"/>
            <a:chOff x="-328646" y="951640"/>
            <a:chExt cx="7680042" cy="5906360"/>
          </a:xfrm>
        </p:grpSpPr>
        <p:pic>
          <p:nvPicPr>
            <p:cNvPr id="3" name="Picture 2">
              <a:extLst>
                <a:ext uri="{FF2B5EF4-FFF2-40B4-BE49-F238E27FC236}">
                  <a16:creationId xmlns:a16="http://schemas.microsoft.com/office/drawing/2014/main" id="{B8E26CBC-B438-D5BF-0BB2-7AC946B259C2}"/>
                </a:ext>
              </a:extLst>
            </p:cNvPr>
            <p:cNvPicPr>
              <a:picLocks noChangeAspect="1"/>
            </p:cNvPicPr>
            <p:nvPr/>
          </p:nvPicPr>
          <p:blipFill>
            <a:blip r:embed="rId3"/>
            <a:stretch>
              <a:fillRect/>
            </a:stretch>
          </p:blipFill>
          <p:spPr>
            <a:xfrm>
              <a:off x="-328646" y="951640"/>
              <a:ext cx="7680042" cy="5906360"/>
            </a:xfrm>
            <a:prstGeom prst="rect">
              <a:avLst/>
            </a:prstGeom>
          </p:spPr>
        </p:pic>
        <p:sp>
          <p:nvSpPr>
            <p:cNvPr id="2" name="Rectangle 1">
              <a:extLst>
                <a:ext uri="{FF2B5EF4-FFF2-40B4-BE49-F238E27FC236}">
                  <a16:creationId xmlns:a16="http://schemas.microsoft.com/office/drawing/2014/main" id="{B9D7CCBA-38CD-C88F-94D7-15D1842624BC}"/>
                </a:ext>
              </a:extLst>
            </p:cNvPr>
            <p:cNvSpPr/>
            <p:nvPr/>
          </p:nvSpPr>
          <p:spPr>
            <a:xfrm>
              <a:off x="838197" y="1555853"/>
              <a:ext cx="1980943" cy="41502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0807C29-36EF-068E-C370-9061A9A81381}"/>
                </a:ext>
              </a:extLst>
            </p:cNvPr>
            <p:cNvSpPr/>
            <p:nvPr/>
          </p:nvSpPr>
          <p:spPr>
            <a:xfrm>
              <a:off x="2895746" y="1555853"/>
              <a:ext cx="1980943" cy="41502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0CA427-22AB-7268-3600-BB853DFF8610}"/>
                </a:ext>
              </a:extLst>
            </p:cNvPr>
            <p:cNvSpPr/>
            <p:nvPr/>
          </p:nvSpPr>
          <p:spPr>
            <a:xfrm>
              <a:off x="4953294" y="1555853"/>
              <a:ext cx="1980943" cy="41502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79716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961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25-Aug-23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296619"/>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Ternary Diagram</a:t>
            </a:r>
            <a:endParaRPr lang="en-US" sz="2800" dirty="0">
              <a:solidFill>
                <a:srgbClr val="002060"/>
              </a:solidFill>
              <a:latin typeface="Georgia" panose="02040502050405020303" pitchFamily="18" charset="0"/>
            </a:endParaRPr>
          </a:p>
        </p:txBody>
      </p:sp>
      <p:sp>
        <p:nvSpPr>
          <p:cNvPr id="25" name="Text Box 13">
            <a:extLst>
              <a:ext uri="{FF2B5EF4-FFF2-40B4-BE49-F238E27FC236}">
                <a16:creationId xmlns:a16="http://schemas.microsoft.com/office/drawing/2014/main" id="{AF8D9E6F-88B3-A972-DE2D-9D6BD8BE0970}"/>
              </a:ext>
            </a:extLst>
          </p:cNvPr>
          <p:cNvSpPr txBox="1"/>
          <p:nvPr/>
        </p:nvSpPr>
        <p:spPr>
          <a:xfrm>
            <a:off x="327047" y="5766948"/>
            <a:ext cx="6451220" cy="80588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just">
              <a:lnSpc>
                <a:spcPct val="107000"/>
              </a:lnSpc>
              <a:spcBef>
                <a:spcPts val="0"/>
              </a:spcBef>
              <a:spcAft>
                <a:spcPts val="800"/>
              </a:spcAft>
            </a:pPr>
            <a:r>
              <a:rPr lang="en-US" sz="1400" b="1"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Comparison of unreacted samples to 7 days and 30 days reacted samples – Produced Fluids</a:t>
            </a:r>
          </a:p>
        </p:txBody>
      </p:sp>
      <p:sp>
        <p:nvSpPr>
          <p:cNvPr id="26" name="TextBox 25">
            <a:extLst>
              <a:ext uri="{FF2B5EF4-FFF2-40B4-BE49-F238E27FC236}">
                <a16:creationId xmlns:a16="http://schemas.microsoft.com/office/drawing/2014/main" id="{B0F8758E-E8D3-0D77-9E5D-34067CF60A50}"/>
              </a:ext>
            </a:extLst>
          </p:cNvPr>
          <p:cNvSpPr txBox="1"/>
          <p:nvPr/>
        </p:nvSpPr>
        <p:spPr>
          <a:xfrm>
            <a:off x="6576932" y="1095672"/>
            <a:ext cx="5362740" cy="5632311"/>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rPr>
              <a:t>The ternary diagram gives a big picture of impacts of mineralogical changes on rock properties</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Mineralogy of rocks are originally closer to quartz and pyrite, indicating brittleness</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Rock-fluid reaction shifts the samples to phyllosilicate zone, indicating ductility</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Ductility promotes fracture healing thus loss of permeability</a:t>
            </a:r>
          </a:p>
          <a:p>
            <a:pPr marL="285750" indent="-285750" algn="just">
              <a:buFont typeface="Arial" panose="020B0604020202020204" pitchFamily="34" charset="0"/>
              <a:buChar char="•"/>
            </a:pPr>
            <a:endParaRPr lang="en-US" dirty="0">
              <a:latin typeface="Georgia" panose="02040502050405020303" pitchFamily="18" charset="0"/>
            </a:endParaRPr>
          </a:p>
          <a:p>
            <a:pPr marL="285750" indent="-285750" algn="just">
              <a:buFont typeface="Arial" panose="020B0604020202020204" pitchFamily="34" charset="0"/>
              <a:buChar char="•"/>
            </a:pPr>
            <a:r>
              <a:rPr lang="en-US" dirty="0">
                <a:latin typeface="Georgia" panose="02040502050405020303" pitchFamily="18" charset="0"/>
              </a:rPr>
              <a:t>Main reactions that promote shift include:</a:t>
            </a:r>
          </a:p>
          <a:p>
            <a:pPr marL="742950" lvl="1" indent="-285750" algn="just">
              <a:buFont typeface="Arial" panose="020B0604020202020204" pitchFamily="34" charset="0"/>
              <a:buChar char="•"/>
            </a:pPr>
            <a:r>
              <a:rPr lang="en-US" dirty="0">
                <a:latin typeface="Georgia" panose="02040502050405020303" pitchFamily="18" charset="0"/>
              </a:rPr>
              <a:t>Breakdown of pyrite and microcrystalline quartz</a:t>
            </a:r>
          </a:p>
          <a:p>
            <a:pPr marL="742950" lvl="1" indent="-285750" algn="just">
              <a:buFont typeface="Arial" panose="020B0604020202020204" pitchFamily="34" charset="0"/>
              <a:buChar char="•"/>
            </a:pPr>
            <a:r>
              <a:rPr lang="en-US" dirty="0">
                <a:latin typeface="Georgia" panose="02040502050405020303" pitchFamily="18" charset="0"/>
              </a:rPr>
              <a:t>Breakdown of feldspar and carbonates</a:t>
            </a:r>
          </a:p>
          <a:p>
            <a:pPr marL="742950" lvl="1" indent="-285750" algn="just">
              <a:buFont typeface="Arial" panose="020B0604020202020204" pitchFamily="34" charset="0"/>
              <a:buChar char="•"/>
            </a:pPr>
            <a:r>
              <a:rPr lang="en-US" dirty="0">
                <a:latin typeface="Georgia" panose="02040502050405020303" pitchFamily="18" charset="0"/>
              </a:rPr>
              <a:t>Formation of </a:t>
            </a:r>
            <a:r>
              <a:rPr lang="en-US" dirty="0" err="1">
                <a:latin typeface="Georgia" panose="02040502050405020303" pitchFamily="18" charset="0"/>
              </a:rPr>
              <a:t>illite</a:t>
            </a:r>
            <a:endParaRPr lang="en-US" dirty="0">
              <a:latin typeface="Georgia" panose="02040502050405020303" pitchFamily="18" charset="0"/>
            </a:endParaRPr>
          </a:p>
          <a:p>
            <a:pPr marL="285750" indent="-285750" algn="just">
              <a:buFont typeface="Arial" panose="020B0604020202020204" pitchFamily="34" charset="0"/>
              <a:buChar char="•"/>
            </a:pPr>
            <a:endParaRPr lang="en-US" dirty="0">
              <a:latin typeface="Georgia" panose="02040502050405020303" pitchFamily="18" charset="0"/>
            </a:endParaRPr>
          </a:p>
          <a:p>
            <a:pPr algn="just"/>
            <a:endParaRPr lang="en-US" dirty="0">
              <a:latin typeface="Georgia" panose="02040502050405020303" pitchFamily="18" charset="0"/>
            </a:endParaRPr>
          </a:p>
        </p:txBody>
      </p:sp>
      <p:grpSp>
        <p:nvGrpSpPr>
          <p:cNvPr id="7" name="Group 6">
            <a:extLst>
              <a:ext uri="{FF2B5EF4-FFF2-40B4-BE49-F238E27FC236}">
                <a16:creationId xmlns:a16="http://schemas.microsoft.com/office/drawing/2014/main" id="{B509EAD0-B09B-F664-DC03-67B525A2ADD9}"/>
              </a:ext>
            </a:extLst>
          </p:cNvPr>
          <p:cNvGrpSpPr/>
          <p:nvPr/>
        </p:nvGrpSpPr>
        <p:grpSpPr>
          <a:xfrm>
            <a:off x="125712" y="1096437"/>
            <a:ext cx="6451220" cy="4675908"/>
            <a:chOff x="0" y="0"/>
            <a:chExt cx="4303395" cy="3295015"/>
          </a:xfrm>
        </p:grpSpPr>
        <p:pic>
          <p:nvPicPr>
            <p:cNvPr id="8" name="Picture 7">
              <a:extLst>
                <a:ext uri="{FF2B5EF4-FFF2-40B4-BE49-F238E27FC236}">
                  <a16:creationId xmlns:a16="http://schemas.microsoft.com/office/drawing/2014/main" id="{A193805A-56DD-DF2D-99DE-E41D9C6401E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303395" cy="3295015"/>
            </a:xfrm>
            <a:prstGeom prst="rect">
              <a:avLst/>
            </a:prstGeom>
            <a:noFill/>
            <a:ln>
              <a:noFill/>
            </a:ln>
          </p:spPr>
        </p:pic>
        <p:sp>
          <p:nvSpPr>
            <p:cNvPr id="9" name="Oval 8">
              <a:extLst>
                <a:ext uri="{FF2B5EF4-FFF2-40B4-BE49-F238E27FC236}">
                  <a16:creationId xmlns:a16="http://schemas.microsoft.com/office/drawing/2014/main" id="{4C143A71-9681-7ACE-A2B0-A7BE3988BBF5}"/>
                </a:ext>
              </a:extLst>
            </p:cNvPr>
            <p:cNvSpPr/>
            <p:nvPr/>
          </p:nvSpPr>
          <p:spPr>
            <a:xfrm>
              <a:off x="2295525" y="1752600"/>
              <a:ext cx="605790" cy="609061"/>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17D84B47-890A-20E5-9CA7-F240BAA90C28}"/>
                </a:ext>
              </a:extLst>
            </p:cNvPr>
            <p:cNvSpPr/>
            <p:nvPr/>
          </p:nvSpPr>
          <p:spPr>
            <a:xfrm rot="1965081">
              <a:off x="2095500" y="1162050"/>
              <a:ext cx="675592" cy="68433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608FB0EE-37F6-8AB6-B070-9D45A908B7DD}"/>
                </a:ext>
              </a:extLst>
            </p:cNvPr>
            <p:cNvSpPr/>
            <p:nvPr/>
          </p:nvSpPr>
          <p:spPr>
            <a:xfrm rot="18883392">
              <a:off x="2229485" y="1151255"/>
              <a:ext cx="464820" cy="76956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23550982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865</TotalTime>
  <Words>2439</Words>
  <Application>Microsoft Office PowerPoint</Application>
  <PresentationFormat>Widescreen</PresentationFormat>
  <Paragraphs>330</Paragraphs>
  <Slides>20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Calibri Light</vt:lpstr>
      <vt:lpstr>Cambria</vt:lpstr>
      <vt:lpstr>Georgia</vt:lpstr>
      <vt:lpstr>Symbol</vt:lpstr>
      <vt:lpstr>Times New Roman</vt:lpstr>
      <vt:lpstr>Wingdings</vt:lpstr>
      <vt:lpstr>Office Theme</vt:lpstr>
      <vt:lpstr>Subsurface Geochemical Rock-Fluid Interactions in Caney Shale, South-Central Oklahoma Oil Province (SCOOP)</vt:lpstr>
      <vt:lpstr>PRESENTATION OUTLINE</vt:lpstr>
      <vt:lpstr>INTRODUCTION </vt:lpstr>
      <vt:lpstr>OBJECTIVES</vt:lpstr>
      <vt:lpstr>MATERIALS</vt:lpstr>
      <vt:lpstr>PowerPoint Presentation</vt:lpstr>
      <vt:lpstr>PowerPoint Presentation</vt:lpstr>
      <vt:lpstr>PowerPoint Presentation</vt:lpstr>
      <vt:lpstr>PowerPoint Presentation</vt:lpstr>
      <vt:lpstr>RESULTS – Comparison of  XRD Diffractograms</vt:lpstr>
      <vt:lpstr>RESULTS – SEM micrographs and EDS Plots</vt:lpstr>
      <vt:lpstr>RESULTS – SEM micrographs and EDS Plots</vt:lpstr>
      <vt:lpstr>PowerPoint Presentation</vt:lpstr>
      <vt:lpstr>RESULTS – Model of Experiment</vt:lpstr>
      <vt:lpstr>RESULTS – Model of Experiment</vt:lpstr>
      <vt:lpstr>DISCUSSION  </vt:lpstr>
      <vt:lpstr>CONCLUSIONS </vt:lpstr>
      <vt:lpstr>ACKNOWLEDGEMENTS</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 Awejori</dc:creator>
  <cp:lastModifiedBy>Gabriel Awejori</cp:lastModifiedBy>
  <cp:revision>24</cp:revision>
  <dcterms:created xsi:type="dcterms:W3CDTF">2023-08-22T03:51:39Z</dcterms:created>
  <dcterms:modified xsi:type="dcterms:W3CDTF">2023-08-26T06:32:50Z</dcterms:modified>
</cp:coreProperties>
</file>